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5" r:id="rId3"/>
    <p:sldId id="266" r:id="rId4"/>
    <p:sldId id="267" r:id="rId5"/>
    <p:sldId id="269" r:id="rId6"/>
    <p:sldId id="264" r:id="rId7"/>
    <p:sldId id="270" r:id="rId8"/>
    <p:sldId id="257" r:id="rId9"/>
    <p:sldId id="261" r:id="rId10"/>
    <p:sldId id="259" r:id="rId11"/>
    <p:sldId id="271" r:id="rId12"/>
    <p:sldId id="260" r:id="rId13"/>
    <p:sldId id="273" r:id="rId14"/>
    <p:sldId id="274" r:id="rId15"/>
    <p:sldId id="27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299CB8-70AF-4C16-8446-44696AC012F8}"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477032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99CB8-70AF-4C16-8446-44696AC012F8}"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4147500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99CB8-70AF-4C16-8446-44696AC012F8}"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87534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99CB8-70AF-4C16-8446-44696AC012F8}"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55947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299CB8-70AF-4C16-8446-44696AC012F8}" type="datetimeFigureOut">
              <a:rPr lang="en-US" smtClean="0"/>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106569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299CB8-70AF-4C16-8446-44696AC012F8}"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123126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299CB8-70AF-4C16-8446-44696AC012F8}" type="datetimeFigureOut">
              <a:rPr lang="en-US" smtClean="0"/>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52852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299CB8-70AF-4C16-8446-44696AC012F8}" type="datetimeFigureOut">
              <a:rPr lang="en-US" smtClean="0"/>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2518085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99CB8-70AF-4C16-8446-44696AC012F8}" type="datetimeFigureOut">
              <a:rPr lang="en-US" smtClean="0"/>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223968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99CB8-70AF-4C16-8446-44696AC012F8}"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2227261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99CB8-70AF-4C16-8446-44696AC012F8}" type="datetimeFigureOut">
              <a:rPr lang="en-US" smtClean="0"/>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FA7AA5-843B-4543-B30A-9FC6F540D9E9}" type="slidenum">
              <a:rPr lang="en-US" smtClean="0"/>
              <a:t>‹#›</a:t>
            </a:fld>
            <a:endParaRPr lang="en-US"/>
          </a:p>
        </p:txBody>
      </p:sp>
    </p:spTree>
    <p:extLst>
      <p:ext uri="{BB962C8B-B14F-4D97-AF65-F5344CB8AC3E}">
        <p14:creationId xmlns:p14="http://schemas.microsoft.com/office/powerpoint/2010/main" val="370940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99CB8-70AF-4C16-8446-44696AC012F8}" type="datetimeFigureOut">
              <a:rPr lang="en-US" smtClean="0"/>
              <a:t>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A7AA5-843B-4543-B30A-9FC6F540D9E9}" type="slidenum">
              <a:rPr lang="en-US" smtClean="0"/>
              <a:t>‹#›</a:t>
            </a:fld>
            <a:endParaRPr lang="en-US"/>
          </a:p>
        </p:txBody>
      </p:sp>
    </p:spTree>
    <p:extLst>
      <p:ext uri="{BB962C8B-B14F-4D97-AF65-F5344CB8AC3E}">
        <p14:creationId xmlns:p14="http://schemas.microsoft.com/office/powerpoint/2010/main" val="2955667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pic>
        <p:nvPicPr>
          <p:cNvPr id="3" name="Picture 2" descr="D:\Desktop\A2 nam 2021-2022\logotruong.jpg"/>
          <p:cNvPicPr>
            <a:picLocks noChangeAspect="1" noChangeArrowheads="1"/>
          </p:cNvPicPr>
          <p:nvPr/>
        </p:nvPicPr>
        <p:blipFill>
          <a:blip r:embed="rId4" cstate="print">
            <a:clrChange>
              <a:clrFrom>
                <a:srgbClr val="FBF7F4"/>
              </a:clrFrom>
              <a:clrTo>
                <a:srgbClr val="FBF7F4">
                  <a:alpha val="0"/>
                </a:srgbClr>
              </a:clrTo>
            </a:clrChange>
            <a:extLst>
              <a:ext uri="{28A0092B-C50C-407E-A947-70E740481C1C}">
                <a14:useLocalDpi xmlns:a14="http://schemas.microsoft.com/office/drawing/2010/main" val="0"/>
              </a:ext>
            </a:extLst>
          </a:blip>
          <a:srcRect/>
          <a:stretch>
            <a:fillRect/>
          </a:stretch>
        </p:blipFill>
        <p:spPr bwMode="auto">
          <a:xfrm>
            <a:off x="494386" y="369915"/>
            <a:ext cx="646114" cy="651335"/>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6"/>
          <p:cNvSpPr>
            <a:spLocks noChangeArrowheads="1" noChangeShapeType="1" noTextEdit="1"/>
          </p:cNvSpPr>
          <p:nvPr/>
        </p:nvSpPr>
        <p:spPr bwMode="auto">
          <a:xfrm>
            <a:off x="2516617" y="232600"/>
            <a:ext cx="7042636" cy="61080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800" b="1" kern="10" dirty="0" smtClean="0">
                <a:ln w="9525">
                  <a:solidFill>
                    <a:srgbClr val="000000"/>
                  </a:solidFill>
                  <a:round/>
                  <a:headEnd/>
                  <a:tailEnd/>
                </a:ln>
                <a:solidFill>
                  <a:srgbClr val="FF0000"/>
                </a:solidFill>
                <a:latin typeface=".VnAvant"/>
              </a:rPr>
              <a:t>UBND QUẬN LONG </a:t>
            </a:r>
            <a:r>
              <a:rPr lang="en-US" sz="2800" b="1" kern="10" dirty="0" smtClean="0">
                <a:ln w="9525">
                  <a:solidFill>
                    <a:srgbClr val="000000"/>
                  </a:solidFill>
                  <a:round/>
                  <a:headEnd/>
                  <a:tailEnd/>
                </a:ln>
                <a:solidFill>
                  <a:srgbClr val="FF0000"/>
                </a:solidFill>
                <a:latin typeface="Teim new roman"/>
              </a:rPr>
              <a:t>BIÊN</a:t>
            </a:r>
          </a:p>
          <a:p>
            <a:pPr algn="ctr"/>
            <a:r>
              <a:rPr lang="en-US" sz="2800" b="1" kern="10" dirty="0" smtClean="0">
                <a:ln w="9525">
                  <a:solidFill>
                    <a:srgbClr val="000000"/>
                  </a:solidFill>
                  <a:round/>
                  <a:headEnd/>
                  <a:tailEnd/>
                </a:ln>
                <a:solidFill>
                  <a:srgbClr val="FF0000"/>
                </a:solidFill>
                <a:latin typeface="Teim new roman"/>
              </a:rPr>
              <a:t>TRƯỜNG MẦM NON ĐỨC GIANG</a:t>
            </a:r>
            <a:endParaRPr lang="en-US" sz="2800" b="1" kern="10" dirty="0">
              <a:ln w="9525">
                <a:solidFill>
                  <a:srgbClr val="000000"/>
                </a:solidFill>
                <a:round/>
                <a:headEnd/>
                <a:tailEnd/>
              </a:ln>
              <a:solidFill>
                <a:srgbClr val="FF0000"/>
              </a:solidFill>
              <a:latin typeface="Teim new roman"/>
            </a:endParaRPr>
          </a:p>
        </p:txBody>
      </p:sp>
      <p:sp>
        <p:nvSpPr>
          <p:cNvPr id="5" name="WordArt 7"/>
          <p:cNvSpPr>
            <a:spLocks noChangeArrowheads="1" noChangeShapeType="1" noTextEdit="1"/>
          </p:cNvSpPr>
          <p:nvPr/>
        </p:nvSpPr>
        <p:spPr bwMode="auto">
          <a:xfrm>
            <a:off x="3958313" y="2067260"/>
            <a:ext cx="3961936" cy="475569"/>
          </a:xfrm>
          <a:prstGeom prst="rect">
            <a:avLst/>
          </a:prstGeom>
        </p:spPr>
        <p:txBody>
          <a:bodyPr spcFirstLastPara="1" wrap="none" fromWordArt="1">
            <a:prstTxWarp prst="textArchUp">
              <a:avLst>
                <a:gd name="adj" fmla="val 11016628"/>
              </a:avLst>
            </a:prstTxWarp>
          </a:bodyPr>
          <a:lstStyle/>
          <a:p>
            <a:pPr algn="ctr"/>
            <a:r>
              <a:rPr lang="en-US" sz="3200" kern="10" dirty="0" err="1" smtClean="0">
                <a:ln w="9525">
                  <a:solidFill>
                    <a:srgbClr val="000000"/>
                  </a:solidFill>
                  <a:round/>
                  <a:headEnd/>
                  <a:tailEnd/>
                </a:ln>
                <a:solidFill>
                  <a:srgbClr val="0000FF"/>
                </a:solidFill>
                <a:latin typeface="Time New Roman"/>
              </a:rPr>
              <a:t>Giáo</a:t>
            </a:r>
            <a:r>
              <a:rPr lang="en-US" sz="3200" kern="10" dirty="0" smtClean="0">
                <a:ln w="9525">
                  <a:solidFill>
                    <a:srgbClr val="000000"/>
                  </a:solidFill>
                  <a:round/>
                  <a:headEnd/>
                  <a:tailEnd/>
                </a:ln>
                <a:solidFill>
                  <a:srgbClr val="0000FF"/>
                </a:solidFill>
                <a:latin typeface="Time New Roman"/>
              </a:rPr>
              <a:t> </a:t>
            </a:r>
            <a:r>
              <a:rPr lang="en-US" sz="3200" kern="10" dirty="0" err="1" smtClean="0">
                <a:ln w="9525">
                  <a:solidFill>
                    <a:srgbClr val="000000"/>
                  </a:solidFill>
                  <a:round/>
                  <a:headEnd/>
                  <a:tailEnd/>
                </a:ln>
                <a:solidFill>
                  <a:srgbClr val="0000FF"/>
                </a:solidFill>
                <a:latin typeface="Time New Roman"/>
              </a:rPr>
              <a:t>án</a:t>
            </a:r>
            <a:endParaRPr lang="en-US" sz="3200" kern="10" dirty="0">
              <a:ln w="9525">
                <a:solidFill>
                  <a:srgbClr val="000000"/>
                </a:solidFill>
                <a:round/>
                <a:headEnd/>
                <a:tailEnd/>
              </a:ln>
              <a:solidFill>
                <a:srgbClr val="0000FF"/>
              </a:solidFill>
              <a:latin typeface="Time New Roman"/>
            </a:endParaRPr>
          </a:p>
        </p:txBody>
      </p:sp>
      <p:sp>
        <p:nvSpPr>
          <p:cNvPr id="6" name="Rectangle 5"/>
          <p:cNvSpPr txBox="1">
            <a:spLocks noChangeArrowheads="1"/>
          </p:cNvSpPr>
          <p:nvPr/>
        </p:nvSpPr>
        <p:spPr>
          <a:xfrm>
            <a:off x="2388122" y="2539746"/>
            <a:ext cx="7541781" cy="3719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2400" b="1" dirty="0" smtClean="0">
                <a:solidFill>
                  <a:srgbClr val="FF0000"/>
                </a:solidFill>
                <a:latin typeface="Teims new roman"/>
              </a:rPr>
              <a:t>LĨNH VỰC PHÁT TRIỂN NGÔN NGỮ</a:t>
            </a:r>
          </a:p>
          <a:p>
            <a:pPr marL="0" indent="0">
              <a:buNone/>
              <a:defRPr/>
            </a:pPr>
            <a:endParaRPr lang="en-US" sz="2400" dirty="0" smtClean="0">
              <a:solidFill>
                <a:srgbClr val="000099"/>
              </a:solidFill>
              <a:latin typeface=".VnTime" pitchFamily="34" charset="0"/>
            </a:endParaRPr>
          </a:p>
          <a:p>
            <a:pPr marL="0" indent="0">
              <a:buNone/>
              <a:defRPr/>
            </a:pPr>
            <a:r>
              <a:rPr lang="en-US" sz="1600" dirty="0" smtClean="0">
                <a:solidFill>
                  <a:srgbClr val="000099"/>
                </a:solidFill>
                <a:latin typeface=".VnTime" pitchFamily="34" charset="0"/>
              </a:rPr>
              <a:t>                                     </a:t>
            </a:r>
            <a:endParaRPr lang="en-US" sz="7200" dirty="0">
              <a:solidFill>
                <a:srgbClr val="FF3300"/>
              </a:solidFill>
              <a:latin typeface=".VnTimeH" pitchFamily="34" charset="0"/>
            </a:endParaRPr>
          </a:p>
        </p:txBody>
      </p:sp>
      <p:sp>
        <p:nvSpPr>
          <p:cNvPr id="7" name="WordArt 5"/>
          <p:cNvSpPr>
            <a:spLocks noChangeArrowheads="1" noChangeShapeType="1" noTextEdit="1"/>
          </p:cNvSpPr>
          <p:nvPr/>
        </p:nvSpPr>
        <p:spPr bwMode="auto">
          <a:xfrm>
            <a:off x="2110154" y="3102426"/>
            <a:ext cx="8097716" cy="1505611"/>
          </a:xfrm>
          <a:prstGeom prst="rect">
            <a:avLst/>
          </a:prstGeom>
        </p:spPr>
        <p:txBody>
          <a:bodyPr wrap="none" fromWordArt="1">
            <a:prstTxWarp prst="textWave1">
              <a:avLst>
                <a:gd name="adj1" fmla="val 13005"/>
                <a:gd name="adj2" fmla="val 0"/>
              </a:avLst>
            </a:prstTxWarp>
          </a:bodyPr>
          <a:lstStyle/>
          <a:p>
            <a:pPr algn="ctr"/>
            <a:r>
              <a:rPr lang="en-US" sz="3600" b="1" kern="10" dirty="0" smtClean="0">
                <a:ln w="12700">
                  <a:solidFill>
                    <a:srgbClr val="0000FF"/>
                  </a:solidFill>
                  <a:round/>
                  <a:headEnd/>
                  <a:tailEnd/>
                </a:ln>
                <a:solidFill>
                  <a:srgbClr val="FF0000"/>
                </a:solidFill>
                <a:effectLst>
                  <a:outerShdw dist="35921" dir="2700000" sy="50000" kx="2115830" algn="bl" rotWithShape="0">
                    <a:srgbClr val="C0C0C0">
                      <a:alpha val="80000"/>
                    </a:srgbClr>
                  </a:outerShdw>
                </a:effectLst>
                <a:latin typeface=".tiems new ro man"/>
              </a:rPr>
              <a:t>Thơ:Hồ sen</a:t>
            </a:r>
            <a:endParaRPr lang="en-US" sz="3600" b="1" kern="10" dirty="0">
              <a:ln w="12700">
                <a:solidFill>
                  <a:srgbClr val="0000FF"/>
                </a:solidFill>
                <a:round/>
                <a:headEnd/>
                <a:tailEnd/>
              </a:ln>
              <a:solidFill>
                <a:srgbClr val="FF0000"/>
              </a:solidFill>
              <a:effectLst>
                <a:outerShdw dist="35921" dir="2700000" sy="50000" kx="2115830" algn="bl" rotWithShape="0">
                  <a:srgbClr val="C0C0C0">
                    <a:alpha val="80000"/>
                  </a:srgbClr>
                </a:outerShdw>
              </a:effectLst>
              <a:latin typeface=".VnAvant" panose="020B7200000000000000" pitchFamily="34" charset="0"/>
            </a:endParaRPr>
          </a:p>
        </p:txBody>
      </p:sp>
      <p:sp>
        <p:nvSpPr>
          <p:cNvPr id="8" name="WordArt 8"/>
          <p:cNvSpPr>
            <a:spLocks noChangeArrowheads="1" noChangeShapeType="1" noTextEdit="1"/>
          </p:cNvSpPr>
          <p:nvPr/>
        </p:nvSpPr>
        <p:spPr bwMode="auto">
          <a:xfrm>
            <a:off x="3439810" y="4736469"/>
            <a:ext cx="4044462" cy="66436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4318E2"/>
                </a:solidFill>
                <a:latin typeface="Teim new roman"/>
              </a:rPr>
              <a:t>Giáo viên : Lương Thị Thu Hiền</a:t>
            </a:r>
          </a:p>
          <a:p>
            <a:pPr algn="ctr"/>
            <a:r>
              <a:rPr lang="en-US" sz="3600" b="1" kern="10" dirty="0">
                <a:ln w="9525">
                  <a:solidFill>
                    <a:srgbClr val="000000"/>
                  </a:solidFill>
                  <a:round/>
                  <a:headEnd/>
                  <a:tailEnd/>
                </a:ln>
                <a:solidFill>
                  <a:srgbClr val="4318E2"/>
                </a:solidFill>
                <a:latin typeface="Teim new roman"/>
              </a:rPr>
              <a:t> </a:t>
            </a:r>
          </a:p>
        </p:txBody>
      </p:sp>
    </p:spTree>
    <p:extLst>
      <p:ext uri="{BB962C8B-B14F-4D97-AF65-F5344CB8AC3E}">
        <p14:creationId xmlns:p14="http://schemas.microsoft.com/office/powerpoint/2010/main" val="10328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Giao an.wav"/>
                                        </p:tgtEl>
                                      </p:cMediaNode>
                                    </p:audio>
                                  </p:subTnLst>
                                </p:cTn>
                              </p:par>
                            </p:childTnLst>
                          </p:cTn>
                        </p:par>
                        <p:par>
                          <p:cTn id="8" fill="hold">
                            <p:stCondLst>
                              <p:cond delay="30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2" end="2"/>
                                            </p:txEl>
                                          </p:spTgt>
                                        </p:tgtEl>
                                      </p:cBhvr>
                                    </p:animEffect>
                                  </p:childTnLst>
                                </p:cTn>
                              </p:par>
                            </p:childTnLst>
                          </p:cTn>
                        </p:par>
                        <p:par>
                          <p:cTn id="23" fill="hold">
                            <p:stCondLst>
                              <p:cond delay="950"/>
                            </p:stCondLst>
                            <p:childTnLst>
                              <p:par>
                                <p:cTn id="24" presetID="8"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p"/>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928338"/>
          </a:xfrm>
          <a:prstGeom prst="rect">
            <a:avLst/>
          </a:prstGeom>
        </p:spPr>
      </p:pic>
      <p:sp>
        <p:nvSpPr>
          <p:cNvPr id="2" name="Rectangle 1"/>
          <p:cNvSpPr/>
          <p:nvPr/>
        </p:nvSpPr>
        <p:spPr>
          <a:xfrm>
            <a:off x="199292" y="245405"/>
            <a:ext cx="6096000" cy="707886"/>
          </a:xfrm>
          <a:prstGeom prst="rect">
            <a:avLst/>
          </a:prstGeom>
        </p:spPr>
        <p:txBody>
          <a:bodyPr>
            <a:spAutoFit/>
          </a:bodyPr>
          <a:lstStyle/>
          <a:p>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Lá sen có màu gì</a:t>
            </a:r>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5814" y="1015627"/>
            <a:ext cx="6096000" cy="400110"/>
          </a:xfrm>
          <a:prstGeom prst="rect">
            <a:avLst/>
          </a:prstGeom>
        </p:spPr>
        <p:txBody>
          <a:bodyPr>
            <a:spAutoFit/>
          </a:bodyPr>
          <a:lstStyle/>
          <a:p>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Lá </a:t>
            </a:r>
            <a:r>
              <a:rPr lang="en-US" sz="2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sen xanh m</a:t>
            </a:r>
            <a:r>
              <a:rPr lang="en-US" sz="2000" b="1" i="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át</a:t>
            </a:r>
            <a:endParaRPr lang="en-US" sz="2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55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928338"/>
          </a:xfrm>
          <a:prstGeom prst="rect">
            <a:avLst/>
          </a:prstGeom>
        </p:spPr>
      </p:pic>
      <p:sp>
        <p:nvSpPr>
          <p:cNvPr id="2" name="Rectangle 1"/>
          <p:cNvSpPr/>
          <p:nvPr/>
        </p:nvSpPr>
        <p:spPr>
          <a:xfrm>
            <a:off x="199292" y="245405"/>
            <a:ext cx="6096000" cy="400110"/>
          </a:xfrm>
          <a:prstGeom prst="rect">
            <a:avLst/>
          </a:prstGeom>
        </p:spPr>
        <p:txBody>
          <a:bodyPr>
            <a:spAutoFit/>
          </a:bodyPr>
          <a:lstStyle/>
          <a:p>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Còn có hạt gì đọng trên lá</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15814" y="1015627"/>
            <a:ext cx="6096000" cy="400110"/>
          </a:xfrm>
          <a:prstGeom prst="rect">
            <a:avLst/>
          </a:prstGeom>
        </p:spPr>
        <p:txBody>
          <a:bodyPr>
            <a:spAutoFit/>
          </a:bodyPr>
          <a:lstStyle/>
          <a:p>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Đọng hạt sương đêm </a:t>
            </a:r>
            <a:endParaRPr lang="en-US" sz="2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292" y="245405"/>
            <a:ext cx="6096000" cy="400110"/>
          </a:xfrm>
          <a:prstGeom prst="rect">
            <a:avLst/>
          </a:prstGeom>
        </p:spPr>
        <p:txBody>
          <a:bodyPr>
            <a:spAutoFit/>
          </a:bodyPr>
          <a:lstStyle/>
          <a:p>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Khi có gió những hạt sương được miêu tả như thế nào? </a:t>
            </a:r>
            <a:endParaRPr lang="en-US" sz="2000" dirty="0">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99292" y="781165"/>
            <a:ext cx="6096000" cy="707886"/>
          </a:xfrm>
          <a:prstGeom prst="rect">
            <a:avLst/>
          </a:prstGeom>
        </p:spPr>
        <p:txBody>
          <a:bodyPr>
            <a:spAutoFit/>
          </a:bodyPr>
          <a:lstStyle/>
          <a:p>
            <a:r>
              <a:rPr lang="en-US" sz="20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smtClean="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Gió rung êm đềm </a:t>
            </a:r>
          </a:p>
          <a:p>
            <a:r>
              <a:rPr lang="en-US" sz="2000" b="1" i="1" dirty="0" smtClean="0">
                <a:solidFill>
                  <a:srgbClr val="FFFF00"/>
                </a:solidFill>
                <a:latin typeface="Times New Roman" panose="02020603050405020304" pitchFamily="18" charset="0"/>
                <a:cs typeface="Times New Roman" panose="02020603050405020304" pitchFamily="18" charset="0"/>
              </a:rPr>
              <a:t>        Sương long lanh chạy</a:t>
            </a:r>
            <a:endParaRPr lang="en-US" sz="2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06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63272" cy="6951785"/>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28" y="261757"/>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964436" y="1576644"/>
            <a:ext cx="8534400" cy="2616101"/>
          </a:xfrm>
          <a:prstGeom prst="rect">
            <a:avLst/>
          </a:prstGeom>
        </p:spPr>
        <p:txBody>
          <a:bodyPr wrap="square">
            <a:spAutoFit/>
          </a:bodyPr>
          <a:lstStyle/>
          <a:p>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Giải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thích từ khó: </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sương long lanh chạy (Là 1 hạt nước trong suốt, lấp lánh ở trên những lá sen vào buổi sáng sớm, khi có gió thổi qua sẽ làm những lá lung lay và những hạt nước đó di chuyển </a:t>
            </a:r>
            <a:r>
              <a:rPr lang="en-US" sz="24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b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Giáo dục </a:t>
            </a:r>
            <a:r>
              <a:rPr lang="en-US"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t>
            </a:r>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ẻ</a:t>
            </a:r>
            <a:r>
              <a:rPr lang="en-US" sz="2400" dirty="0" smtClean="0">
                <a:solidFill>
                  <a:srgbClr val="0070C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biết yêu quý các loại hoa và  cảnh đẹp thiên nhiên, bảo vệ thiên nhiên</a:t>
            </a:r>
          </a:p>
          <a:p>
            <a:pPr marL="342900" indent="-342900">
              <a:buAutoNum type="arabicPeriod"/>
            </a:pPr>
            <a:endParaRPr lang="en-US" sz="2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30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68" y="0"/>
            <a:ext cx="12463272" cy="7057292"/>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28" y="261757"/>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84584" y="1464018"/>
            <a:ext cx="6096000" cy="1421095"/>
          </a:xfrm>
          <a:prstGeom prst="rect">
            <a:avLst/>
          </a:prstGeom>
        </p:spPr>
        <p:txBody>
          <a:bodyPr>
            <a:spAutoFit/>
          </a:bodyPr>
          <a:lstStyle/>
          <a:p>
            <a:pPr>
              <a:lnSpc>
                <a:spcPct val="107000"/>
              </a:lnSpc>
              <a:spcAft>
                <a:spcPts val="750"/>
              </a:spcAft>
            </a:pPr>
            <a:r>
              <a:rPr lang="pt-BR" sz="20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Dạy </a:t>
            </a:r>
            <a:r>
              <a:rPr lang="pt-BR" sz="24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trẻ đọc </a:t>
            </a:r>
            <a:r>
              <a:rPr lang="pt-BR" sz="2400"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pt-BR" sz="16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1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a:solidFill>
                  <a:srgbClr val="0070C0"/>
                </a:solidFill>
                <a:latin typeface="Times New Roman" panose="02020603050405020304" pitchFamily="18" charset="0"/>
              </a:rPr>
              <a:t>Lớp đọc, tổ </a:t>
            </a:r>
            <a:r>
              <a:rPr lang="en-US" altLang="en-US" dirty="0" err="1">
                <a:solidFill>
                  <a:srgbClr val="0070C0"/>
                </a:solidFill>
                <a:latin typeface="Times New Roman" panose="02020603050405020304" pitchFamily="18" charset="0"/>
              </a:rPr>
              <a:t>đọc</a:t>
            </a:r>
            <a:r>
              <a:rPr lang="en-US" altLang="en-US" dirty="0">
                <a:solidFill>
                  <a:srgbClr val="0070C0"/>
                </a:solidFill>
                <a:latin typeface="Times New Roman" panose="02020603050405020304" pitchFamily="18" charset="0"/>
              </a:rPr>
              <a:t> </a:t>
            </a:r>
            <a:r>
              <a:rPr lang="en-US" altLang="en-US" dirty="0" smtClean="0">
                <a:solidFill>
                  <a:srgbClr val="0070C0"/>
                </a:solidFill>
                <a:latin typeface="Times New Roman" panose="02020603050405020304" pitchFamily="18" charset="0"/>
              </a:rPr>
              <a:t>(</a:t>
            </a:r>
            <a:r>
              <a:rPr lang="en-US" altLang="en-US" dirty="0" err="1" smtClean="0">
                <a:solidFill>
                  <a:srgbClr val="0070C0"/>
                </a:solidFill>
                <a:latin typeface="Times New Roman" panose="02020603050405020304" pitchFamily="18" charset="0"/>
              </a:rPr>
              <a:t>đọc</a:t>
            </a:r>
            <a:r>
              <a:rPr lang="en-US" altLang="en-US" dirty="0" smtClean="0">
                <a:solidFill>
                  <a:srgbClr val="0070C0"/>
                </a:solidFill>
                <a:latin typeface="Times New Roman" panose="02020603050405020304" pitchFamily="18" charset="0"/>
              </a:rPr>
              <a:t> </a:t>
            </a:r>
            <a:r>
              <a:rPr lang="en-US" altLang="en-US" dirty="0">
                <a:solidFill>
                  <a:srgbClr val="0070C0"/>
                </a:solidFill>
                <a:latin typeface="Times New Roman" panose="02020603050405020304" pitchFamily="18" charset="0"/>
              </a:rPr>
              <a:t>nối tiếp), nhóm đọc</a:t>
            </a:r>
          </a:p>
          <a:p>
            <a:r>
              <a:rPr lang="en-US" altLang="en-US" dirty="0">
                <a:solidFill>
                  <a:srgbClr val="0070C0"/>
                </a:solidFill>
                <a:latin typeface="Times New Roman" panose="02020603050405020304" pitchFamily="18" charset="0"/>
              </a:rPr>
              <a:t>(Đọc thơ theo tranh)</a:t>
            </a:r>
          </a:p>
          <a:p>
            <a:r>
              <a:rPr lang="en-US" altLang="en-US" dirty="0">
                <a:solidFill>
                  <a:srgbClr val="0070C0"/>
                </a:solidFill>
                <a:latin typeface="Times New Roman" panose="02020603050405020304" pitchFamily="18" charset="0"/>
              </a:rPr>
              <a:t>- Cá nhân trẻ đọc sử </a:t>
            </a:r>
            <a:r>
              <a:rPr lang="en-US" altLang="en-US" dirty="0" smtClean="0">
                <a:solidFill>
                  <a:srgbClr val="0070C0"/>
                </a:solidFill>
                <a:latin typeface="Times New Roman" panose="02020603050405020304" pitchFamily="18" charset="0"/>
              </a:rPr>
              <a:t>dụng tranh</a:t>
            </a:r>
            <a:endParaRPr lang="pt-BR" dirty="0">
              <a:solidFill>
                <a:srgbClr val="0070C0"/>
              </a:solidFill>
              <a:latin typeface="Times New Roman" panose="02020603050405020304" pitchFamily="18" charset="0"/>
              <a:ea typeface="Times New Roman" panose="02020603050405020304" pitchFamily="18" charset="0"/>
            </a:endParaRPr>
          </a:p>
        </p:txBody>
      </p:sp>
      <p:sp>
        <p:nvSpPr>
          <p:cNvPr id="7" name="Rectangle 6"/>
          <p:cNvSpPr/>
          <p:nvPr/>
        </p:nvSpPr>
        <p:spPr>
          <a:xfrm>
            <a:off x="2684584" y="2900366"/>
            <a:ext cx="6096000" cy="1046440"/>
          </a:xfrm>
          <a:prstGeom prst="rect">
            <a:avLst/>
          </a:prstGeom>
        </p:spPr>
        <p:txBody>
          <a:bodyPr>
            <a:spAutoFit/>
          </a:bodyPr>
          <a:lstStyle/>
          <a:p>
            <a:pPr>
              <a:spcBef>
                <a:spcPct val="0"/>
              </a:spcBef>
            </a:pPr>
            <a:r>
              <a:rPr lang="en-US" altLang="en-US" sz="2400" b="1" dirty="0">
                <a:solidFill>
                  <a:srgbClr val="002060"/>
                </a:solidFill>
                <a:latin typeface="Times New Roman" panose="02020603050405020304" pitchFamily="18" charset="0"/>
                <a:cs typeface="Times New Roman" panose="02020603050405020304" pitchFamily="18" charset="0"/>
              </a:rPr>
              <a:t>3. Kết </a:t>
            </a:r>
            <a:r>
              <a:rPr lang="en-US" altLang="en-US" sz="2400" b="1" dirty="0" smtClean="0">
                <a:solidFill>
                  <a:srgbClr val="002060"/>
                </a:solidFill>
                <a:latin typeface="Times New Roman" panose="02020603050405020304" pitchFamily="18" charset="0"/>
                <a:cs typeface="Times New Roman" panose="02020603050405020304" pitchFamily="18" charset="0"/>
              </a:rPr>
              <a:t>thúc</a:t>
            </a:r>
          </a:p>
          <a:p>
            <a:pPr>
              <a:spcBef>
                <a:spcPct val="0"/>
              </a:spcBef>
            </a:pPr>
            <a:endParaRPr lang="en-US" altLang="en-US" sz="2000" b="1" dirty="0">
              <a:solidFill>
                <a:srgbClr val="002060"/>
              </a:solidFill>
              <a:latin typeface="Times New Roman" panose="02020603050405020304" pitchFamily="18" charset="0"/>
              <a:cs typeface="Times New Roman" panose="02020603050405020304" pitchFamily="18" charset="0"/>
            </a:endParaRPr>
          </a:p>
          <a:p>
            <a:pPr>
              <a:spcBef>
                <a:spcPct val="0"/>
              </a:spcBef>
              <a:buClrTx/>
              <a:buSzTx/>
              <a:buNone/>
            </a:pPr>
            <a:r>
              <a:rPr lang="pt-BR" b="1" dirty="0">
                <a:solidFill>
                  <a:srgbClr val="7030A0"/>
                </a:solidFill>
                <a:latin typeface="Times New Roman" panose="02020603050405020304" pitchFamily="18" charset="0"/>
                <a:ea typeface="Times New Roman" panose="02020603050405020304" pitchFamily="18" charset="0"/>
              </a:rPr>
              <a:t> </a:t>
            </a:r>
            <a:r>
              <a:rPr lang="pt-BR" dirty="0">
                <a:solidFill>
                  <a:srgbClr val="0070C0"/>
                </a:solidFill>
                <a:latin typeface="Times New Roman" panose="02020603050405020304" pitchFamily="18" charset="0"/>
                <a:ea typeface="Times New Roman" panose="02020603050405020304" pitchFamily="18" charset="0"/>
              </a:rPr>
              <a:t>Cô cùng trẻ vận động theo nhạc bài hát : </a:t>
            </a:r>
            <a:r>
              <a:rPr lang="pt-BR" dirty="0" smtClean="0">
                <a:solidFill>
                  <a:srgbClr val="0070C0"/>
                </a:solidFill>
                <a:latin typeface="Times New Roman" panose="02020603050405020304" pitchFamily="18" charset="0"/>
                <a:ea typeface="Times New Roman" panose="02020603050405020304" pitchFamily="18" charset="0"/>
              </a:rPr>
              <a:t>“Màu hoa ”.</a:t>
            </a:r>
            <a:endParaRPr lang="en-US" dirty="0">
              <a:solidFill>
                <a:srgbClr val="0070C0"/>
              </a:solidFill>
            </a:endParaRPr>
          </a:p>
        </p:txBody>
      </p:sp>
    </p:spTree>
    <p:extLst>
      <p:ext uri="{BB962C8B-B14F-4D97-AF65-F5344CB8AC3E}">
        <p14:creationId xmlns:p14="http://schemas.microsoft.com/office/powerpoint/2010/main" val="1703611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733" y="530352"/>
            <a:ext cx="701236" cy="722376"/>
          </a:xfrm>
          <a:prstGeom prst="rect">
            <a:avLst/>
          </a:prstGeom>
        </p:spPr>
      </p:pic>
      <p:sp>
        <p:nvSpPr>
          <p:cNvPr id="4" name="WordArt 35"/>
          <p:cNvSpPr>
            <a:spLocks noChangeArrowheads="1" noChangeShapeType="1" noTextEdit="1"/>
          </p:cNvSpPr>
          <p:nvPr/>
        </p:nvSpPr>
        <p:spPr bwMode="auto">
          <a:xfrm>
            <a:off x="485999" y="2083984"/>
            <a:ext cx="11220001" cy="1608992"/>
          </a:xfrm>
          <a:prstGeom prst="rect">
            <a:avLst/>
          </a:prstGeom>
        </p:spPr>
        <p:txBody>
          <a:bodyPr wrap="none" fromWordArt="1">
            <a:prstTxWarp prst="textCurveUp">
              <a:avLst>
                <a:gd name="adj" fmla="val 40356"/>
              </a:avLst>
            </a:prstTxWarp>
          </a:bodyPr>
          <a:lstStyle/>
          <a:p>
            <a:pPr algn="ctr">
              <a:buFontTx/>
              <a:buNone/>
            </a:pPr>
            <a:r>
              <a:rPr lang="en-US" sz="2700" kern="10" dirty="0" smtClean="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rPr>
              <a:t>Xin chào hẹn gặp lại các bé !</a:t>
            </a:r>
            <a:endParaRPr lang="en-US" sz="2700" kern="10" dirty="0">
              <a:ln w="12700">
                <a:solidFill>
                  <a:srgbClr val="0000FF"/>
                </a:solidFill>
                <a:round/>
                <a:headEnd/>
                <a:tailEnd/>
              </a:ln>
              <a:solidFill>
                <a:srgbClr val="FF0000"/>
              </a:solidFill>
              <a:effectLst>
                <a:outerShdw dist="45791" dir="2021404" algn="ctr" rotWithShape="0">
                  <a:srgbClr val="808080">
                    <a:alpha val="79999"/>
                  </a:srgbClr>
                </a:outerShdw>
              </a:effectLst>
              <a:latin typeface=" tiems newroman"/>
              <a:cs typeface="Times New Roman" panose="02020603050405020304" pitchFamily="18" charset="0"/>
            </a:endParaRPr>
          </a:p>
        </p:txBody>
      </p:sp>
    </p:spTree>
    <p:extLst>
      <p:ext uri="{BB962C8B-B14F-4D97-AF65-F5344CB8AC3E}">
        <p14:creationId xmlns:p14="http://schemas.microsoft.com/office/powerpoint/2010/main" val="280500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80631" cy="7165731"/>
          </a:xfrm>
          <a:prstGeom prst="rect">
            <a:avLst/>
          </a:prstGeom>
        </p:spPr>
      </p:pic>
      <p:sp>
        <p:nvSpPr>
          <p:cNvPr id="6" name="Rectangle 5"/>
          <p:cNvSpPr/>
          <p:nvPr/>
        </p:nvSpPr>
        <p:spPr>
          <a:xfrm>
            <a:off x="4185392" y="440677"/>
            <a:ext cx="2625462" cy="507831"/>
          </a:xfrm>
          <a:prstGeom prst="rect">
            <a:avLst/>
          </a:prstGeom>
        </p:spPr>
        <p:txBody>
          <a:bodyPr wrap="none">
            <a:spAutoFit/>
          </a:bodyPr>
          <a:lstStyle/>
          <a:p>
            <a:pPr algn="ctr">
              <a:lnSpc>
                <a:spcPct val="150000"/>
              </a:lnSpc>
              <a:spcAft>
                <a:spcPts val="0"/>
              </a:spcAft>
            </a:pPr>
            <a:r>
              <a:rPr lang="nl-NL" b="1" dirty="0">
                <a:solidFill>
                  <a:srgbClr val="FF0000"/>
                </a:solidFill>
                <a:latin typeface="Times New Roman" panose="02020603050405020304" pitchFamily="18" charset="0"/>
                <a:ea typeface="Times New Roman" panose="02020603050405020304" pitchFamily="18" charset="0"/>
              </a:rPr>
              <a:t>MỤC ĐÍCH - YÊU CẦU</a:t>
            </a:r>
            <a:endParaRPr lang="en-US" sz="1600" dirty="0">
              <a:solidFill>
                <a:srgbClr val="FF0000"/>
              </a:solidFill>
              <a:latin typeface="Times New Roman" panose="02020603050405020304" pitchFamily="18" charset="0"/>
              <a:ea typeface="Times New Roman" panose="02020603050405020304" pitchFamily="18" charset="0"/>
            </a:endParaRPr>
          </a:p>
        </p:txBody>
      </p:sp>
      <p:sp>
        <p:nvSpPr>
          <p:cNvPr id="7" name="Rectangle 6"/>
          <p:cNvSpPr/>
          <p:nvPr/>
        </p:nvSpPr>
        <p:spPr>
          <a:xfrm>
            <a:off x="1245576" y="1389185"/>
            <a:ext cx="9850315" cy="3693319"/>
          </a:xfrm>
          <a:prstGeom prst="rect">
            <a:avLst/>
          </a:prstGeom>
        </p:spPr>
        <p:txBody>
          <a:bodyPr wrap="square">
            <a:spAutoFit/>
          </a:bodyPr>
          <a:lstStyle/>
          <a:p>
            <a:pPr marL="342900" indent="-342900">
              <a:buAutoNum type="arabicPeriod"/>
            </a:pPr>
            <a:r>
              <a:rPr lang="en-US"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Kiến thức</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r>
            <a:b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en-US"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 biết tên thơ, tên tác giả (Nhược Thủy).</a:t>
            </a:r>
            <a:b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Biết nội dung của bài thơ: Bài thơ nói về hồ sen nở rực rỡ đầy hồ, mùi của hoa sen thơm ngát, lá hoa sen có màu xanh ngát còn đọng lại những hạt sương đêm long lanh trên lá.</a:t>
            </a:r>
            <a:b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b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Giải thích từ khó: Sương long lanh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chạy.</a:t>
            </a:r>
          </a:p>
          <a:p>
            <a:r>
              <a:rPr lang="en-US" b="1" dirty="0" smtClean="0">
                <a:solidFill>
                  <a:srgbClr val="002060"/>
                </a:solidFill>
                <a:latin typeface="Times New Roman" panose="02020603050405020304" pitchFamily="18" charset="0"/>
                <a:cs typeface="Times New Roman" panose="02020603050405020304" pitchFamily="18" charset="0"/>
              </a:rPr>
              <a:t>2</a:t>
            </a:r>
            <a:r>
              <a:rPr lang="en-US" b="1" dirty="0">
                <a:solidFill>
                  <a:srgbClr val="002060"/>
                </a:solidFill>
                <a:latin typeface="Times New Roman" panose="02020603050405020304" pitchFamily="18" charset="0"/>
                <a:cs typeface="Times New Roman" panose="02020603050405020304" pitchFamily="18" charset="0"/>
              </a:rPr>
              <a:t>. Kỹ </a:t>
            </a:r>
            <a:r>
              <a:rPr lang="en-US" b="1" dirty="0" smtClean="0">
                <a:solidFill>
                  <a:srgbClr val="002060"/>
                </a:solidFill>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dirty="0" smtClean="0">
                <a:solidFill>
                  <a:srgbClr val="0070C0"/>
                </a:solidFill>
                <a:latin typeface="Times New Roman" panose="02020603050405020304" pitchFamily="18" charset="0"/>
                <a:cs typeface="Times New Roman" panose="02020603050405020304" pitchFamily="18" charset="0"/>
              </a:rPr>
              <a:t>- Trẻ nói đúng tên bài thơ.</a:t>
            </a:r>
            <a:br>
              <a:rPr lang="en-US" dirty="0" smtClean="0">
                <a:solidFill>
                  <a:srgbClr val="0070C0"/>
                </a:solidFill>
                <a:latin typeface="Times New Roman" panose="02020603050405020304" pitchFamily="18" charset="0"/>
                <a:cs typeface="Times New Roman" panose="02020603050405020304" pitchFamily="18" charset="0"/>
              </a:rPr>
            </a:br>
            <a:r>
              <a:rPr lang="en-US" dirty="0" smtClean="0">
                <a:solidFill>
                  <a:srgbClr val="0070C0"/>
                </a:solidFill>
                <a:latin typeface="Times New Roman" panose="02020603050405020304" pitchFamily="18" charset="0"/>
                <a:cs typeface="Times New Roman" panose="02020603050405020304" pitchFamily="18" charset="0"/>
              </a:rPr>
              <a:t>         - Trẻ trả lời câu hỏi của cô to, rõ ràng, </a:t>
            </a:r>
            <a:r>
              <a:rPr lang="en-US" dirty="0">
                <a:solidFill>
                  <a:srgbClr val="0070C0"/>
                </a:solidFill>
                <a:latin typeface="Times New Roman" panose="02020603050405020304" pitchFamily="18" charset="0"/>
                <a:cs typeface="Times New Roman" panose="02020603050405020304" pitchFamily="18" charset="0"/>
              </a:rPr>
              <a:t>theo trình tự nội dung thơ.</a:t>
            </a:r>
            <a:br>
              <a:rPr lang="en-US" dirty="0">
                <a:solidFill>
                  <a:srgbClr val="0070C0"/>
                </a:solidFill>
                <a:latin typeface="Times New Roman" panose="02020603050405020304" pitchFamily="18" charset="0"/>
                <a:cs typeface="Times New Roman" panose="02020603050405020304" pitchFamily="18" charset="0"/>
              </a:rPr>
            </a:br>
            <a:r>
              <a:rPr lang="en-US" dirty="0" smtClean="0">
                <a:solidFill>
                  <a:srgbClr val="0070C0"/>
                </a:solidFill>
                <a:latin typeface="Times New Roman" panose="02020603050405020304" pitchFamily="18" charset="0"/>
                <a:cs typeface="Times New Roman" panose="02020603050405020304" pitchFamily="18" charset="0"/>
              </a:rPr>
              <a:t>         - </a:t>
            </a:r>
            <a:r>
              <a:rPr lang="en-US" dirty="0">
                <a:solidFill>
                  <a:srgbClr val="0070C0"/>
                </a:solidFill>
                <a:latin typeface="Times New Roman" panose="02020603050405020304" pitchFamily="18" charset="0"/>
                <a:cs typeface="Times New Roman" panose="02020603050405020304" pitchFamily="18" charset="0"/>
              </a:rPr>
              <a:t>Trẻ chú ý, lắng nghe và quan sát</a:t>
            </a:r>
            <a:r>
              <a:rPr lang="en-US" dirty="0" smtClean="0">
                <a:solidFill>
                  <a:srgbClr val="0070C0"/>
                </a:solidFill>
                <a:latin typeface="Times New Roman" panose="02020603050405020304" pitchFamily="18" charset="0"/>
                <a:cs typeface="Times New Roman" panose="02020603050405020304" pitchFamily="18" charset="0"/>
              </a:rPr>
              <a:t>.</a:t>
            </a:r>
          </a:p>
          <a:p>
            <a: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r>
            <a:br>
              <a:rPr lang="en-US"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br>
            <a:r>
              <a:rPr lang="en-US" b="1" dirty="0"/>
              <a:t>3. Thái độ:</a:t>
            </a:r>
            <a:r>
              <a:rPr lang="en-US" dirty="0">
                <a:solidFill>
                  <a:srgbClr val="0070C0"/>
                </a:solidFill>
              </a:rPr>
              <a:t/>
            </a:r>
            <a:br>
              <a:rPr lang="en-US" dirty="0">
                <a:solidFill>
                  <a:srgbClr val="0070C0"/>
                </a:solidFill>
              </a:rPr>
            </a:br>
            <a:r>
              <a:rPr lang="en-US" dirty="0" smtClean="0">
                <a:solidFill>
                  <a:srgbClr val="0070C0"/>
                </a:solidFill>
              </a:rPr>
              <a:t>         </a:t>
            </a:r>
            <a:r>
              <a:rPr lang="en-US" dirty="0" smtClean="0">
                <a:solidFill>
                  <a:srgbClr val="0070C0"/>
                </a:solidFill>
                <a:latin typeface="Times New Roman" panose="02020603050405020304" pitchFamily="18" charset="0"/>
                <a:cs typeface="Times New Roman" panose="02020603050405020304" pitchFamily="18" charset="0"/>
              </a:rPr>
              <a:t>- Trẻ </a:t>
            </a:r>
            <a:r>
              <a:rPr lang="en-US" dirty="0">
                <a:solidFill>
                  <a:srgbClr val="0070C0"/>
                </a:solidFill>
                <a:latin typeface="Times New Roman" panose="02020603050405020304" pitchFamily="18" charset="0"/>
                <a:cs typeface="Times New Roman" panose="02020603050405020304" pitchFamily="18" charset="0"/>
              </a:rPr>
              <a:t>hứng thú nghe đọc </a:t>
            </a:r>
            <a:r>
              <a:rPr lang="en-US" dirty="0" smtClean="0">
                <a:solidFill>
                  <a:srgbClr val="0070C0"/>
                </a:solidFill>
                <a:latin typeface="Times New Roman" panose="02020603050405020304" pitchFamily="18" charset="0"/>
                <a:cs typeface="Times New Roman" panose="02020603050405020304" pitchFamily="18" charset="0"/>
              </a:rPr>
              <a:t>thơ, biết yêu quý các loại hoa và  cảnh đẹp thiên nhiên, </a:t>
            </a:r>
            <a:r>
              <a:rPr lang="en-US" dirty="0">
                <a:solidFill>
                  <a:srgbClr val="0070C0"/>
                </a:solidFill>
                <a:latin typeface="Times New Roman" panose="02020603050405020304" pitchFamily="18" charset="0"/>
                <a:cs typeface="Times New Roman" panose="02020603050405020304" pitchFamily="18" charset="0"/>
              </a:rPr>
              <a:t>bảo vệ </a:t>
            </a:r>
            <a:r>
              <a:rPr lang="en-US" dirty="0" smtClean="0">
                <a:solidFill>
                  <a:srgbClr val="0070C0"/>
                </a:solidFill>
                <a:latin typeface="Times New Roman" panose="02020603050405020304" pitchFamily="18" charset="0"/>
                <a:cs typeface="Times New Roman" panose="02020603050405020304" pitchFamily="18" charset="0"/>
              </a:rPr>
              <a:t>thiên nhiên</a:t>
            </a:r>
            <a:endParaRPr lang="en-US" dirty="0">
              <a:solidFill>
                <a:srgbClr val="0070C0"/>
              </a:solidFill>
              <a:latin typeface="Times New Roman" panose="02020603050405020304" pitchFamily="18" charset="0"/>
              <a:cs typeface="Times New Roman" panose="02020603050405020304" pitchFamily="18" charset="0"/>
            </a:endParaRPr>
          </a:p>
          <a:p>
            <a:pPr marL="342900" indent="-342900">
              <a:buAutoNum type="arabicPeriod"/>
            </a:pP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96246" y="169314"/>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000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 y="0"/>
            <a:ext cx="12463272" cy="6976872"/>
          </a:xfrm>
          <a:prstGeom prst="rect">
            <a:avLst/>
          </a:prstGeom>
        </p:spPr>
      </p:pic>
      <p:sp>
        <p:nvSpPr>
          <p:cNvPr id="6" name="Rectangle 5"/>
          <p:cNvSpPr/>
          <p:nvPr/>
        </p:nvSpPr>
        <p:spPr>
          <a:xfrm>
            <a:off x="1862152" y="1263033"/>
            <a:ext cx="7605111" cy="2400657"/>
          </a:xfrm>
          <a:prstGeom prst="rect">
            <a:avLst/>
          </a:prstGeom>
        </p:spPr>
        <p:txBody>
          <a:bodyPr wrap="square">
            <a:spAutoFit/>
          </a:bodyPr>
          <a:lstStyle/>
          <a:p>
            <a:pPr algn="ctr">
              <a:defRPr/>
            </a:pPr>
            <a:r>
              <a:rPr lang="en-US" sz="2000" b="1" dirty="0" smtClean="0">
                <a:solidFill>
                  <a:srgbClr val="002060"/>
                </a:solidFill>
                <a:latin typeface="Times New Roman" panose="02020603050405020304" pitchFamily="18" charset="0"/>
                <a:cs typeface="Times New Roman" panose="02020603050405020304" pitchFamily="18" charset="0"/>
              </a:rPr>
              <a:t>1.Ổn </a:t>
            </a:r>
            <a:r>
              <a:rPr lang="en-US" sz="2000" b="1" dirty="0">
                <a:solidFill>
                  <a:srgbClr val="002060"/>
                </a:solidFill>
                <a:latin typeface="Times New Roman" panose="02020603050405020304" pitchFamily="18" charset="0"/>
                <a:cs typeface="Times New Roman" panose="02020603050405020304" pitchFamily="18" charset="0"/>
              </a:rPr>
              <a:t>định tổ chức, gây hứng </a:t>
            </a:r>
            <a:r>
              <a:rPr lang="en-US" sz="2000" b="1" dirty="0" smtClean="0">
                <a:solidFill>
                  <a:srgbClr val="002060"/>
                </a:solidFill>
                <a:latin typeface="Times New Roman" panose="02020603050405020304" pitchFamily="18" charset="0"/>
                <a:cs typeface="Times New Roman" panose="02020603050405020304" pitchFamily="18" charset="0"/>
              </a:rPr>
              <a:t>thú</a:t>
            </a:r>
          </a:p>
          <a:p>
            <a:pPr algn="ctr">
              <a:defRPr/>
            </a:pPr>
            <a:endParaRPr lang="en-US" b="1" dirty="0">
              <a:solidFill>
                <a:srgbClr val="002060"/>
              </a:solidFill>
              <a:latin typeface="Times New Roman" panose="02020603050405020304" pitchFamily="18" charset="0"/>
              <a:cs typeface="Times New Roman" panose="02020603050405020304" pitchFamily="18" charset="0"/>
            </a:endParaRPr>
          </a:p>
          <a:p>
            <a:pPr>
              <a:defRPr/>
            </a:pPr>
            <a:r>
              <a:rPr lang="en-US" b="1" dirty="0">
                <a:solidFill>
                  <a:srgbClr val="002060"/>
                </a:solidFill>
                <a:latin typeface="Times New Roman" panose="02020603050405020304" pitchFamily="18" charset="0"/>
                <a:cs typeface="Times New Roman" panose="02020603050405020304" pitchFamily="18" charset="0"/>
              </a:rPr>
              <a:t>Cô và trẻ cùng </a:t>
            </a:r>
            <a:r>
              <a:rPr lang="en-US" b="1" dirty="0" smtClean="0">
                <a:solidFill>
                  <a:srgbClr val="002060"/>
                </a:solidFill>
                <a:latin typeface="Times New Roman" panose="02020603050405020304" pitchFamily="18" charset="0"/>
                <a:cs typeface="Times New Roman" panose="02020603050405020304" pitchFamily="18" charset="0"/>
              </a:rPr>
              <a:t> chơi giải câu đố về Hoa sen</a:t>
            </a:r>
          </a:p>
          <a:p>
            <a:pPr>
              <a:defRPr/>
            </a:pPr>
            <a:endParaRPr lang="en-US" b="1" dirty="0" smtClean="0">
              <a:solidFill>
                <a:srgbClr val="FF0000"/>
              </a:solidFill>
              <a:latin typeface="Times New Roman" panose="02020603050405020304" pitchFamily="18" charset="0"/>
              <a:cs typeface="Times New Roman" panose="02020603050405020304" pitchFamily="18" charset="0"/>
            </a:endParaRPr>
          </a:p>
          <a:p>
            <a:pPr algn="ctr">
              <a:defRPr/>
            </a:pPr>
            <a:r>
              <a:rPr lang="vi-VN" b="1" i="1" dirty="0">
                <a:solidFill>
                  <a:srgbClr val="0070C0"/>
                </a:solidFill>
                <a:latin typeface="Times New Roman" panose="02020603050405020304" pitchFamily="18" charset="0"/>
                <a:cs typeface="Times New Roman" panose="02020603050405020304" pitchFamily="18" charset="0"/>
              </a:rPr>
              <a:t>Hoa gì nở giữa mùa hè</a:t>
            </a:r>
            <a:r>
              <a:rPr lang="vi-VN" sz="2000" b="1" i="1" dirty="0">
                <a:solidFill>
                  <a:srgbClr val="0070C0"/>
                </a:solidFill>
                <a:latin typeface="Times New Roman" panose="02020603050405020304" pitchFamily="18" charset="0"/>
                <a:cs typeface="Times New Roman" panose="02020603050405020304" pitchFamily="18" charset="0"/>
              </a:rPr>
              <a:t/>
            </a:r>
            <a:br>
              <a:rPr lang="vi-VN" sz="2000" b="1" i="1" dirty="0">
                <a:solidFill>
                  <a:srgbClr val="0070C0"/>
                </a:solidFill>
                <a:latin typeface="Times New Roman" panose="02020603050405020304" pitchFamily="18" charset="0"/>
                <a:cs typeface="Times New Roman" panose="02020603050405020304" pitchFamily="18" charset="0"/>
              </a:rPr>
            </a:br>
            <a:r>
              <a:rPr lang="vi-VN" b="1" i="1" dirty="0">
                <a:solidFill>
                  <a:srgbClr val="0070C0"/>
                </a:solidFill>
                <a:latin typeface="Times New Roman" panose="02020603050405020304" pitchFamily="18" charset="0"/>
                <a:cs typeface="Times New Roman" panose="02020603050405020304" pitchFamily="18" charset="0"/>
              </a:rPr>
              <a:t>Trong đầm thơm mát, lá xòe che ô ?</a:t>
            </a:r>
            <a:r>
              <a:rPr lang="vi-VN" sz="2000" b="1" i="1" dirty="0">
                <a:solidFill>
                  <a:srgbClr val="0070C0"/>
                </a:solidFill>
                <a:latin typeface="Times New Roman" panose="02020603050405020304" pitchFamily="18" charset="0"/>
                <a:cs typeface="Times New Roman" panose="02020603050405020304" pitchFamily="18" charset="0"/>
              </a:rPr>
              <a:t/>
            </a:r>
            <a:br>
              <a:rPr lang="vi-VN" sz="2000" b="1" i="1" dirty="0">
                <a:solidFill>
                  <a:srgbClr val="0070C0"/>
                </a:solidFill>
                <a:latin typeface="Times New Roman" panose="02020603050405020304" pitchFamily="18" charset="0"/>
                <a:cs typeface="Times New Roman" panose="02020603050405020304" pitchFamily="18" charset="0"/>
              </a:rPr>
            </a:br>
            <a:r>
              <a:rPr lang="en-US" sz="2000" b="1" i="1" dirty="0" smtClean="0">
                <a:solidFill>
                  <a:srgbClr val="0070C0"/>
                </a:solidFill>
                <a:latin typeface="Times New Roman" panose="02020603050405020304" pitchFamily="18" charset="0"/>
                <a:cs typeface="Times New Roman" panose="02020603050405020304" pitchFamily="18" charset="0"/>
              </a:rPr>
              <a:t>                                          </a:t>
            </a:r>
            <a:r>
              <a:rPr lang="vi-VN" b="1" dirty="0" smtClean="0">
                <a:solidFill>
                  <a:srgbClr val="0070C0"/>
                </a:solidFill>
                <a:latin typeface="Times New Roman" panose="02020603050405020304" pitchFamily="18" charset="0"/>
                <a:cs typeface="Times New Roman" panose="02020603050405020304" pitchFamily="18" charset="0"/>
              </a:rPr>
              <a:t>Đó </a:t>
            </a:r>
            <a:r>
              <a:rPr lang="vi-VN" b="1" dirty="0">
                <a:solidFill>
                  <a:srgbClr val="0070C0"/>
                </a:solidFill>
                <a:latin typeface="Times New Roman" panose="02020603050405020304" pitchFamily="18" charset="0"/>
                <a:cs typeface="Times New Roman" panose="02020603050405020304" pitchFamily="18" charset="0"/>
              </a:rPr>
              <a:t>là hoa gì?</a:t>
            </a:r>
            <a:r>
              <a:rPr lang="vi-VN" sz="2000" b="1" dirty="0">
                <a:solidFill>
                  <a:srgbClr val="0070C0"/>
                </a:solidFill>
                <a:latin typeface="Times New Roman" panose="02020603050405020304" pitchFamily="18" charset="0"/>
                <a:cs typeface="Times New Roman" panose="02020603050405020304" pitchFamily="18" charset="0"/>
              </a:rPr>
              <a:t/>
            </a:r>
            <a:br>
              <a:rPr lang="vi-VN" sz="2000" b="1" dirty="0">
                <a:solidFill>
                  <a:srgbClr val="0070C0"/>
                </a:solidFill>
                <a:latin typeface="Times New Roman" panose="02020603050405020304" pitchFamily="18" charset="0"/>
                <a:cs typeface="Times New Roman" panose="02020603050405020304" pitchFamily="18" charset="0"/>
              </a:rPr>
            </a:br>
            <a:r>
              <a:rPr lang="en-US" sz="2000" b="1" dirty="0" smtClean="0">
                <a:solidFill>
                  <a:srgbClr val="0070C0"/>
                </a:solidFill>
                <a:latin typeface="Times New Roman" panose="02020603050405020304" pitchFamily="18" charset="0"/>
                <a:cs typeface="Times New Roman" panose="02020603050405020304" pitchFamily="18" charset="0"/>
              </a:rPr>
              <a:t>                                          (</a:t>
            </a:r>
            <a:r>
              <a:rPr lang="vi-VN" b="1" i="1" dirty="0" smtClean="0">
                <a:solidFill>
                  <a:srgbClr val="0070C0"/>
                </a:solidFill>
                <a:latin typeface="Times New Roman" panose="02020603050405020304" pitchFamily="18" charset="0"/>
                <a:cs typeface="Times New Roman" panose="02020603050405020304" pitchFamily="18" charset="0"/>
              </a:rPr>
              <a:t>Đáp </a:t>
            </a:r>
            <a:r>
              <a:rPr lang="vi-VN" b="1" i="1" dirty="0">
                <a:solidFill>
                  <a:srgbClr val="0070C0"/>
                </a:solidFill>
                <a:latin typeface="Times New Roman" panose="02020603050405020304" pitchFamily="18" charset="0"/>
                <a:cs typeface="Times New Roman" panose="02020603050405020304" pitchFamily="18" charset="0"/>
              </a:rPr>
              <a:t>án: Hoa </a:t>
            </a:r>
            <a:r>
              <a:rPr lang="vi-VN" b="1" i="1" dirty="0" smtClean="0">
                <a:solidFill>
                  <a:srgbClr val="0070C0"/>
                </a:solidFill>
                <a:latin typeface="Times New Roman" panose="02020603050405020304" pitchFamily="18" charset="0"/>
                <a:cs typeface="Times New Roman" panose="02020603050405020304" pitchFamily="18" charset="0"/>
              </a:rPr>
              <a:t>Sen</a:t>
            </a:r>
            <a:r>
              <a:rPr lang="en-US" b="1" i="1" dirty="0" smtClean="0">
                <a:solidFill>
                  <a:srgbClr val="0070C0"/>
                </a:solidFill>
                <a:latin typeface="Times New Roman" panose="02020603050405020304" pitchFamily="18" charset="0"/>
                <a:cs typeface="Times New Roman" panose="02020603050405020304" pitchFamily="18" charset="0"/>
              </a:rPr>
              <a:t>)</a:t>
            </a:r>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304" y="280045"/>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799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024" y="115453"/>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606670" y="782516"/>
            <a:ext cx="10955216" cy="5653454"/>
          </a:xfrm>
          <a:prstGeom prst="rect">
            <a:avLst/>
          </a:prstGeom>
        </p:spPr>
      </p:pic>
      <p:sp>
        <p:nvSpPr>
          <p:cNvPr id="8" name="TextBox 7"/>
          <p:cNvSpPr txBox="1"/>
          <p:nvPr/>
        </p:nvSpPr>
        <p:spPr>
          <a:xfrm>
            <a:off x="1116623" y="931984"/>
            <a:ext cx="2145323" cy="369332"/>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Hoa sen Đồng tháp </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933638" y="233366"/>
            <a:ext cx="3768981" cy="369332"/>
          </a:xfrm>
          <a:prstGeom prst="rect">
            <a:avLst/>
          </a:prstGeom>
        </p:spPr>
        <p:txBody>
          <a:bodyPr wrap="none">
            <a:spAutoFit/>
          </a:bodyPr>
          <a:lstStyle/>
          <a:p>
            <a:pPr algn="ctr">
              <a:defRPr/>
            </a:pPr>
            <a:r>
              <a:rPr lang="en-US" b="1" i="1" dirty="0" smtClean="0">
                <a:solidFill>
                  <a:srgbClr val="002060"/>
                </a:solidFill>
                <a:latin typeface="Times New Roman" panose="02020603050405020304" pitchFamily="18" charset="0"/>
                <a:cs typeface="Times New Roman" panose="02020603050405020304" pitchFamily="18" charset="0"/>
              </a:rPr>
              <a:t>Xem tranh ảnh trò </a:t>
            </a:r>
            <a:r>
              <a:rPr lang="en-US" b="1" i="1" dirty="0">
                <a:solidFill>
                  <a:srgbClr val="002060"/>
                </a:solidFill>
                <a:latin typeface="Times New Roman" panose="02020603050405020304" pitchFamily="18" charset="0"/>
                <a:cs typeface="Times New Roman" panose="02020603050405020304" pitchFamily="18" charset="0"/>
              </a:rPr>
              <a:t>chuyện </a:t>
            </a:r>
            <a:r>
              <a:rPr lang="en-US" b="1" i="1" dirty="0" smtClean="0">
                <a:solidFill>
                  <a:srgbClr val="002060"/>
                </a:solidFill>
                <a:latin typeface="Times New Roman" panose="02020603050405020304" pitchFamily="18" charset="0"/>
                <a:cs typeface="Times New Roman" panose="02020603050405020304" pitchFamily="18" charset="0"/>
              </a:rPr>
              <a:t>về hoa sen</a:t>
            </a:r>
            <a:endParaRPr lang="vi-VN" b="1" i="1"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8392" y="782516"/>
            <a:ext cx="10955216" cy="5795939"/>
          </a:xfrm>
          <a:prstGeom prst="rect">
            <a:avLst/>
          </a:prstGeom>
        </p:spPr>
      </p:pic>
      <p:sp>
        <p:nvSpPr>
          <p:cNvPr id="12" name="TextBox 11"/>
          <p:cNvSpPr txBox="1"/>
          <p:nvPr/>
        </p:nvSpPr>
        <p:spPr>
          <a:xfrm>
            <a:off x="1006895" y="1312338"/>
            <a:ext cx="3853487" cy="523220"/>
          </a:xfrm>
          <a:prstGeom prst="rect">
            <a:avLst/>
          </a:prstGeom>
          <a:noFill/>
        </p:spPr>
        <p:txBody>
          <a:bodyPr wrap="square" rtlCol="0">
            <a:spAutoFit/>
          </a:bodyPr>
          <a:lstStyle/>
          <a:p>
            <a:r>
              <a:rPr lang="en-US" sz="2800" b="1" dirty="0" smtClean="0">
                <a:solidFill>
                  <a:srgbClr val="FFFF00"/>
                </a:solidFill>
                <a:latin typeface="Times New Roman" panose="02020603050405020304" pitchFamily="18" charset="0"/>
                <a:cs typeface="Times New Roman" panose="02020603050405020304" pitchFamily="18" charset="0"/>
              </a:rPr>
              <a:t>Đầm sen trắng Hồ Tây</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618393" y="771494"/>
            <a:ext cx="10943494" cy="5791531"/>
          </a:xfrm>
          <a:prstGeom prst="rect">
            <a:avLst/>
          </a:prstGeom>
        </p:spPr>
      </p:pic>
      <p:sp>
        <p:nvSpPr>
          <p:cNvPr id="14" name="TextBox 13"/>
          <p:cNvSpPr txBox="1"/>
          <p:nvPr/>
        </p:nvSpPr>
        <p:spPr>
          <a:xfrm>
            <a:off x="1490472" y="931984"/>
            <a:ext cx="2029968" cy="380354"/>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Sen Hồng Hồ Tây</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618392" y="771494"/>
            <a:ext cx="10955216" cy="5780509"/>
          </a:xfrm>
          <a:prstGeom prst="rect">
            <a:avLst/>
          </a:prstGeom>
        </p:spPr>
      </p:pic>
      <p:sp>
        <p:nvSpPr>
          <p:cNvPr id="3" name="Rectangle 2"/>
          <p:cNvSpPr/>
          <p:nvPr/>
        </p:nvSpPr>
        <p:spPr>
          <a:xfrm>
            <a:off x="1191360" y="1071757"/>
            <a:ext cx="2628191" cy="369332"/>
          </a:xfrm>
          <a:prstGeom prst="rect">
            <a:avLst/>
          </a:prstGeom>
        </p:spPr>
        <p:txBody>
          <a:bodyPr wrap="square">
            <a:spAutoFit/>
          </a:bodyPr>
          <a:lstStyle/>
          <a:p>
            <a:pPr algn="ctr">
              <a:defRPr/>
            </a:pPr>
            <a:r>
              <a:rPr lang="en-US" b="1" i="1" dirty="0" smtClean="0">
                <a:solidFill>
                  <a:srgbClr val="FF0000"/>
                </a:solidFill>
                <a:latin typeface="Times New Roman" panose="02020603050405020304" pitchFamily="18" charset="0"/>
                <a:cs typeface="Times New Roman" panose="02020603050405020304" pitchFamily="18" charset="0"/>
              </a:rPr>
              <a:t>Hoa sen ở Hàn Quốc</a:t>
            </a:r>
            <a:endParaRPr lang="vi-VN"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71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63272" cy="6976872"/>
          </a:xfrm>
          <a:prstGeom prst="rect">
            <a:avLst/>
          </a:prstGeom>
        </p:spPr>
      </p:pic>
      <p:sp>
        <p:nvSpPr>
          <p:cNvPr id="9" name="Rectangle 8"/>
          <p:cNvSpPr/>
          <p:nvPr/>
        </p:nvSpPr>
        <p:spPr>
          <a:xfrm>
            <a:off x="2446020" y="1937618"/>
            <a:ext cx="6096000" cy="1261884"/>
          </a:xfrm>
          <a:prstGeom prst="rect">
            <a:avLst/>
          </a:prstGeom>
        </p:spPr>
        <p:txBody>
          <a:bodyPr>
            <a:spAutoFit/>
          </a:bodyPr>
          <a:lstStyle/>
          <a:p>
            <a:pPr>
              <a:spcBef>
                <a:spcPct val="0"/>
              </a:spcBef>
            </a:pPr>
            <a:r>
              <a:rPr lang="en-US" altLang="en-US" dirty="0">
                <a:solidFill>
                  <a:srgbClr val="7030A0"/>
                </a:solidFill>
                <a:latin typeface="Times New Roman" panose="02020603050405020304" pitchFamily="18" charset="0"/>
              </a:rPr>
              <a:t> </a:t>
            </a:r>
            <a:r>
              <a:rPr lang="en-US" altLang="en-US" dirty="0" smtClean="0">
                <a:solidFill>
                  <a:srgbClr val="0070C0"/>
                </a:solidFill>
                <a:latin typeface="Times New Roman" panose="02020603050405020304" pitchFamily="18" charset="0"/>
              </a:rPr>
              <a:t>Cô </a:t>
            </a:r>
            <a:r>
              <a:rPr lang="en-US" altLang="en-US" dirty="0">
                <a:solidFill>
                  <a:srgbClr val="0070C0"/>
                </a:solidFill>
                <a:latin typeface="Times New Roman" panose="02020603050405020304" pitchFamily="18" charset="0"/>
              </a:rPr>
              <a:t>giới thiệu tên bài thơ. </a:t>
            </a:r>
          </a:p>
          <a:p>
            <a:pPr>
              <a:spcBef>
                <a:spcPct val="0"/>
              </a:spcBef>
            </a:pPr>
            <a:r>
              <a:rPr lang="en-US" altLang="en-US" sz="2000" b="1" i="1" dirty="0" smtClean="0">
                <a:solidFill>
                  <a:srgbClr val="002060"/>
                </a:solidFill>
                <a:latin typeface="Times New Roman" panose="02020603050405020304" pitchFamily="18" charset="0"/>
              </a:rPr>
              <a:t>- Đọc </a:t>
            </a:r>
            <a:r>
              <a:rPr lang="en-US" altLang="en-US" sz="2000" b="1" i="1" dirty="0">
                <a:solidFill>
                  <a:srgbClr val="002060"/>
                </a:solidFill>
                <a:latin typeface="Times New Roman" panose="02020603050405020304" pitchFamily="18" charset="0"/>
              </a:rPr>
              <a:t>thơ cho trẻ </a:t>
            </a:r>
            <a:r>
              <a:rPr lang="en-US" altLang="en-US" sz="2000" b="1" i="1" dirty="0" smtClean="0">
                <a:solidFill>
                  <a:srgbClr val="002060"/>
                </a:solidFill>
                <a:latin typeface="Times New Roman" panose="02020603050405020304" pitchFamily="18" charset="0"/>
              </a:rPr>
              <a:t>nghe</a:t>
            </a:r>
            <a:endParaRPr lang="en-US" altLang="en-US" sz="2000" b="1" i="1" dirty="0">
              <a:solidFill>
                <a:srgbClr val="002060"/>
              </a:solidFill>
              <a:latin typeface="Times New Roman" panose="02020603050405020304" pitchFamily="18" charset="0"/>
            </a:endParaRPr>
          </a:p>
          <a:p>
            <a:pPr>
              <a:spcBef>
                <a:spcPct val="0"/>
              </a:spcBef>
            </a:pPr>
            <a:r>
              <a:rPr lang="en-US" altLang="en-US" sz="2000" dirty="0">
                <a:solidFill>
                  <a:srgbClr val="7030A0"/>
                </a:solidFill>
                <a:latin typeface="Times New Roman" panose="02020603050405020304" pitchFamily="18" charset="0"/>
              </a:rPr>
              <a:t>    </a:t>
            </a:r>
            <a:r>
              <a:rPr lang="en-US" altLang="en-US" dirty="0">
                <a:solidFill>
                  <a:srgbClr val="0070C0"/>
                </a:solidFill>
                <a:latin typeface="Times New Roman" panose="02020603050405020304" pitchFamily="18" charset="0"/>
              </a:rPr>
              <a:t>Lần 1 bằng lời và kết hợp cử chỉ </a:t>
            </a:r>
          </a:p>
          <a:p>
            <a:pPr>
              <a:spcBef>
                <a:spcPct val="0"/>
              </a:spcBef>
            </a:pPr>
            <a:r>
              <a:rPr lang="en-US" altLang="en-US" dirty="0">
                <a:solidFill>
                  <a:srgbClr val="0070C0"/>
                </a:solidFill>
                <a:latin typeface="Times New Roman" panose="02020603050405020304" pitchFamily="18" charset="0"/>
              </a:rPr>
              <a:t>    </a:t>
            </a:r>
            <a:r>
              <a:rPr lang="en-US" altLang="en-US" dirty="0" smtClean="0">
                <a:solidFill>
                  <a:srgbClr val="0070C0"/>
                </a:solidFill>
                <a:latin typeface="Times New Roman" panose="02020603050405020304" pitchFamily="18" charset="0"/>
              </a:rPr>
              <a:t> Lần </a:t>
            </a:r>
            <a:r>
              <a:rPr lang="en-US" altLang="en-US" dirty="0">
                <a:solidFill>
                  <a:srgbClr val="0070C0"/>
                </a:solidFill>
                <a:latin typeface="Times New Roman" panose="02020603050405020304" pitchFamily="18" charset="0"/>
              </a:rPr>
              <a:t>2 kết hợp vi deo</a:t>
            </a:r>
            <a:endParaRPr lang="en-US" altLang="en-US" dirty="0">
              <a:solidFill>
                <a:srgbClr val="0070C0"/>
              </a:solidFill>
            </a:endParaRPr>
          </a:p>
        </p:txBody>
      </p:sp>
      <p:pic>
        <p:nvPicPr>
          <p:cNvPr id="13" name="Pictur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581" y="448056"/>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1930758" y="1338141"/>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002060"/>
                </a:solidFill>
                <a:latin typeface="Times New Roman" panose="02020603050405020304" pitchFamily="18" charset="0"/>
                <a:cs typeface="Times New Roman" panose="02020603050405020304" pitchFamily="18" charset="0"/>
              </a:rPr>
              <a:t>2. Phương pháp và hình thức tổ chức</a:t>
            </a:r>
          </a:p>
        </p:txBody>
      </p:sp>
    </p:spTree>
    <p:extLst>
      <p:ext uri="{BB962C8B-B14F-4D97-AF65-F5344CB8AC3E}">
        <p14:creationId xmlns:p14="http://schemas.microsoft.com/office/powerpoint/2010/main" val="565105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v_0_202412252103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03704" y="0"/>
            <a:ext cx="16550640" cy="6945923"/>
          </a:xfrm>
          <a:prstGeom prst="rect">
            <a:avLst/>
          </a:prstGeom>
        </p:spPr>
      </p:pic>
    </p:spTree>
    <p:extLst>
      <p:ext uri="{BB962C8B-B14F-4D97-AF65-F5344CB8AC3E}">
        <p14:creationId xmlns:p14="http://schemas.microsoft.com/office/powerpoint/2010/main" val="3203400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63272" cy="6976872"/>
          </a:xfrm>
          <a:prstGeom prst="rect">
            <a:avLst/>
          </a:prstGeom>
        </p:spPr>
      </p:pic>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28" y="261757"/>
            <a:ext cx="685166" cy="6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124456" y="1190720"/>
            <a:ext cx="7092696" cy="2031325"/>
          </a:xfrm>
          <a:prstGeom prst="rect">
            <a:avLst/>
          </a:prstGeom>
        </p:spPr>
        <p:txBody>
          <a:bodyPr wrap="square">
            <a:spAutoFit/>
          </a:bodyPr>
          <a:lstStyle/>
          <a:p>
            <a:pPr>
              <a:spcBef>
                <a:spcPct val="0"/>
              </a:spcBef>
              <a:buClrTx/>
              <a:buSzTx/>
              <a:buNone/>
            </a:pPr>
            <a:r>
              <a:rPr lang="en-US" altLang="en-US" sz="2000" b="1" i="1" dirty="0">
                <a:solidFill>
                  <a:srgbClr val="002060"/>
                </a:solidFill>
                <a:latin typeface="Times New Roman" panose="02020603050405020304" pitchFamily="18" charset="0"/>
              </a:rPr>
              <a:t>Đàm thoại - Trích </a:t>
            </a:r>
            <a:r>
              <a:rPr lang="en-US" altLang="en-US" sz="2000" b="1" i="1" dirty="0" smtClean="0">
                <a:solidFill>
                  <a:srgbClr val="002060"/>
                </a:solidFill>
                <a:latin typeface="Times New Roman" panose="02020603050405020304" pitchFamily="18" charset="0"/>
              </a:rPr>
              <a:t>dẫn</a:t>
            </a:r>
            <a:endParaRPr lang="en-US" altLang="en-US" sz="2000" b="1" i="1" dirty="0">
              <a:solidFill>
                <a:srgbClr val="002060"/>
              </a:solidFill>
              <a:latin typeface="Times New Roman" panose="02020603050405020304" pitchFamily="18" charset="0"/>
            </a:endParaRPr>
          </a:p>
          <a:p>
            <a:pPr>
              <a:spcBef>
                <a:spcPct val="0"/>
              </a:spcBef>
            </a:pPr>
            <a:endParaRPr lang="en-US" altLang="en-US" sz="1600" dirty="0">
              <a:solidFill>
                <a:srgbClr val="FF0000"/>
              </a:solidFill>
              <a:latin typeface="Times New Roman" panose="02020603050405020304" pitchFamily="18" charset="0"/>
            </a:endParaRPr>
          </a:p>
          <a:p>
            <a:pPr>
              <a:buNone/>
            </a:pPr>
            <a:r>
              <a:rPr lang="en-US" altLang="en-US" dirty="0" smtClean="0">
                <a:solidFill>
                  <a:srgbClr val="0070C0"/>
                </a:solidFill>
                <a:latin typeface="Times New Roman" panose="02020603050405020304" pitchFamily="18" charset="0"/>
                <a:cs typeface="Times New Roman" panose="02020603050405020304" pitchFamily="18" charset="0"/>
              </a:rPr>
              <a:t> - </a:t>
            </a:r>
            <a:r>
              <a:rPr lang="en-US" altLang="en-US" dirty="0">
                <a:solidFill>
                  <a:srgbClr val="0070C0"/>
                </a:solidFill>
                <a:latin typeface="Times New Roman" panose="02020603050405020304" pitchFamily="18" charset="0"/>
                <a:cs typeface="Times New Roman" panose="02020603050405020304" pitchFamily="18" charset="0"/>
              </a:rPr>
              <a:t>Cô vừa đọc cho các con nghe bài thơ có tên là gì?  Do ai sáng tác?</a:t>
            </a:r>
          </a:p>
          <a:p>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Bài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thơ nói về điều gì</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285750" indent="-285750">
              <a:buFontTx/>
              <a:buChar char="-"/>
            </a:pP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 </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củng cố lại nội dung bài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nói </a:t>
            </a:r>
            <a:r>
              <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 vẻ đẹp của hồ sen</a:t>
            </a:r>
          </a:p>
          <a:p>
            <a:pPr marL="285750" indent="-285750">
              <a:buFontTx/>
              <a:buChar char="-"/>
            </a:pPr>
            <a: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Mở đầu bài thơ có loài hoa gì đã nở?</a:t>
            </a:r>
            <a:b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br>
            <a:endParaRPr lang="en-US"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124456" y="3714463"/>
            <a:ext cx="6096000" cy="923330"/>
          </a:xfrm>
          <a:prstGeom prst="rect">
            <a:avLst/>
          </a:prstGeom>
        </p:spPr>
        <p:txBody>
          <a:bodyPr>
            <a:spAutoFit/>
          </a:bodyPr>
          <a:lstStyle/>
          <a:p>
            <a:r>
              <a:rPr lang="en-US" dirty="0" smtClean="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Những </a:t>
            </a:r>
            <a: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bông hoa sen nở trông như thế nào?</a:t>
            </a:r>
            <a:b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br>
            <a: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(Hoa sen đã nở</a:t>
            </a:r>
            <a:b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br>
            <a:r>
              <a:rPr lang="en-US"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Rực rỡ đầy hồ)</a:t>
            </a:r>
          </a:p>
        </p:txBody>
      </p:sp>
    </p:spTree>
    <p:extLst>
      <p:ext uri="{BB962C8B-B14F-4D97-AF65-F5344CB8AC3E}">
        <p14:creationId xmlns:p14="http://schemas.microsoft.com/office/powerpoint/2010/main" val="3251513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063" y="-279947"/>
            <a:ext cx="12367847" cy="7231732"/>
          </a:xfrm>
          <a:prstGeom prst="rect">
            <a:avLst/>
          </a:prstGeom>
        </p:spPr>
      </p:pic>
      <p:sp>
        <p:nvSpPr>
          <p:cNvPr id="3" name="Rectangle 2"/>
          <p:cNvSpPr/>
          <p:nvPr/>
        </p:nvSpPr>
        <p:spPr>
          <a:xfrm>
            <a:off x="5462016" y="5592330"/>
            <a:ext cx="5263896" cy="707886"/>
          </a:xfrm>
          <a:prstGeom prst="rect">
            <a:avLst/>
          </a:prstGeom>
        </p:spPr>
        <p:txBody>
          <a:bodyPr wrap="square">
            <a:spAutoFit/>
          </a:bodyPr>
          <a:lstStyle/>
          <a:p>
            <a:r>
              <a:rPr lang="en-US" sz="2000" b="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  </a:t>
            </a:r>
            <a:r>
              <a:rPr lang="en-US" sz="2000" b="1" i="1" dirty="0" smtClean="0">
                <a:solidFill>
                  <a:srgbClr val="FFFF00"/>
                </a:solidFill>
                <a:latin typeface="Times New Roman" panose="02020603050405020304" pitchFamily="18" charset="0"/>
                <a:ea typeface="SimSun" panose="02010600030101010101" pitchFamily="2" charset="-122"/>
                <a:cs typeface="Times New Roman" panose="02020603050405020304" pitchFamily="18" charset="0"/>
              </a:rPr>
              <a:t>Hoa </a:t>
            </a:r>
            <a:r>
              <a:rPr lang="en-US" sz="20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sen đã nở</a:t>
            </a:r>
            <a:br>
              <a:rPr lang="en-US" sz="20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br>
            <a:r>
              <a:rPr lang="en-US" sz="20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rPr>
              <a:t>            Rực rỡ đầy </a:t>
            </a:r>
            <a:r>
              <a:rPr lang="en-US" sz="2000" b="1" i="1" dirty="0" smtClean="0">
                <a:solidFill>
                  <a:srgbClr val="FFFF00"/>
                </a:solidFill>
                <a:latin typeface="Times New Roman" panose="02020603050405020304" pitchFamily="18" charset="0"/>
                <a:ea typeface="SimSun" panose="02010600030101010101" pitchFamily="2" charset="-122"/>
                <a:cs typeface="Times New Roman" panose="02020603050405020304" pitchFamily="18" charset="0"/>
              </a:rPr>
              <a:t>hồ</a:t>
            </a:r>
            <a:endParaRPr lang="en-US" sz="2000" b="1" i="1" dirty="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Rectangle 3"/>
          <p:cNvSpPr/>
          <p:nvPr/>
        </p:nvSpPr>
        <p:spPr>
          <a:xfrm>
            <a:off x="252984" y="199149"/>
            <a:ext cx="5971032" cy="769441"/>
          </a:xfrm>
          <a:prstGeom prst="rect">
            <a:avLst/>
          </a:prstGeom>
        </p:spPr>
        <p:txBody>
          <a:bodyPr wrap="square">
            <a:spAutoFit/>
          </a:bodyPr>
          <a:lstStyle/>
          <a:p>
            <a:r>
              <a:rPr lang="en-US" sz="2000" b="1" dirty="0" smtClean="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dirty="0" smtClean="0">
                <a:solidFill>
                  <a:srgbClr val="0070C0"/>
                </a:solidFill>
                <a:latin typeface="Times New Roman" panose="02020603050405020304" pitchFamily="18" charset="0"/>
                <a:ea typeface="SimSun" panose="02010600030101010101" pitchFamily="2" charset="-122"/>
                <a:cs typeface="Times New Roman" panose="02020603050405020304" pitchFamily="18" charset="0"/>
              </a:rPr>
              <a:t>Những </a:t>
            </a:r>
            <a:r>
              <a:rPr lang="en-US" sz="2400" b="1"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bông hoa sen nở trông như thế nào?</a:t>
            </a:r>
            <a:br>
              <a:rPr lang="en-US" sz="2400" b="1"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br>
            <a:r>
              <a:rPr lang="en-US" sz="2000" b="1" dirty="0">
                <a:solidFill>
                  <a:srgbClr val="0070C0"/>
                </a:solidFill>
                <a:latin typeface="Times New Roman" panose="02020603050405020304" pitchFamily="18" charset="0"/>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17812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79131"/>
            <a:ext cx="12192000" cy="6937131"/>
          </a:xfrm>
          <a:prstGeom prst="rect">
            <a:avLst/>
          </a:prstGeom>
        </p:spPr>
      </p:pic>
      <p:sp>
        <p:nvSpPr>
          <p:cNvPr id="2" name="Rectangle 1"/>
          <p:cNvSpPr/>
          <p:nvPr/>
        </p:nvSpPr>
        <p:spPr>
          <a:xfrm>
            <a:off x="451104" y="204508"/>
            <a:ext cx="3901440" cy="646331"/>
          </a:xfrm>
          <a:prstGeom prst="rect">
            <a:avLst/>
          </a:prstGeom>
        </p:spPr>
        <p:txBody>
          <a:bodyPr wrap="square">
            <a:spAutoFit/>
          </a:bodyPr>
          <a:lstStyle/>
          <a:p>
            <a:r>
              <a:rPr lang="en-US" dirty="0" smtClean="0">
                <a:latin typeface="Time New Roman"/>
                <a:ea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Hoa sen có mùi hương như thế nào?</a:t>
            </a:r>
            <a:b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en-US" dirty="0">
                <a:latin typeface="Time New Roman"/>
                <a:ea typeface="Times New Roman" panose="02020603050405020304" pitchFamily="18" charset="0"/>
                <a:cs typeface="Times New Roman" panose="02020603050405020304" pitchFamily="18" charset="0"/>
              </a:rPr>
              <a:t>          </a:t>
            </a:r>
            <a:endParaRPr lang="en-US" sz="2000" dirty="0"/>
          </a:p>
        </p:txBody>
      </p:sp>
      <p:sp>
        <p:nvSpPr>
          <p:cNvPr id="4" name="Rectangle 3"/>
          <p:cNvSpPr/>
          <p:nvPr/>
        </p:nvSpPr>
        <p:spPr>
          <a:xfrm>
            <a:off x="128016" y="593682"/>
            <a:ext cx="6096000" cy="923330"/>
          </a:xfrm>
          <a:prstGeom prst="rect">
            <a:avLst/>
          </a:prstGeom>
        </p:spPr>
        <p:txBody>
          <a:bodyPr>
            <a:spAutoFit/>
          </a:bodyPr>
          <a:lstStyle/>
          <a:p>
            <a:r>
              <a:rPr lang="en-US" dirty="0">
                <a:latin typeface="Time New Roman"/>
                <a:ea typeface="Times New Roman" panose="02020603050405020304" pitchFamily="18" charset="0"/>
                <a:cs typeface="Times New Roman" panose="02020603050405020304" pitchFamily="18" charset="0"/>
              </a:rPr>
              <a:t>           </a:t>
            </a:r>
            <a:r>
              <a:rPr lang="en-US"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Thoang </a:t>
            </a:r>
            <a: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thoảng gió đưa</a:t>
            </a:r>
            <a:b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Mùi hương thơm </a:t>
            </a:r>
            <a:r>
              <a:rPr lang="en-US" b="1" i="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ngát</a:t>
            </a:r>
            <a: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r>
            <a:b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br>
            <a:endParaRPr lang="en-US"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6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358</Words>
  <Application>Microsoft Office PowerPoint</Application>
  <PresentationFormat>Widescreen</PresentationFormat>
  <Paragraphs>57</Paragraphs>
  <Slides>15</Slides>
  <Notes>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SimSun</vt:lpstr>
      <vt:lpstr> tiems newroman</vt:lpstr>
      <vt:lpstr>.tiems new ro man</vt:lpstr>
      <vt:lpstr>.VnAvant</vt:lpstr>
      <vt:lpstr>.VnTime</vt:lpstr>
      <vt:lpstr>.VnTimeH</vt:lpstr>
      <vt:lpstr>Arial</vt:lpstr>
      <vt:lpstr>Calibri</vt:lpstr>
      <vt:lpstr>Calibri Light</vt:lpstr>
      <vt:lpstr>Teim new roman</vt:lpstr>
      <vt:lpstr>Teims new roman</vt:lpstr>
      <vt:lpstr>Time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17</cp:revision>
  <dcterms:created xsi:type="dcterms:W3CDTF">2024-12-28T08:31:08Z</dcterms:created>
  <dcterms:modified xsi:type="dcterms:W3CDTF">2025-01-09T07:27:30Z</dcterms:modified>
</cp:coreProperties>
</file>