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289" r:id="rId4"/>
    <p:sldId id="281" r:id="rId5"/>
    <p:sldId id="282" r:id="rId6"/>
    <p:sldId id="283" r:id="rId7"/>
    <p:sldId id="300" r:id="rId8"/>
    <p:sldId id="285" r:id="rId9"/>
    <p:sldId id="286" r:id="rId10"/>
    <p:sldId id="309" r:id="rId11"/>
    <p:sldId id="301" r:id="rId12"/>
    <p:sldId id="266" r:id="rId13"/>
    <p:sldId id="290" r:id="rId14"/>
    <p:sldId id="291" r:id="rId15"/>
    <p:sldId id="293" r:id="rId16"/>
    <p:sldId id="302" r:id="rId17"/>
    <p:sldId id="295" r:id="rId18"/>
    <p:sldId id="296" r:id="rId19"/>
    <p:sldId id="303" r:id="rId20"/>
    <p:sldId id="305" r:id="rId21"/>
    <p:sldId id="306" r:id="rId22"/>
    <p:sldId id="307" r:id="rId23"/>
    <p:sldId id="308" r:id="rId24"/>
    <p:sldId id="279" r:id="rId25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67" d="100"/>
          <a:sy n="67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5596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27760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40709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97097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5809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59219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6281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30507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84172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62482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211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7CBFB-60D1-47A2-ABB5-A60C36B70DDF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5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2.png"/><Relationship Id="rId2" Type="http://schemas.microsoft.com/office/2007/relationships/media" Target="../media/media1.wm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7" Type="http://schemas.openxmlformats.org/officeDocument/2006/relationships/image" Target="../media/image2.png"/><Relationship Id="rId2" Type="http://schemas.microsoft.com/office/2007/relationships/media" Target="../media/media12.wm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2.png"/><Relationship Id="rId2" Type="http://schemas.microsoft.com/office/2007/relationships/media" Target="../media/media13.wm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7" Type="http://schemas.openxmlformats.org/officeDocument/2006/relationships/image" Target="../media/image2.png"/><Relationship Id="rId2" Type="http://schemas.microsoft.com/office/2007/relationships/media" Target="../media/media15.wma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7" Type="http://schemas.openxmlformats.org/officeDocument/2006/relationships/image" Target="../media/image2.png"/><Relationship Id="rId2" Type="http://schemas.microsoft.com/office/2007/relationships/media" Target="../media/media17.wma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wma"/><Relationship Id="rId4" Type="http://schemas.microsoft.com/office/2007/relationships/media" Target="../media/media3.wma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wmf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14.wmf"/><Relationship Id="rId3" Type="http://schemas.openxmlformats.org/officeDocument/2006/relationships/audio" Target="../media/media22.m4a"/><Relationship Id="rId7" Type="http://schemas.openxmlformats.org/officeDocument/2006/relationships/audio" Target="../media/media24.wma"/><Relationship Id="rId12" Type="http://schemas.openxmlformats.org/officeDocument/2006/relationships/image" Target="../media/image16.gif"/><Relationship Id="rId2" Type="http://schemas.microsoft.com/office/2007/relationships/media" Target="../media/media22.m4a"/><Relationship Id="rId1" Type="http://schemas.openxmlformats.org/officeDocument/2006/relationships/tags" Target="../tags/tag17.xml"/><Relationship Id="rId6" Type="http://schemas.microsoft.com/office/2007/relationships/media" Target="../media/media24.wma"/><Relationship Id="rId11" Type="http://schemas.openxmlformats.org/officeDocument/2006/relationships/image" Target="../media/image2.png"/><Relationship Id="rId5" Type="http://schemas.openxmlformats.org/officeDocument/2006/relationships/audio" Target="../media/media23.m4a"/><Relationship Id="rId10" Type="http://schemas.openxmlformats.org/officeDocument/2006/relationships/audio" Target="../media/audio3.wav"/><Relationship Id="rId4" Type="http://schemas.microsoft.com/office/2007/relationships/media" Target="../media/media23.m4a"/><Relationship Id="rId9" Type="http://schemas.openxmlformats.org/officeDocument/2006/relationships/audio" Target="../media/audio1.wav"/><Relationship Id="rId14" Type="http://schemas.openxmlformats.org/officeDocument/2006/relationships/image" Target="../media/image1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17.gif"/><Relationship Id="rId3" Type="http://schemas.openxmlformats.org/officeDocument/2006/relationships/audio" Target="../media/media25.m4a"/><Relationship Id="rId7" Type="http://schemas.openxmlformats.org/officeDocument/2006/relationships/audio" Target="../media/media23.m4a"/><Relationship Id="rId12" Type="http://schemas.openxmlformats.org/officeDocument/2006/relationships/image" Target="../media/image2.png"/><Relationship Id="rId2" Type="http://schemas.microsoft.com/office/2007/relationships/media" Target="../media/media25.m4a"/><Relationship Id="rId16" Type="http://schemas.openxmlformats.org/officeDocument/2006/relationships/audio" Target="../media/audio2.wav"/><Relationship Id="rId1" Type="http://schemas.openxmlformats.org/officeDocument/2006/relationships/tags" Target="../tags/tag18.xml"/><Relationship Id="rId6" Type="http://schemas.microsoft.com/office/2007/relationships/media" Target="../media/media23.m4a"/><Relationship Id="rId11" Type="http://schemas.openxmlformats.org/officeDocument/2006/relationships/image" Target="../media/image18.png"/><Relationship Id="rId5" Type="http://schemas.openxmlformats.org/officeDocument/2006/relationships/audio" Target="../media/media26.wma"/><Relationship Id="rId15" Type="http://schemas.openxmlformats.org/officeDocument/2006/relationships/image" Target="../media/image14.wmf"/><Relationship Id="rId10" Type="http://schemas.openxmlformats.org/officeDocument/2006/relationships/audio" Target="../media/audio3.wav"/><Relationship Id="rId4" Type="http://schemas.microsoft.com/office/2007/relationships/media" Target="../media/media26.wma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27.wma"/><Relationship Id="rId7" Type="http://schemas.openxmlformats.org/officeDocument/2006/relationships/audio" Target="../media/audio1.wav"/><Relationship Id="rId2" Type="http://schemas.microsoft.com/office/2007/relationships/media" Target="../media/media27.wma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.png"/><Relationship Id="rId5" Type="http://schemas.openxmlformats.org/officeDocument/2006/relationships/audio" Target="../media/media28.m4a"/><Relationship Id="rId10" Type="http://schemas.openxmlformats.org/officeDocument/2006/relationships/image" Target="../media/image20.png"/><Relationship Id="rId4" Type="http://schemas.microsoft.com/office/2007/relationships/media" Target="../media/media28.m4a"/><Relationship Id="rId9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7" Type="http://schemas.openxmlformats.org/officeDocument/2006/relationships/image" Target="../media/image2.png"/><Relationship Id="rId2" Type="http://schemas.microsoft.com/office/2007/relationships/media" Target="../media/media29.wma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2.png"/><Relationship Id="rId2" Type="http://schemas.microsoft.com/office/2007/relationships/media" Target="../media/media4.wma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7" Type="http://schemas.openxmlformats.org/officeDocument/2006/relationships/image" Target="../media/image2.png"/><Relationship Id="rId2" Type="http://schemas.microsoft.com/office/2007/relationships/media" Target="../media/media5.wma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7" Type="http://schemas.openxmlformats.org/officeDocument/2006/relationships/image" Target="../media/image6.png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2.png"/><Relationship Id="rId2" Type="http://schemas.microsoft.com/office/2007/relationships/media" Target="../media/media9.wma"/><Relationship Id="rId1" Type="http://schemas.openxmlformats.org/officeDocument/2006/relationships/tags" Target="../tags/tag8.xml"/><Relationship Id="rId6" Type="http://schemas.openxmlformats.org/officeDocument/2006/relationships/image" Target="../media/image7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914401"/>
            <a:ext cx="7772400" cy="1470025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LĨNH VỰC PHÁT TRIỂN </a:t>
            </a:r>
            <a:r>
              <a:rPr lang="vi-VN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NGÔN NGỮ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2819400"/>
            <a:ext cx="8991600" cy="2743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LÀM QUEN CHỮ CÁI O, Ô, Ơ</a:t>
            </a:r>
          </a:p>
          <a:p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 TƯỢNG: MẪU GIÁO 5-6 TUỔI</a:t>
            </a:r>
          </a:p>
          <a:p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 GIAN : 25 – 30 PHÚT</a:t>
            </a:r>
            <a:endParaRPr lang="vi-VN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i="1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2041614"/>
      </p:ext>
    </p:extLst>
  </p:cSld>
  <p:clrMapOvr>
    <a:masterClrMapping/>
  </p:clrMapOvr>
  <p:transition advTm="21592"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48" y="0"/>
            <a:ext cx="9108504" cy="6813376"/>
          </a:xfrm>
        </p:spPr>
      </p:pic>
      <p:sp>
        <p:nvSpPr>
          <p:cNvPr id="7" name="TextBox 6"/>
          <p:cNvSpPr txBox="1"/>
          <p:nvPr/>
        </p:nvSpPr>
        <p:spPr>
          <a:xfrm>
            <a:off x="4655840" y="1196753"/>
            <a:ext cx="504056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0" b="1" dirty="0">
                <a:solidFill>
                  <a:schemeClr val="accent3">
                    <a:lumMod val="75000"/>
                  </a:schemeClr>
                </a:solidFill>
                <a:latin typeface=".VnAvant" panose="020B7200000000000000" pitchFamily="34" charset="0"/>
              </a:rPr>
              <a:t>«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87324"/>
      </p:ext>
    </p:extLst>
  </p:cSld>
  <p:clrMapOvr>
    <a:masterClrMapping/>
  </p:clrMapOvr>
  <p:transition advTm="16690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2543164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0000" b="1" dirty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endParaRPr lang="vi-VN" sz="30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243700" y="1700808"/>
            <a:ext cx="2748844" cy="355242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31904" y="2193776"/>
            <a:ext cx="230425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0" b="1" dirty="0">
                <a:solidFill>
                  <a:srgbClr val="00B050"/>
                </a:solidFill>
                <a:latin typeface=".VnAvant" panose="020B7200000000000000" pitchFamily="34" charset="0"/>
              </a:rPr>
              <a:t>«</a:t>
            </a:r>
            <a:endParaRPr lang="en-US" sz="25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269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524000" y="214290"/>
            <a:ext cx="4191000" cy="2100258"/>
          </a:xfrm>
          <a:prstGeom prst="cloudCallout">
            <a:avLst>
              <a:gd name="adj1" fmla="val 58561"/>
              <a:gd name="adj2" fmla="val 644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Ô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8282" y="2500307"/>
            <a:ext cx="79296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r>
              <a:rPr lang="en-US" sz="15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endParaRPr lang="vi-VN" sz="20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854574"/>
      </p:ext>
    </p:extLst>
  </p:cSld>
  <p:clrMapOvr>
    <a:masterClrMapping/>
  </p:clrMapOvr>
  <p:transition advTm="21577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2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endParaRPr lang="vi-VN" sz="20000" dirty="0"/>
          </a:p>
        </p:txBody>
      </p:sp>
      <p:sp>
        <p:nvSpPr>
          <p:cNvPr id="6" name="TextBox 5"/>
          <p:cNvSpPr txBox="1"/>
          <p:nvPr/>
        </p:nvSpPr>
        <p:spPr>
          <a:xfrm>
            <a:off x="6240016" y="1052736"/>
            <a:ext cx="353873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0" b="1" dirty="0">
                <a:solidFill>
                  <a:srgbClr val="92D050"/>
                </a:solidFill>
                <a:latin typeface=".VnAvant" panose="020B7200000000000000" pitchFamily="34" charset="0"/>
              </a:rPr>
              <a:t>«</a:t>
            </a:r>
            <a:endParaRPr lang="en-US" sz="25000" b="1" dirty="0">
              <a:solidFill>
                <a:srgbClr val="92D05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658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Ờ.png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524000" y="0"/>
            <a:ext cx="9144000" cy="52149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83632" y="5661248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L¸ 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6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ê</a:t>
            </a:r>
            <a:endParaRPr lang="en-US" sz="6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870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428784"/>
            <a:ext cx="7901014" cy="421484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vi-VN" sz="4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vi-VN" sz="4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vi-VN" sz="57600" dirty="0"/>
            </a:br>
            <a:r>
              <a:rPr lang="en-US" sz="4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vi-VN" sz="40000" dirty="0"/>
            </a:br>
            <a:endParaRPr lang="vi-VN" sz="40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44624"/>
            <a:ext cx="9144000" cy="6336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5920" y="707486"/>
            <a:ext cx="41764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0" b="1" dirty="0">
                <a:solidFill>
                  <a:srgbClr val="00B0F0"/>
                </a:solidFill>
                <a:latin typeface=".VnAvant" panose="020B7200000000000000" pitchFamily="34" charset="0"/>
              </a:rPr>
              <a:t>¬</a:t>
            </a:r>
            <a:endParaRPr lang="en-US" sz="280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8303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3512" y="1457325"/>
            <a:ext cx="3071834" cy="466883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endParaRPr lang="vi-VN" sz="300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167688" y="2060848"/>
            <a:ext cx="2752848" cy="3578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3912" y="2060848"/>
            <a:ext cx="20882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0" b="1" dirty="0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¬</a:t>
            </a:r>
            <a:endParaRPr lang="en-US" sz="25000" b="1" dirty="0">
              <a:solidFill>
                <a:schemeClr val="accent1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372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2357431"/>
            <a:ext cx="8329642" cy="376873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sz="2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r>
              <a:rPr lang="en-US" sz="15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16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endParaRPr lang="vi-VN" sz="21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vi-VN" dirty="0"/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1559496" y="0"/>
            <a:ext cx="4191000" cy="2100258"/>
          </a:xfrm>
          <a:prstGeom prst="cloudCallout">
            <a:avLst>
              <a:gd name="adj1" fmla="val 58561"/>
              <a:gd name="adj2" fmla="val 644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Ơ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543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5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KHÁC NHAU</a:t>
            </a:r>
            <a:endParaRPr lang="vi-VN" sz="5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2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endParaRPr lang="vi-VN" sz="20000" dirty="0"/>
          </a:p>
        </p:txBody>
      </p:sp>
      <p:sp>
        <p:nvSpPr>
          <p:cNvPr id="8" name="TextBox 7"/>
          <p:cNvSpPr txBox="1"/>
          <p:nvPr/>
        </p:nvSpPr>
        <p:spPr>
          <a:xfrm>
            <a:off x="6528048" y="1700809"/>
            <a:ext cx="2952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0" b="1" dirty="0">
                <a:solidFill>
                  <a:srgbClr val="FFC000"/>
                </a:solidFill>
                <a:latin typeface=".VnAvant" panose="020B7200000000000000" pitchFamily="34" charset="0"/>
              </a:rPr>
              <a:t>¥</a:t>
            </a:r>
            <a:endParaRPr lang="en-US" sz="20000" b="1" dirty="0">
              <a:solidFill>
                <a:srgbClr val="FFC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989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28803"/>
            <a:ext cx="2328850" cy="4197361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2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endParaRPr lang="vi-VN" sz="20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96198" y="2000241"/>
            <a:ext cx="2614602" cy="412592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15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21600" dirty="0"/>
          </a:p>
          <a:p>
            <a:pPr>
              <a:buNone/>
            </a:pPr>
            <a:r>
              <a:rPr lang="en-US" sz="15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15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87888" y="1268761"/>
            <a:ext cx="2016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0" b="1" dirty="0">
                <a:solidFill>
                  <a:srgbClr val="00B0F0"/>
                </a:solidFill>
                <a:latin typeface=".VnAvant" panose="020B7200000000000000" pitchFamily="34" charset="0"/>
              </a:rPr>
              <a:t>¤</a:t>
            </a:r>
            <a:endParaRPr lang="en-US" sz="200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89849" y="1596961"/>
            <a:ext cx="252028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7000" b="1" dirty="0">
                <a:solidFill>
                  <a:srgbClr val="C00000"/>
                </a:solidFill>
                <a:latin typeface=".VnAvant" panose="020B7200000000000000" pitchFamily="34" charset="0"/>
              </a:rPr>
              <a:t>¥</a:t>
            </a:r>
            <a:endParaRPr lang="en-US" sz="170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774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" y="0"/>
            <a:ext cx="12192000" cy="7101408"/>
          </a:xfrm>
        </p:spPr>
      </p:pic>
      <p:sp>
        <p:nvSpPr>
          <p:cNvPr id="6" name="TextBox 5"/>
          <p:cNvSpPr txBox="1"/>
          <p:nvPr/>
        </p:nvSpPr>
        <p:spPr>
          <a:xfrm>
            <a:off x="1981200" y="2492896"/>
            <a:ext cx="829126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B0F0"/>
                </a:solidFill>
              </a:rPr>
              <a:t>Hoạt động 1:</a:t>
            </a:r>
            <a:endParaRPr lang="en-US" sz="4400" b="1" dirty="0">
              <a:solidFill>
                <a:srgbClr val="00B0F0"/>
              </a:solidFill>
            </a:endParaRPr>
          </a:p>
          <a:p>
            <a:pPr algn="ctr"/>
            <a:endParaRPr lang="vi-VN" sz="1900" b="1" dirty="0">
              <a:solidFill>
                <a:srgbClr val="00B0F0"/>
              </a:solidFill>
            </a:endParaRPr>
          </a:p>
          <a:p>
            <a:pPr algn="ctr"/>
            <a:r>
              <a:rPr lang="vi-VN" sz="6000" b="1" dirty="0">
                <a:solidFill>
                  <a:srgbClr val="00B0F0"/>
                </a:solidFill>
              </a:rPr>
              <a:t> Ổn định tổ chức</a:t>
            </a:r>
            <a:endParaRPr lang="en-US" sz="6000" b="1" dirty="0">
              <a:solidFill>
                <a:srgbClr val="00B0F0"/>
              </a:solidFill>
            </a:endParaRPr>
          </a:p>
        </p:txBody>
      </p:sp>
      <p:pic>
        <p:nvPicPr>
          <p:cNvPr id="9" name="Quả Bóng Trò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6000" y="4581128"/>
            <a:ext cx="406400" cy="40640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095214"/>
      </p:ext>
    </p:extLst>
  </p:cSld>
  <p:clrMapOvr>
    <a:masterClrMapping/>
  </p:clrMapOvr>
  <p:transition advTm="58890"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95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12435" objId="9"/>
        <p14:triggerEvt type="onClick" time="12435" objId="9"/>
        <p14:stopEvt time="58890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Picture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524000" y="5429250"/>
            <a:ext cx="13906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Picture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16670" flipV="1">
            <a:off x="9448800" y="5429250"/>
            <a:ext cx="16954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icture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0" y="1"/>
            <a:ext cx="236220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Picture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9067800" y="1"/>
            <a:ext cx="198120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581400" y="609600"/>
            <a:ext cx="609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4400" b="1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5410200" y="205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5486400" y="1828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Picture 10" descr="Picture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54864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Picture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54864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676400" y="296864"/>
            <a:ext cx="8839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800000"/>
                </a:solidFill>
                <a:cs typeface="Arial" charset="0"/>
              </a:rPr>
              <a:t>HOẠT ĐỘNG 3: </a:t>
            </a:r>
          </a:p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800000"/>
                </a:solidFill>
                <a:cs typeface="Arial" charset="0"/>
              </a:rPr>
              <a:t>LUYỆN TẬP TRÒ CHƠI VỚI CHỮ CÁI</a:t>
            </a:r>
          </a:p>
        </p:txBody>
      </p:sp>
      <p:sp>
        <p:nvSpPr>
          <p:cNvPr id="18" name="AutoShape 15"/>
          <p:cNvSpPr>
            <a:spLocks noChangeArrowheads="1"/>
          </p:cNvSpPr>
          <p:nvPr/>
        </p:nvSpPr>
        <p:spPr bwMode="auto">
          <a:xfrm>
            <a:off x="2057401" y="3810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cs typeface="Arial" charset="0"/>
            </a:endParaRPr>
          </a:p>
        </p:txBody>
      </p:sp>
      <p:sp>
        <p:nvSpPr>
          <p:cNvPr id="19" name="WordArt 7"/>
          <p:cNvSpPr>
            <a:spLocks noChangeArrowheads="1" noChangeShapeType="1" noTextEdit="1"/>
          </p:cNvSpPr>
          <p:nvPr/>
        </p:nvSpPr>
        <p:spPr bwMode="auto">
          <a:xfrm>
            <a:off x="3124200" y="1828800"/>
            <a:ext cx="5867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 rung chuông vàng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" name="Picture 16" descr="C:\Documents and Settings\VU HUONG DUONG\My Documents\My Pictures\33033-Clipart-Illustration-Of-A-Ringing-Golden-Bell-With-A-Red-Bow-Over-Colorful-Flowers-On-A-Blue-Circl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5400" y="3048001"/>
            <a:ext cx="1868488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8" descr="Picture35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77200" y="3505200"/>
            <a:ext cx="16764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9" descr="Picture35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7600" y="4495801"/>
            <a:ext cx="106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1" descr="Picture35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82000" y="5029201"/>
            <a:ext cx="106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2" descr="Picture35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76800" y="3733801"/>
            <a:ext cx="16002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1768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CM chữ o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07798" y="5316538"/>
            <a:ext cx="406400" cy="406400"/>
          </a:xfrm>
        </p:spPr>
      </p:pic>
      <p:pic>
        <p:nvPicPr>
          <p:cNvPr id="21" name="Chọn lại đáp án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03131" y="4477376"/>
            <a:ext cx="406400" cy="406400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71800" y="2057400"/>
            <a:ext cx="70104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Nét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cong </a:t>
            </a: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tròn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khép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kín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( </a:t>
            </a:r>
            <a:r>
              <a:rPr lang="en-US" sz="5600" b="1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o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 ) </a:t>
            </a: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đó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là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chữ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gì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? </a:t>
            </a:r>
            <a:br>
              <a:rPr lang="en-US" sz="3600" b="1" dirty="0">
                <a:latin typeface="Times New Roman" pitchFamily="18" charset="0"/>
                <a:ea typeface="+mj-ea"/>
                <a:cs typeface="+mj-cs"/>
              </a:rPr>
            </a:br>
            <a:endParaRPr lang="en-US" sz="3600" b="1" dirty="0"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698836" y="3608389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/>
            <a:endParaRPr lang="en-US" sz="2400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450692" y="3354923"/>
            <a:ext cx="183896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ctr"/>
            <a:r>
              <a:rPr lang="en-US" sz="5000" b="1" dirty="0">
                <a:solidFill>
                  <a:srgbClr val="0000FF"/>
                </a:solidFill>
                <a:cs typeface="Arial" charset="0"/>
              </a:rPr>
              <a:t>1. </a:t>
            </a:r>
            <a:r>
              <a:rPr lang="en-US" sz="8000" b="1" dirty="0">
                <a:solidFill>
                  <a:srgbClr val="0000FF"/>
                </a:solidFill>
                <a:cs typeface="Arial" charset="0"/>
              </a:rPr>
              <a:t>o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524000" y="214313"/>
            <a:ext cx="990600" cy="685800"/>
          </a:xfrm>
          <a:prstGeom prst="irregularSeal1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cs typeface="Arial" charset="0"/>
            </a:endParaRPr>
          </a:p>
        </p:txBody>
      </p:sp>
      <p:pic>
        <p:nvPicPr>
          <p:cNvPr id="10" name="Picture 8" descr="Picture35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991600" y="4038600"/>
            <a:ext cx="16764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Picture35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82000" y="5029201"/>
            <a:ext cx="106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Picture35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05000" y="4267201"/>
            <a:ext cx="106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Picture35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24000" y="914401"/>
            <a:ext cx="16002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Picture35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19400" y="5638801"/>
            <a:ext cx="106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Picture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82000" y="54864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 descr="Picture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24000" y="54864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3124200" y="609600"/>
            <a:ext cx="57912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038600" y="685801"/>
            <a:ext cx="3810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err="1">
                <a:solidFill>
                  <a:srgbClr val="FFFF00"/>
                </a:solidFill>
                <a:cs typeface="Arial" charset="0"/>
              </a:rPr>
              <a:t>Câu</a:t>
            </a:r>
            <a:r>
              <a:rPr lang="en-US" sz="50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cs typeface="Arial" charset="0"/>
              </a:rPr>
              <a:t>hỏi</a:t>
            </a:r>
            <a:r>
              <a:rPr lang="en-US" sz="5000" b="1" dirty="0">
                <a:solidFill>
                  <a:srgbClr val="FFFF00"/>
                </a:solidFill>
                <a:cs typeface="Arial" charset="0"/>
              </a:rPr>
              <a:t> 1:</a:t>
            </a:r>
          </a:p>
        </p:txBody>
      </p:sp>
      <p:pic>
        <p:nvPicPr>
          <p:cNvPr id="25" name="Picture 31" descr="Bellcoll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450855" y="259146"/>
            <a:ext cx="102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20"/>
          <p:cNvSpPr>
            <a:spLocks noChangeArrowheads="1"/>
          </p:cNvSpPr>
          <p:nvPr/>
        </p:nvSpPr>
        <p:spPr bwMode="auto">
          <a:xfrm>
            <a:off x="4497424" y="3695700"/>
            <a:ext cx="2209800" cy="8382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481150" y="4423996"/>
            <a:ext cx="18085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ctr"/>
            <a:r>
              <a:rPr lang="en-US" sz="5000" b="1" dirty="0">
                <a:solidFill>
                  <a:srgbClr val="0000FF"/>
                </a:solidFill>
                <a:cs typeface="Arial" charset="0"/>
              </a:rPr>
              <a:t>2. </a:t>
            </a:r>
            <a:r>
              <a:rPr lang="en-US" sz="6000" b="1" dirty="0">
                <a:solidFill>
                  <a:srgbClr val="0000FF"/>
                </a:solidFill>
                <a:cs typeface="Arial" charset="0"/>
              </a:rPr>
              <a:t>Ô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447487" y="5285769"/>
            <a:ext cx="18758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ctr"/>
            <a:r>
              <a:rPr lang="en-US" sz="5000" b="1" dirty="0">
                <a:solidFill>
                  <a:srgbClr val="0000FF"/>
                </a:solidFill>
                <a:cs typeface="Arial" charset="0"/>
              </a:rPr>
              <a:t>3. </a:t>
            </a:r>
            <a:r>
              <a:rPr lang="en-US" sz="6000" b="1" dirty="0">
                <a:solidFill>
                  <a:srgbClr val="0000FF"/>
                </a:solidFill>
                <a:cs typeface="Arial" charset="0"/>
              </a:rPr>
              <a:t>Ơ</a:t>
            </a:r>
          </a:p>
        </p:txBody>
      </p:sp>
    </p:spTree>
    <p:custDataLst>
      <p:tags r:id="rId1"/>
    </p:custDataLst>
  </p:cSld>
  <p:clrMapOvr>
    <a:masterClrMapping/>
  </p:clrMapOvr>
  <p:transition advTm="9790">
    <p:sndAc>
      <p:stSnd>
        <p:snd r:embed="rId9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58" dur="123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59" dur="123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1" dur="123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-4.81481E-6 L -0.26667 0.0937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6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19" grpId="0" animBg="1"/>
      <p:bldP spid="26" grpId="0" animBg="1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/>
          <p:cNvPicPr>
            <a:picLocks noGrp="1" noChangeAspect="1"/>
          </p:cNvPicPr>
          <p:nvPr>
            <p:ph sz="half" idx="1"/>
          </p:nvPr>
        </p:nvPicPr>
        <p:blipFill>
          <a:blip r:embed="rId11"/>
          <a:stretch>
            <a:fillRect/>
          </a:stretch>
        </p:blipFill>
        <p:spPr>
          <a:xfrm>
            <a:off x="1991544" y="53955"/>
            <a:ext cx="5395664" cy="3222625"/>
          </a:xfrm>
          <a:prstGeom prst="rect">
            <a:avLst/>
          </a:prstGeom>
        </p:spPr>
      </p:pic>
      <p:pic>
        <p:nvPicPr>
          <p:cNvPr id="22" name="Chữ ô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7654" y="5461000"/>
            <a:ext cx="406400" cy="406400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943600" y="3786189"/>
            <a:ext cx="838200" cy="1108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vi-VN" sz="6600" b="1" dirty="0">
                <a:solidFill>
                  <a:srgbClr val="FF3300"/>
                </a:solidFill>
                <a:latin typeface="VNI-Avo" pitchFamily="2" charset="0"/>
                <a:cs typeface="Arial" charset="0"/>
              </a:rPr>
              <a:t>o</a:t>
            </a:r>
            <a:endParaRPr lang="en-US" sz="6600" b="1" dirty="0">
              <a:solidFill>
                <a:srgbClr val="FF3300"/>
              </a:solidFill>
              <a:latin typeface="VNI-Avo" pitchFamily="2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19800" y="4437112"/>
            <a:ext cx="76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vi-VN" sz="8000" b="1" dirty="0">
                <a:solidFill>
                  <a:srgbClr val="FF3300"/>
                </a:solidFill>
                <a:latin typeface="Tw Cen MT" pitchFamily="34" charset="0"/>
                <a:cs typeface="Arial" charset="0"/>
              </a:rPr>
              <a:t>ô</a:t>
            </a:r>
            <a:endParaRPr lang="en-US" sz="8000" b="1" dirty="0">
              <a:solidFill>
                <a:srgbClr val="FF33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7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257800" y="4941168"/>
            <a:ext cx="609600" cy="523875"/>
          </a:xfrm>
          <a:prstGeom prst="actionButtonBlank">
            <a:avLst/>
          </a:prstGeom>
          <a:solidFill>
            <a:srgbClr val="FFFFFF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dirty="0">
                <a:solidFill>
                  <a:srgbClr val="FF3300"/>
                </a:solidFill>
                <a:latin typeface=".VnCooperH" pitchFamily="34" charset="0"/>
                <a:cs typeface="Arial" charset="0"/>
              </a:rPr>
              <a:t>2</a:t>
            </a:r>
          </a:p>
        </p:txBody>
      </p:sp>
      <p:sp>
        <p:nvSpPr>
          <p:cNvPr id="8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276850" y="4102100"/>
            <a:ext cx="590550" cy="528638"/>
          </a:xfrm>
          <a:prstGeom prst="actionButtonBlank">
            <a:avLst/>
          </a:prstGeom>
          <a:solidFill>
            <a:srgbClr val="FFFFFF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800" dirty="0">
                <a:solidFill>
                  <a:srgbClr val="FF3300"/>
                </a:solidFill>
                <a:latin typeface=".VnCooperH" pitchFamily="34" charset="0"/>
                <a:cs typeface="Arial" charset="0"/>
              </a:rPr>
              <a:t>1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2729762" y="4179350"/>
            <a:ext cx="693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cs typeface="Arial" charset="0"/>
              </a:rPr>
              <a:t> </a:t>
            </a:r>
            <a:endParaRPr lang="en-US">
              <a:cs typeface="Arial" charset="0"/>
            </a:endParaRP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1600200" y="3139283"/>
            <a:ext cx="868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000" b="1" dirty="0" err="1">
                <a:solidFill>
                  <a:srgbClr val="000099"/>
                </a:solidFill>
                <a:cs typeface="Arial" charset="0"/>
              </a:rPr>
              <a:t>Trong</a:t>
            </a:r>
            <a:r>
              <a:rPr lang="en-US" sz="3000" b="1" dirty="0">
                <a:solidFill>
                  <a:srgbClr val="000099"/>
                </a:solidFill>
                <a:cs typeface="Arial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cs typeface="Arial" charset="0"/>
              </a:rPr>
              <a:t>từ</a:t>
            </a:r>
            <a:r>
              <a:rPr lang="en-US" sz="3000" b="1" dirty="0">
                <a:solidFill>
                  <a:srgbClr val="000099"/>
                </a:solidFill>
                <a:cs typeface="Arial" charset="0"/>
              </a:rPr>
              <a:t>  </a:t>
            </a:r>
            <a:r>
              <a:rPr lang="vi-VN" sz="4800" b="1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c... giáo  </a:t>
            </a:r>
            <a:r>
              <a:rPr lang="en-US" sz="3000" b="1" dirty="0" err="1">
                <a:solidFill>
                  <a:srgbClr val="000099"/>
                </a:solidFill>
                <a:cs typeface="Arial" charset="0"/>
              </a:rPr>
              <a:t>còn</a:t>
            </a:r>
            <a:r>
              <a:rPr lang="en-US" sz="3000" b="1" dirty="0">
                <a:solidFill>
                  <a:srgbClr val="000099"/>
                </a:solidFill>
                <a:cs typeface="Arial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cs typeface="Arial" charset="0"/>
              </a:rPr>
              <a:t>thiếu</a:t>
            </a:r>
            <a:r>
              <a:rPr lang="en-US" sz="3000" b="1" dirty="0">
                <a:solidFill>
                  <a:srgbClr val="000099"/>
                </a:solidFill>
                <a:cs typeface="Arial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cs typeface="Arial" charset="0"/>
              </a:rPr>
              <a:t>chữ</a:t>
            </a:r>
            <a:r>
              <a:rPr lang="en-US" sz="3000" b="1" dirty="0">
                <a:solidFill>
                  <a:srgbClr val="000099"/>
                </a:solidFill>
                <a:cs typeface="Arial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cs typeface="Arial" charset="0"/>
              </a:rPr>
              <a:t>cái</a:t>
            </a:r>
            <a:r>
              <a:rPr lang="en-US" sz="3000" b="1" dirty="0">
                <a:solidFill>
                  <a:srgbClr val="000099"/>
                </a:solidFill>
                <a:cs typeface="Arial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cs typeface="Arial" charset="0"/>
              </a:rPr>
              <a:t>gì</a:t>
            </a:r>
            <a:r>
              <a:rPr lang="en-US" sz="3000" b="1" dirty="0">
                <a:solidFill>
                  <a:srgbClr val="000099"/>
                </a:solidFill>
                <a:cs typeface="Arial" charset="0"/>
              </a:rPr>
              <a:t>?</a:t>
            </a:r>
          </a:p>
        </p:txBody>
      </p:sp>
      <p:pic>
        <p:nvPicPr>
          <p:cNvPr id="11" name="Picture 31" descr="Bellcoll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610600" y="0"/>
            <a:ext cx="102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32"/>
          <p:cNvSpPr>
            <a:spLocks noChangeArrowheads="1"/>
          </p:cNvSpPr>
          <p:nvPr/>
        </p:nvSpPr>
        <p:spPr bwMode="auto">
          <a:xfrm>
            <a:off x="1676400" y="214313"/>
            <a:ext cx="990600" cy="685800"/>
          </a:xfrm>
          <a:prstGeom prst="irregularSeal1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cs typeface="Arial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019800" y="5357813"/>
            <a:ext cx="704850" cy="1098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vi-VN" sz="6600" b="1" dirty="0">
                <a:solidFill>
                  <a:srgbClr val="FF3300"/>
                </a:solidFill>
                <a:latin typeface="Century Gothic" pitchFamily="34" charset="0"/>
                <a:cs typeface="Arial" charset="0"/>
              </a:rPr>
              <a:t>ơ</a:t>
            </a:r>
            <a:endParaRPr lang="en-US" sz="6600" b="1" dirty="0">
              <a:solidFill>
                <a:srgbClr val="FF33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4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257800" y="5673725"/>
            <a:ext cx="590550" cy="528638"/>
          </a:xfrm>
          <a:prstGeom prst="actionButtonBlank">
            <a:avLst/>
          </a:prstGeom>
          <a:solidFill>
            <a:srgbClr val="FFFFFF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800" dirty="0">
                <a:solidFill>
                  <a:srgbClr val="FF3300"/>
                </a:solidFill>
                <a:latin typeface=".VnCooperH" pitchFamily="34" charset="0"/>
                <a:cs typeface="Arial" charset="0"/>
              </a:rPr>
              <a:t>3</a:t>
            </a:r>
          </a:p>
        </p:txBody>
      </p:sp>
      <p:pic>
        <p:nvPicPr>
          <p:cNvPr id="15" name="Picture 15" descr="Picture35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0" y="4953000"/>
            <a:ext cx="16764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Picture35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382000" y="5029201"/>
            <a:ext cx="106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 descr="Picture35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0" y="1143001"/>
            <a:ext cx="16002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8" descr="Picture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686800" y="51816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 descr="Picture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24000" y="54864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4897418" y="4766194"/>
            <a:ext cx="2209800" cy="8382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7543800" y="1447800"/>
            <a:ext cx="2819400" cy="762000"/>
          </a:xfrm>
          <a:prstGeom prst="flowChartPunchedTape">
            <a:avLst/>
          </a:prstGeom>
          <a:solidFill>
            <a:srgbClr val="FFFF00"/>
          </a:solidFill>
          <a:ln w="571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9900CC"/>
                </a:solidFill>
                <a:latin typeface=".VnArialH" pitchFamily="34" charset="0"/>
                <a:cs typeface="Arial" charset="0"/>
              </a:rPr>
              <a:t>C</a:t>
            </a:r>
            <a:r>
              <a:rPr lang="en-US" sz="4000" b="1">
                <a:solidFill>
                  <a:srgbClr val="9900CC"/>
                </a:solidFill>
                <a:cs typeface="Arial" charset="0"/>
              </a:rPr>
              <a:t>ÂU HỎI 2:</a:t>
            </a:r>
          </a:p>
        </p:txBody>
      </p:sp>
      <p:sp>
        <p:nvSpPr>
          <p:cNvPr id="27" name="Action Button: Sound 26">
            <a:hlinkClick r:id="" action="ppaction://noaction" highlightClick="1">
              <a:snd r:embed="rId16" name="applause.wav"/>
            </a:hlinkClick>
          </p:cNvPr>
          <p:cNvSpPr/>
          <p:nvPr/>
        </p:nvSpPr>
        <p:spPr>
          <a:xfrm>
            <a:off x="3293388" y="6286520"/>
            <a:ext cx="714380" cy="57148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24" name="Chọn lại đáp á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7654" y="47498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593">
    <p:sndAc>
      <p:stSnd>
        <p:snd r:embed="rId9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58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59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1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6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667 0.0937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19444E-6 L 0.27917 0.6480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8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6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6" grpId="0" build="allAtOnce"/>
      <p:bldP spid="7" grpId="0" animBg="1"/>
      <p:bldP spid="8" grpId="0" animBg="1"/>
      <p:bldP spid="9" grpId="0"/>
      <p:bldP spid="10" grpId="0"/>
      <p:bldP spid="12" grpId="0" animBg="1"/>
      <p:bldP spid="13" grpId="0"/>
      <p:bldP spid="14" grpId="0" animBg="1"/>
      <p:bldP spid="20" grpId="0" animBg="1"/>
      <p:bldP spid="20" grpId="1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50" y="76200"/>
            <a:ext cx="9006551" cy="6629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64179" y="381000"/>
            <a:ext cx="853150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 hỏi 3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Lúc trẻ mình đen mượt mà</a:t>
            </a:r>
          </a:p>
          <a:p>
            <a:pPr algn="ctr"/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 già mình trắng chính là tôi đây.</a:t>
            </a:r>
          </a:p>
          <a:p>
            <a:pPr algn="ctr"/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Là gì?</a:t>
            </a:r>
          </a:p>
          <a:p>
            <a:pPr algn="ctr"/>
            <a:endParaRPr lang="en-US" sz="40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Sound 4">
            <a:hlinkClick r:id="" action="ppaction://noaction" highlightClick="1">
              <a:snd r:embed="rId9" name="applause.wav"/>
            </a:hlinkClick>
          </p:cNvPr>
          <p:cNvSpPr/>
          <p:nvPr/>
        </p:nvSpPr>
        <p:spPr>
          <a:xfrm>
            <a:off x="3167042" y="6286520"/>
            <a:ext cx="714380" cy="57148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7648" y="2276871"/>
            <a:ext cx="3672408" cy="3226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4112" y="2845424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C00000"/>
                </a:solidFill>
                <a:latin typeface=".VnAvant" panose="020B7200000000000000" pitchFamily="34" charset="0"/>
              </a:rPr>
              <a:t>Sîi tãc</a:t>
            </a:r>
            <a:endParaRPr lang="en-US" sz="72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6" name="Sợi tóc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5373216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657"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990601"/>
            <a:ext cx="8229600" cy="4525963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50" endPos="85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153682"/>
      </p:ext>
    </p:extLst>
  </p:cSld>
  <p:clrMapOvr>
    <a:masterClrMapping/>
  </p:clrMapOvr>
  <p:transition advTm="10824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24034" y="1714488"/>
            <a:ext cx="8229600" cy="2143132"/>
          </a:xfrm>
          <a:prstGeom prst="doubleWave">
            <a:avLst>
              <a:gd name="adj1" fmla="val 6250"/>
              <a:gd name="adj2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b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97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quả bóng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631504" y="0"/>
            <a:ext cx="9036496" cy="5143512"/>
          </a:xfrm>
        </p:spPr>
      </p:pic>
      <p:sp>
        <p:nvSpPr>
          <p:cNvPr id="3" name="TextBox 2"/>
          <p:cNvSpPr txBox="1"/>
          <p:nvPr/>
        </p:nvSpPr>
        <p:spPr>
          <a:xfrm>
            <a:off x="2783632" y="5661248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Qña</a:t>
            </a:r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bãng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736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207568" y="2492896"/>
            <a:ext cx="822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0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Qña</a:t>
            </a:r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10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100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ã</a:t>
            </a:r>
            <a:r>
              <a:rPr lang="en-US" sz="10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118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714357"/>
            <a:ext cx="8229600" cy="5411807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40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endParaRPr lang="vi-VN" sz="4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1663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2" y="2500306"/>
            <a:ext cx="2857520" cy="2571768"/>
          </a:xfrm>
        </p:spPr>
        <p:txBody>
          <a:bodyPr>
            <a:noAutofit/>
          </a:bodyPr>
          <a:lstStyle/>
          <a:p>
            <a:r>
              <a:rPr lang="en-US" sz="25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.VnAvant" panose="020B7200000000000000" pitchFamily="34" charset="0"/>
                <a:cs typeface="Times New Roman" pitchFamily="18" charset="0"/>
              </a:rPr>
              <a:t>O</a:t>
            </a:r>
            <a:endParaRPr lang="vi-VN" sz="25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1285861"/>
            <a:ext cx="2400288" cy="48403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endParaRPr lang="vi-VN" sz="300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17750" y="1678769"/>
            <a:ext cx="2043098" cy="4214842"/>
          </a:xfrm>
        </p:spPr>
        <p:txBody>
          <a:bodyPr/>
          <a:lstStyle/>
          <a:p>
            <a:pPr algn="ctr">
              <a:buNone/>
            </a:pPr>
            <a:endParaRPr lang="vi-VN" sz="25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7750" y="1772815"/>
            <a:ext cx="2718810" cy="32992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568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v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595538" y="0"/>
            <a:ext cx="6786610" cy="5143512"/>
          </a:xfrm>
        </p:spPr>
      </p:pic>
      <p:sp>
        <p:nvSpPr>
          <p:cNvPr id="5" name="TextBox 4"/>
          <p:cNvSpPr txBox="1"/>
          <p:nvPr/>
        </p:nvSpPr>
        <p:spPr>
          <a:xfrm>
            <a:off x="2783632" y="5661248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C« 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gi¸o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126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981200" y="1600201"/>
            <a:ext cx="8229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3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13800" b="1" dirty="0">
                <a:solidFill>
                  <a:srgbClr val="00B050"/>
                </a:solidFill>
                <a:latin typeface=".VnAvant" panose="020B7200000000000000" pitchFamily="34" charset="0"/>
              </a:rPr>
              <a:t>«</a:t>
            </a:r>
            <a:r>
              <a:rPr lang="en-US" sz="13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13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gi¸o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9554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96&quot;&gt;&lt;object type=&quot;3&quot; unique_id=&quot;10197&quot;&gt;&lt;property id=&quot;20148&quot; value=&quot;5&quot;/&gt;&lt;property id=&quot;20300&quot; value=&quot;Slide 1 - &amp;quot;LĨNH VỰC PHÁT TRIỂN  NGÔN NGỮ&amp;quot;&quot;/&gt;&lt;property id=&quot;20307&quot; value=&quot;256&quot;/&gt;&lt;/object&gt;&lt;object type=&quot;3&quot; unique_id=&quot;10198&quot;&gt;&lt;property id=&quot;20148&quot; value=&quot;5&quot;/&gt;&lt;property id=&quot;20300&quot; value=&quot;Slide 2&quot;/&gt;&lt;property id=&quot;20307&quot; value=&quot;310&quot;/&gt;&lt;/object&gt;&lt;object type=&quot;3&quot; unique_id=&quot;10199&quot;&gt;&lt;property id=&quot;20148&quot; value=&quot;5&quot;/&gt;&lt;property id=&quot;20300&quot; value=&quot;Slide 3 - &amp;quot;Hoạt động 2:  Hướng dẫn thực hiện&amp;quot;&quot;/&gt;&lt;property id=&quot;20307&quot; value=&quot;289&quot;/&gt;&lt;/object&gt;&lt;object type=&quot;3&quot; unique_id=&quot;10200&quot;&gt;&lt;property id=&quot;20148&quot; value=&quot;5&quot;/&gt;&lt;property id=&quot;20300&quot; value=&quot;Slide 4&quot;/&gt;&lt;property id=&quot;20307&quot; value=&quot;281&quot;/&gt;&lt;/object&gt;&lt;object type=&quot;3&quot; unique_id=&quot;10201&quot;&gt;&lt;property id=&quot;20148&quot; value=&quot;5&quot;/&gt;&lt;property id=&quot;20300&quot; value=&quot;Slide 5&quot;/&gt;&lt;property id=&quot;20307&quot; value=&quot;282&quot;/&gt;&lt;/object&gt;&lt;object type=&quot;3&quot; unique_id=&quot;10202&quot;&gt;&lt;property id=&quot;20148&quot; value=&quot;5&quot;/&gt;&lt;property id=&quot;20300&quot; value=&quot;Slide 6&quot;/&gt;&lt;property id=&quot;20307&quot; value=&quot;283&quot;/&gt;&lt;/object&gt;&lt;object type=&quot;3&quot; unique_id=&quot;10203&quot;&gt;&lt;property id=&quot;20148&quot; value=&quot;5&quot;/&gt;&lt;property id=&quot;20300&quot; value=&quot;Slide 7 - &amp;quot;O&amp;quot;&quot;/&gt;&lt;property id=&quot;20307&quot; value=&quot;300&quot;/&gt;&lt;/object&gt;&lt;object type=&quot;3&quot; unique_id=&quot;10204&quot;&gt;&lt;property id=&quot;20148&quot; value=&quot;5&quot;/&gt;&lt;property id=&quot;20300&quot; value=&quot;Slide 8&quot;/&gt;&lt;property id=&quot;20307&quot; value=&quot;285&quot;/&gt;&lt;/object&gt;&lt;object type=&quot;3&quot; unique_id=&quot;10205&quot;&gt;&lt;property id=&quot;20148&quot; value=&quot;5&quot;/&gt;&lt;property id=&quot;20300&quot; value=&quot;Slide 9&quot;/&gt;&lt;property id=&quot;20307&quot; value=&quot;286&quot;/&gt;&lt;/object&gt;&lt;object type=&quot;3&quot; unique_id=&quot;10206&quot;&gt;&lt;property id=&quot;20148&quot; value=&quot;5&quot;/&gt;&lt;property id=&quot;20300&quot; value=&quot;Slide 10 - &amp;quot;o&amp;quot;&quot;/&gt;&lt;property id=&quot;20307&quot; value=&quot;309&quot;/&gt;&lt;/object&gt;&lt;object type=&quot;3&quot; unique_id=&quot;10207&quot;&gt;&lt;property id=&quot;20148&quot; value=&quot;5&quot;/&gt;&lt;property id=&quot;20300&quot; value=&quot;Slide 11&quot;/&gt;&lt;property id=&quot;20307&quot; value=&quot;301&quot;/&gt;&lt;/object&gt;&lt;object type=&quot;3&quot; unique_id=&quot;10208&quot;&gt;&lt;property id=&quot;20148&quot; value=&quot;5&quot;/&gt;&lt;property id=&quot;20300&quot; value=&quot;Slide 12&quot;/&gt;&lt;property id=&quot;20307&quot; value=&quot;266&quot;/&gt;&lt;/object&gt;&lt;object type=&quot;3&quot; unique_id=&quot;10209&quot;&gt;&lt;property id=&quot;20148&quot; value=&quot;5&quot;/&gt;&lt;property id=&quot;20300&quot; value=&quot;Slide 13 - &amp;quot;Khác nhau&amp;quot;&quot;/&gt;&lt;property id=&quot;20307&quot; value=&quot;290&quot;/&gt;&lt;/object&gt;&lt;object type=&quot;3&quot; unique_id=&quot;10210&quot;&gt;&lt;property id=&quot;20148&quot; value=&quot;5&quot;/&gt;&lt;property id=&quot;20300&quot; value=&quot;Slide 14&quot;/&gt;&lt;property id=&quot;20307&quot; value=&quot;291&quot;/&gt;&lt;/object&gt;&lt;object type=&quot;3&quot; unique_id=&quot;10211&quot;&gt;&lt;property id=&quot;20148&quot; value=&quot;5&quot;/&gt;&lt;property id=&quot;20300&quot; value=&quot;Slide 15 - &amp;quot;      &amp;quot;&quot;/&gt;&lt;property id=&quot;20307&quot; value=&quot;293&quot;/&gt;&lt;/object&gt;&lt;object type=&quot;3&quot; unique_id=&quot;10212&quot;&gt;&lt;property id=&quot;20148&quot; value=&quot;5&quot;/&gt;&lt;property id=&quot;20300&quot; value=&quot;Slide 16&quot;/&gt;&lt;property id=&quot;20307&quot; value=&quot;302&quot;/&gt;&lt;/object&gt;&lt;object type=&quot;3&quot; unique_id=&quot;10213&quot;&gt;&lt;property id=&quot;20148&quot; value=&quot;5&quot;/&gt;&lt;property id=&quot;20300&quot; value=&quot;Slide 17&quot;/&gt;&lt;property id=&quot;20307&quot; value=&quot;295&quot;/&gt;&lt;/object&gt;&lt;object type=&quot;3&quot; unique_id=&quot;10214&quot;&gt;&lt;property id=&quot;20148&quot; value=&quot;5&quot;/&gt;&lt;property id=&quot;20300&quot; value=&quot;Slide 18 - &amp;quot;KHÁC NHAU&amp;quot;&quot;/&gt;&lt;property id=&quot;20307&quot; value=&quot;296&quot;/&gt;&lt;/object&gt;&lt;object type=&quot;3&quot; unique_id=&quot;10215&quot;&gt;&lt;property id=&quot;20148&quot; value=&quot;5&quot;/&gt;&lt;property id=&quot;20300&quot; value=&quot;Slide 19&quot;/&gt;&lt;property id=&quot;20307&quot; value=&quot;303&quot;/&gt;&lt;/object&gt;&lt;object type=&quot;3&quot; unique_id=&quot;10216&quot;&gt;&lt;property id=&quot;20148&quot; value=&quot;5&quot;/&gt;&lt;property id=&quot;20300&quot; value=&quot;Slide 20&quot;/&gt;&lt;property id=&quot;20307&quot; value=&quot;305&quot;/&gt;&lt;/object&gt;&lt;object type=&quot;3&quot; unique_id=&quot;10217&quot;&gt;&lt;property id=&quot;20148&quot; value=&quot;5&quot;/&gt;&lt;property id=&quot;20300&quot; value=&quot;Slide 21&quot;/&gt;&lt;property id=&quot;20307&quot; value=&quot;306&quot;/&gt;&lt;/object&gt;&lt;object type=&quot;3&quot; unique_id=&quot;10218&quot;&gt;&lt;property id=&quot;20148&quot; value=&quot;5&quot;/&gt;&lt;property id=&quot;20300&quot; value=&quot;Slide 22&quot;/&gt;&lt;property id=&quot;20307&quot; value=&quot;307&quot;/&gt;&lt;/object&gt;&lt;object type=&quot;3&quot; unique_id=&quot;10219&quot;&gt;&lt;property id=&quot;20148&quot; value=&quot;5&quot;/&gt;&lt;property id=&quot;20300&quot; value=&quot;Slide 23&quot;/&gt;&lt;property id=&quot;20307&quot; value=&quot;308&quot;/&gt;&lt;/object&gt;&lt;object type=&quot;3&quot; unique_id=&quot;10220&quot;&gt;&lt;property id=&quot;20148&quot; value=&quot;5&quot;/&gt;&lt;property id=&quot;20300&quot; value=&quot;Slide 24&quot;/&gt;&lt;property id=&quot;20307&quot; value=&quot;279&quot;/&gt;&lt;/object&gt;&lt;/object&gt;&lt;object type=&quot;8&quot; unique_id=&quot;1024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8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9|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.3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6|0.8|0.6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7|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.1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7|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222</Words>
  <Application>Microsoft Office PowerPoint</Application>
  <PresentationFormat>Widescreen</PresentationFormat>
  <Paragraphs>69</Paragraphs>
  <Slides>24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.VnArialH</vt:lpstr>
      <vt:lpstr>.VnAvant</vt:lpstr>
      <vt:lpstr>.VnCooperH</vt:lpstr>
      <vt:lpstr>.VnTime</vt:lpstr>
      <vt:lpstr>Arial</vt:lpstr>
      <vt:lpstr>Calibri</vt:lpstr>
      <vt:lpstr>Century Gothic</vt:lpstr>
      <vt:lpstr>Times New Roman</vt:lpstr>
      <vt:lpstr>Tw Cen MT</vt:lpstr>
      <vt:lpstr>VNI-Avo</vt:lpstr>
      <vt:lpstr>Office Theme</vt:lpstr>
      <vt:lpstr>LĨNH VỰC PHÁT TRIỂN  NGÔN NGỮ</vt:lpstr>
      <vt:lpstr>PowerPoint Presentation</vt:lpstr>
      <vt:lpstr>Hoạt động 2:  Hướng dẫn thực hiện</vt:lpstr>
      <vt:lpstr>PowerPoint Presentation</vt:lpstr>
      <vt:lpstr>PowerPoint Presentation</vt:lpstr>
      <vt:lpstr>PowerPoint Presentation</vt:lpstr>
      <vt:lpstr>O</vt:lpstr>
      <vt:lpstr>PowerPoint Presentation</vt:lpstr>
      <vt:lpstr>PowerPoint Presentation</vt:lpstr>
      <vt:lpstr>o</vt:lpstr>
      <vt:lpstr>PowerPoint Presentation</vt:lpstr>
      <vt:lpstr>PowerPoint Presentation</vt:lpstr>
      <vt:lpstr>Khác nhau</vt:lpstr>
      <vt:lpstr>PowerPoint Presentation</vt:lpstr>
      <vt:lpstr>      </vt:lpstr>
      <vt:lpstr>PowerPoint Presentation</vt:lpstr>
      <vt:lpstr>PowerPoint Presentation</vt:lpstr>
      <vt:lpstr>KHÁC NHAU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KHÁM PHÁ KHOA HỌC</dc:title>
  <dc:creator>Admin</dc:creator>
  <cp:lastModifiedBy>User</cp:lastModifiedBy>
  <cp:revision>71</cp:revision>
  <dcterms:created xsi:type="dcterms:W3CDTF">2019-04-10T00:24:44Z</dcterms:created>
  <dcterms:modified xsi:type="dcterms:W3CDTF">2025-01-21T02:42:01Z</dcterms:modified>
</cp:coreProperties>
</file>