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CAE3E5-7019-4747-9722-FEF77ADB2063}"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86326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AE3E5-7019-4747-9722-FEF77ADB2063}"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2001470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AE3E5-7019-4747-9722-FEF77ADB2063}"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1837850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AE3E5-7019-4747-9722-FEF77ADB2063}"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18984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CAE3E5-7019-4747-9722-FEF77ADB2063}"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351703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CAE3E5-7019-4747-9722-FEF77ADB2063}"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904609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CAE3E5-7019-4747-9722-FEF77ADB2063}" type="datetimeFigureOut">
              <a:rPr lang="en-US" smtClean="0"/>
              <a:t>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2421093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CAE3E5-7019-4747-9722-FEF77ADB2063}" type="datetimeFigureOut">
              <a:rPr lang="en-US" smtClean="0"/>
              <a:t>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383462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CAE3E5-7019-4747-9722-FEF77ADB2063}" type="datetimeFigureOut">
              <a:rPr lang="en-US" smtClean="0"/>
              <a:t>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157499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CAE3E5-7019-4747-9722-FEF77ADB2063}"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2383937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CAE3E5-7019-4747-9722-FEF77ADB2063}"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24DB8-062D-42E9-9F3D-D30C0A9F19CF}" type="slidenum">
              <a:rPr lang="en-US" smtClean="0"/>
              <a:t>‹#›</a:t>
            </a:fld>
            <a:endParaRPr lang="en-US"/>
          </a:p>
        </p:txBody>
      </p:sp>
    </p:spTree>
    <p:extLst>
      <p:ext uri="{BB962C8B-B14F-4D97-AF65-F5344CB8AC3E}">
        <p14:creationId xmlns:p14="http://schemas.microsoft.com/office/powerpoint/2010/main" val="2442094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AE3E5-7019-4747-9722-FEF77ADB2063}" type="datetimeFigureOut">
              <a:rPr lang="en-US" smtClean="0"/>
              <a:t>2/21/2025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F24DB8-062D-42E9-9F3D-D30C0A9F19CF}" type="slidenum">
              <a:rPr lang="en-US" smtClean="0"/>
              <a:t>‹#›</a:t>
            </a:fld>
            <a:endParaRPr lang="en-US"/>
          </a:p>
        </p:txBody>
      </p:sp>
    </p:spTree>
    <p:extLst>
      <p:ext uri="{BB962C8B-B14F-4D97-AF65-F5344CB8AC3E}">
        <p14:creationId xmlns:p14="http://schemas.microsoft.com/office/powerpoint/2010/main" val="3323147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lank leafy frame wallpaper vector | Premium Vector - rawpix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473303" y="116690"/>
            <a:ext cx="6096000" cy="1046440"/>
          </a:xfrm>
          <a:prstGeom prst="rect">
            <a:avLst/>
          </a:prstGeom>
        </p:spPr>
        <p:txBody>
          <a:bodyPr>
            <a:spAutoFit/>
          </a:bodyPr>
          <a:lstStyle/>
          <a:p>
            <a:pPr algn="ctr">
              <a:spcBef>
                <a:spcPct val="0"/>
              </a:spcBef>
            </a:pPr>
            <a:r>
              <a:rPr lang="en-US" altLang="en-US" sz="2400" b="1" dirty="0">
                <a:solidFill>
                  <a:srgbClr val="002060"/>
                </a:solidFill>
                <a:latin typeface="Times New Roman" panose="02020603050405020304" pitchFamily="18" charset="0"/>
                <a:cs typeface="Times New Roman" panose="02020603050405020304" pitchFamily="18" charset="0"/>
              </a:rPr>
              <a:t>ỦY BAN NHÂN DÂN QUẬN LONG BIÊN</a:t>
            </a:r>
            <a:endParaRPr lang="vi-VN" altLang="en-US" sz="2400" b="1" dirty="0">
              <a:solidFill>
                <a:srgbClr val="002060"/>
              </a:solidFill>
              <a:latin typeface="Times New Roman" panose="02020603050405020304" pitchFamily="18" charset="0"/>
              <a:cs typeface="Times New Roman" panose="02020603050405020304" pitchFamily="18" charset="0"/>
            </a:endParaRPr>
          </a:p>
          <a:p>
            <a:pPr algn="ctr">
              <a:spcBef>
                <a:spcPct val="0"/>
              </a:spcBef>
            </a:pPr>
            <a:r>
              <a:rPr lang="vi-VN" altLang="en-US" sz="2400" b="1" dirty="0">
                <a:solidFill>
                  <a:srgbClr val="002060"/>
                </a:solidFill>
                <a:latin typeface="Times New Roman" panose="02020603050405020304" pitchFamily="18" charset="0"/>
                <a:cs typeface="Times New Roman" panose="02020603050405020304" pitchFamily="18" charset="0"/>
              </a:rPr>
              <a:t>TRƯỜNG MẦM NON </a:t>
            </a:r>
            <a:r>
              <a:rPr lang="en-US" altLang="en-US" sz="2400" b="1" dirty="0">
                <a:solidFill>
                  <a:srgbClr val="002060"/>
                </a:solidFill>
                <a:latin typeface="Times New Roman" panose="02020603050405020304" pitchFamily="18" charset="0"/>
                <a:cs typeface="Times New Roman" panose="02020603050405020304" pitchFamily="18" charset="0"/>
              </a:rPr>
              <a:t>CỰ KHỐI </a:t>
            </a:r>
          </a:p>
          <a:p>
            <a:pPr algn="ctr">
              <a:spcBef>
                <a:spcPct val="0"/>
              </a:spcBef>
            </a:pPr>
            <a:endParaRPr lang="en-US" altLang="en-US" sz="1400" b="1" dirty="0">
              <a:latin typeface="Times New Roman" panose="02020603050405020304" pitchFamily="18" charset="0"/>
              <a:cs typeface="Times New Roman" panose="02020603050405020304" pitchFamily="18" charset="0"/>
            </a:endParaRPr>
          </a:p>
        </p:txBody>
      </p:sp>
      <p:pic>
        <p:nvPicPr>
          <p:cNvPr id="7" name="Picture 6" descr="A logo with people and text&#10;&#10;Description automatically generated">
            <a:extLst>
              <a:ext uri="{FF2B5EF4-FFF2-40B4-BE49-F238E27FC236}">
                <a16:creationId xmlns:a16="http://schemas.microsoft.com/office/drawing/2014/main" id="{7065D9A0-40E8-4891-9B04-D4BC30F1B8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52898" y="1023537"/>
            <a:ext cx="1336809" cy="1243425"/>
          </a:xfrm>
          <a:prstGeom prst="rect">
            <a:avLst/>
          </a:prstGeom>
        </p:spPr>
      </p:pic>
      <p:sp>
        <p:nvSpPr>
          <p:cNvPr id="5" name="Rectangle 4"/>
          <p:cNvSpPr/>
          <p:nvPr/>
        </p:nvSpPr>
        <p:spPr>
          <a:xfrm>
            <a:off x="4169428" y="2650589"/>
            <a:ext cx="4956614" cy="523220"/>
          </a:xfrm>
          <a:prstGeom prst="rect">
            <a:avLst/>
          </a:prstGeom>
        </p:spPr>
        <p:txBody>
          <a:bodyPr wrap="none">
            <a:spAutoFit/>
          </a:bodyPr>
          <a:lstStyle/>
          <a:p>
            <a:pPr algn="ctr"/>
            <a:r>
              <a:rPr lang="en-US" sz="2800" b="1" dirty="0">
                <a:latin typeface="Times New Roman" panose="02020603050405020304" pitchFamily="18" charset="0"/>
                <a:cs typeface="Times New Roman" panose="02020603050405020304" pitchFamily="18" charset="0"/>
              </a:rPr>
              <a:t>LĨNH VỰC PHÁT THẨM MỸ</a:t>
            </a:r>
          </a:p>
        </p:txBody>
      </p:sp>
      <p:sp>
        <p:nvSpPr>
          <p:cNvPr id="6" name="Rectangle 5"/>
          <p:cNvSpPr/>
          <p:nvPr/>
        </p:nvSpPr>
        <p:spPr>
          <a:xfrm>
            <a:off x="4476628" y="3725322"/>
            <a:ext cx="6096000" cy="1938992"/>
          </a:xfrm>
          <a:prstGeom prst="rect">
            <a:avLst/>
          </a:prstGeom>
        </p:spPr>
        <p:txBody>
          <a:bodyPr>
            <a:spAutoFit/>
          </a:bodyPr>
          <a:lstStyle/>
          <a:p>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Mùa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rồi</a:t>
            </a:r>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Nghe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xuân</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TC: </a:t>
            </a:r>
            <a:r>
              <a:rPr lang="en-US" sz="2400" dirty="0" err="1">
                <a:latin typeface="Times New Roman" panose="02020603050405020304" pitchFamily="18" charset="0"/>
                <a:cs typeface="Times New Roman" panose="02020603050405020304" pitchFamily="18" charset="0"/>
              </a:rPr>
              <a:t>Nghe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hát</a:t>
            </a:r>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Anh</a:t>
            </a:r>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Lứa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tuổi</a:t>
            </a:r>
            <a:r>
              <a:rPr lang="en-US" sz="2400" dirty="0">
                <a:latin typeface="Times New Roman" panose="02020603050405020304" pitchFamily="18" charset="0"/>
                <a:cs typeface="Times New Roman" panose="02020603050405020304" pitchFamily="18" charset="0"/>
              </a:rPr>
              <a:t>: 3 – 4 </a:t>
            </a:r>
            <a:r>
              <a:rPr lang="en-US" sz="2400" dirty="0" err="1">
                <a:latin typeface="Times New Roman" panose="02020603050405020304" pitchFamily="18" charset="0"/>
                <a:cs typeface="Times New Roman" panose="02020603050405020304" pitchFamily="18" charset="0"/>
              </a:rPr>
              <a:t>tuổi</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Mẫu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C1 ) </a:t>
            </a:r>
          </a:p>
        </p:txBody>
      </p:sp>
      <p:sp>
        <p:nvSpPr>
          <p:cNvPr id="9" name="Rectangle 8"/>
          <p:cNvSpPr/>
          <p:nvPr/>
        </p:nvSpPr>
        <p:spPr>
          <a:xfrm>
            <a:off x="5326590" y="6501792"/>
            <a:ext cx="2198038" cy="369332"/>
          </a:xfrm>
          <a:prstGeom prst="rect">
            <a:avLst/>
          </a:prstGeom>
        </p:spPr>
        <p:txBody>
          <a:bodyPr wrap="none">
            <a:spAutoFit/>
          </a:bodyPr>
          <a:lstStyle/>
          <a:p>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2024 - 2025</a:t>
            </a:r>
          </a:p>
        </p:txBody>
      </p:sp>
    </p:spTree>
    <p:extLst>
      <p:ext uri="{BB962C8B-B14F-4D97-AF65-F5344CB8AC3E}">
        <p14:creationId xmlns:p14="http://schemas.microsoft.com/office/powerpoint/2010/main" val="417501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Free Vector | Hand drawn floral background desig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206949" y="1074509"/>
            <a:ext cx="6096000" cy="4093428"/>
          </a:xfrm>
          <a:prstGeom prst="rect">
            <a:avLst/>
          </a:prstGeom>
        </p:spPr>
        <p:txBody>
          <a:bodyPr>
            <a:spAutoFit/>
          </a:bodyPr>
          <a:lstStyle/>
          <a:p>
            <a:r>
              <a:rPr lang="en-US" sz="2000" b="1" i="0" dirty="0">
                <a:solidFill>
                  <a:srgbClr val="000000"/>
                </a:solidFill>
                <a:effectLst/>
                <a:latin typeface="Times New Roman" panose="02020603050405020304" pitchFamily="18" charset="0"/>
              </a:rPr>
              <a:t>I: </a:t>
            </a:r>
            <a:r>
              <a:rPr lang="en-US" sz="2000" b="1" i="0" dirty="0" err="1">
                <a:solidFill>
                  <a:srgbClr val="000000"/>
                </a:solidFill>
                <a:effectLst/>
                <a:latin typeface="Times New Roman" panose="02020603050405020304" pitchFamily="18" charset="0"/>
              </a:rPr>
              <a:t>Mục</a:t>
            </a:r>
            <a:r>
              <a:rPr lang="en-US" sz="2000" b="1" i="0" dirty="0">
                <a:solidFill>
                  <a:srgbClr val="000000"/>
                </a:solidFill>
                <a:effectLst/>
                <a:latin typeface="Times New Roman" panose="02020603050405020304" pitchFamily="18" charset="0"/>
              </a:rPr>
              <a:t> </a:t>
            </a:r>
            <a:r>
              <a:rPr lang="en-US" sz="2000" b="1" i="0" dirty="0" err="1">
                <a:solidFill>
                  <a:srgbClr val="000000"/>
                </a:solidFill>
                <a:effectLst/>
                <a:latin typeface="Times New Roman" panose="02020603050405020304" pitchFamily="18" charset="0"/>
              </a:rPr>
              <a:t>đích</a:t>
            </a:r>
            <a:r>
              <a:rPr lang="en-US" sz="2000" b="1" i="0" dirty="0">
                <a:solidFill>
                  <a:srgbClr val="000000"/>
                </a:solidFill>
                <a:effectLst/>
                <a:latin typeface="Times New Roman" panose="02020603050405020304" pitchFamily="18" charset="0"/>
              </a:rPr>
              <a:t> – </a:t>
            </a:r>
            <a:r>
              <a:rPr lang="en-US" sz="2000" b="1" i="0" dirty="0" err="1">
                <a:solidFill>
                  <a:srgbClr val="000000"/>
                </a:solidFill>
                <a:effectLst/>
                <a:latin typeface="Times New Roman" panose="02020603050405020304" pitchFamily="18" charset="0"/>
              </a:rPr>
              <a:t>yêu</a:t>
            </a:r>
            <a:r>
              <a:rPr lang="en-US" sz="2000" b="1" i="0" dirty="0">
                <a:solidFill>
                  <a:srgbClr val="000000"/>
                </a:solidFill>
                <a:effectLst/>
                <a:latin typeface="Times New Roman" panose="02020603050405020304" pitchFamily="18" charset="0"/>
              </a:rPr>
              <a:t> </a:t>
            </a:r>
            <a:r>
              <a:rPr lang="en-US" sz="2000" b="1" i="0" dirty="0" err="1">
                <a:solidFill>
                  <a:srgbClr val="000000"/>
                </a:solidFill>
                <a:effectLst/>
                <a:latin typeface="Times New Roman" panose="02020603050405020304" pitchFamily="18" charset="0"/>
              </a:rPr>
              <a:t>cầu</a:t>
            </a:r>
            <a:endParaRPr lang="en-US" sz="2000" b="1" i="0" dirty="0">
              <a:solidFill>
                <a:srgbClr val="000000"/>
              </a:solidFill>
              <a:effectLst/>
              <a:latin typeface="Times New Roman" panose="02020603050405020304" pitchFamily="18" charset="0"/>
            </a:endParaRPr>
          </a:p>
          <a:p>
            <a:r>
              <a:rPr lang="vi-VN" sz="2000" b="1" i="0" dirty="0">
                <a:solidFill>
                  <a:srgbClr val="000000"/>
                </a:solidFill>
                <a:effectLst/>
                <a:latin typeface="Times New Roman" panose="02020603050405020304" pitchFamily="18" charset="0"/>
              </a:rPr>
              <a:t>1. Kiến thức</a:t>
            </a:r>
            <a:r>
              <a:rPr lang="vi-VN" sz="2000" b="0" i="0" dirty="0">
                <a:solidFill>
                  <a:srgbClr val="000000"/>
                </a:solidFill>
                <a:effectLst/>
                <a:latin typeface="Times New Roman" panose="02020603050405020304" pitchFamily="18" charset="0"/>
              </a:rPr>
              <a:t>:</a:t>
            </a:r>
          </a:p>
          <a:p>
            <a:r>
              <a:rPr lang="vi-VN" sz="2000" b="0" i="0" dirty="0">
                <a:solidFill>
                  <a:srgbClr val="000000"/>
                </a:solidFill>
                <a:effectLst/>
                <a:latin typeface="Times New Roman" panose="02020603050405020304" pitchFamily="18" charset="0"/>
              </a:rPr>
              <a:t>- Trẻ nhớ tên bài hát, tên tác giả.</a:t>
            </a:r>
          </a:p>
          <a:p>
            <a:r>
              <a:rPr lang="vi-VN" sz="2000" b="0" i="0" dirty="0">
                <a:solidFill>
                  <a:srgbClr val="000000"/>
                </a:solidFill>
                <a:effectLst/>
                <a:latin typeface="Times New Roman" panose="02020603050405020304" pitchFamily="18" charset="0"/>
              </a:rPr>
              <a:t>Hiểu nội dung bài hát: Bài hát nói về </a:t>
            </a:r>
            <a:r>
              <a:rPr lang="en-US" sz="2000" b="0" i="0" dirty="0" err="1">
                <a:solidFill>
                  <a:srgbClr val="000000"/>
                </a:solidFill>
                <a:effectLst/>
                <a:latin typeface="Times New Roman" panose="02020603050405020304" pitchFamily="18" charset="0"/>
              </a:rPr>
              <a:t>mùa</a:t>
            </a:r>
            <a:r>
              <a:rPr lang="en-US" sz="2000" b="0" i="0" dirty="0">
                <a:solidFill>
                  <a:srgbClr val="000000"/>
                </a:solidFill>
                <a:effectLst/>
                <a:latin typeface="Times New Roman" panose="02020603050405020304" pitchFamily="18" charset="0"/>
              </a:rPr>
              <a:t> </a:t>
            </a:r>
            <a:r>
              <a:rPr lang="en-US" sz="2000" b="0" i="0" dirty="0" err="1">
                <a:solidFill>
                  <a:srgbClr val="000000"/>
                </a:solidFill>
                <a:effectLst/>
                <a:latin typeface="Times New Roman" panose="02020603050405020304" pitchFamily="18" charset="0"/>
              </a:rPr>
              <a:t>xuân</a:t>
            </a:r>
            <a:endParaRPr lang="vi-VN" sz="2000" b="0" i="0" dirty="0">
              <a:solidFill>
                <a:srgbClr val="000000"/>
              </a:solidFill>
              <a:effectLst/>
              <a:latin typeface="Times New Roman" panose="02020603050405020304" pitchFamily="18" charset="0"/>
            </a:endParaRPr>
          </a:p>
          <a:p>
            <a:r>
              <a:rPr lang="vi-VN" sz="2000" b="0" i="0" dirty="0">
                <a:solidFill>
                  <a:srgbClr val="000000"/>
                </a:solidFill>
                <a:effectLst/>
                <a:latin typeface="Times New Roman" panose="02020603050405020304" pitchFamily="18" charset="0"/>
              </a:rPr>
              <a:t>- Biết lắng nghe cô hát và chơi trò chơi đúng luật.</a:t>
            </a:r>
          </a:p>
          <a:p>
            <a:r>
              <a:rPr lang="vi-VN" sz="2000" b="1" i="0" dirty="0">
                <a:solidFill>
                  <a:srgbClr val="000000"/>
                </a:solidFill>
                <a:effectLst/>
                <a:latin typeface="Times New Roman" panose="02020603050405020304" pitchFamily="18" charset="0"/>
              </a:rPr>
              <a:t>2</a:t>
            </a:r>
            <a:r>
              <a:rPr lang="vi-VN" sz="2000" b="0" i="0" dirty="0">
                <a:solidFill>
                  <a:srgbClr val="000000"/>
                </a:solidFill>
                <a:effectLst/>
                <a:latin typeface="Times New Roman" panose="02020603050405020304" pitchFamily="18" charset="0"/>
              </a:rPr>
              <a:t>. </a:t>
            </a:r>
            <a:r>
              <a:rPr lang="vi-VN" sz="2000" b="1" i="0" dirty="0">
                <a:solidFill>
                  <a:srgbClr val="000000"/>
                </a:solidFill>
                <a:effectLst/>
                <a:latin typeface="Times New Roman" panose="02020603050405020304" pitchFamily="18" charset="0"/>
              </a:rPr>
              <a:t>Kỹ năng:</a:t>
            </a:r>
            <a:endParaRPr lang="vi-VN" sz="2000" b="0" i="0" dirty="0">
              <a:solidFill>
                <a:srgbClr val="000000"/>
              </a:solidFill>
              <a:effectLst/>
              <a:latin typeface="Times New Roman" panose="02020603050405020304" pitchFamily="18" charset="0"/>
            </a:endParaRPr>
          </a:p>
          <a:p>
            <a:r>
              <a:rPr lang="vi-VN" sz="2000" b="0" i="0" dirty="0">
                <a:solidFill>
                  <a:srgbClr val="000000"/>
                </a:solidFill>
                <a:effectLst/>
                <a:latin typeface="Times New Roman" panose="02020603050405020304" pitchFamily="18" charset="0"/>
              </a:rPr>
              <a:t>- Trẻ hát đúng giai điệu bài hát.</a:t>
            </a:r>
          </a:p>
          <a:p>
            <a:r>
              <a:rPr lang="vi-VN" sz="2000" b="0" i="0" dirty="0">
                <a:solidFill>
                  <a:srgbClr val="000000"/>
                </a:solidFill>
                <a:effectLst/>
                <a:latin typeface="Times New Roman" panose="02020603050405020304" pitchFamily="18" charset="0"/>
              </a:rPr>
              <a:t> - Thể hiện tình cảm khi hát .</a:t>
            </a:r>
          </a:p>
          <a:p>
            <a:r>
              <a:rPr lang="vi-VN" sz="2000" b="0" i="0" dirty="0">
                <a:solidFill>
                  <a:srgbClr val="000000"/>
                </a:solidFill>
                <a:effectLst/>
                <a:latin typeface="Times New Roman" panose="02020603050405020304" pitchFamily="18" charset="0"/>
              </a:rPr>
              <a:t>- Chăm chú lắng nghe cô hát và hưởng ứng bài hát cùng cô.</a:t>
            </a:r>
          </a:p>
          <a:p>
            <a:r>
              <a:rPr lang="vi-VN" sz="2000" b="0" i="0" dirty="0">
                <a:solidFill>
                  <a:srgbClr val="000000"/>
                </a:solidFill>
                <a:effectLst/>
                <a:latin typeface="Times New Roman" panose="02020603050405020304" pitchFamily="18" charset="0"/>
              </a:rPr>
              <a:t>- Nhận ra giai điệu bài hát</a:t>
            </a:r>
          </a:p>
          <a:p>
            <a:r>
              <a:rPr lang="vi-VN" sz="2000" b="1" i="0" dirty="0">
                <a:solidFill>
                  <a:srgbClr val="000000"/>
                </a:solidFill>
                <a:effectLst/>
                <a:latin typeface="Times New Roman" panose="02020603050405020304" pitchFamily="18" charset="0"/>
              </a:rPr>
              <a:t>3. Thái độ</a:t>
            </a:r>
            <a:r>
              <a:rPr lang="vi-VN" sz="2000" b="0" i="0" dirty="0">
                <a:solidFill>
                  <a:srgbClr val="000000"/>
                </a:solidFill>
                <a:effectLst/>
                <a:latin typeface="Times New Roman" panose="02020603050405020304" pitchFamily="18" charset="0"/>
              </a:rPr>
              <a:t>:</a:t>
            </a:r>
          </a:p>
          <a:p>
            <a:r>
              <a:rPr lang="vi-VN" sz="2000" b="0" i="0" dirty="0">
                <a:solidFill>
                  <a:srgbClr val="000000"/>
                </a:solidFill>
                <a:effectLst/>
                <a:latin typeface="Times New Roman" panose="02020603050405020304" pitchFamily="18" charset="0"/>
              </a:rPr>
              <a:t>- Giáo dục trẻ đoàn kết biết yêu thương nhau.</a:t>
            </a:r>
          </a:p>
        </p:txBody>
      </p:sp>
    </p:spTree>
    <p:extLst>
      <p:ext uri="{BB962C8B-B14F-4D97-AF65-F5344CB8AC3E}">
        <p14:creationId xmlns:p14="http://schemas.microsoft.com/office/powerpoint/2010/main" val="1121223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remium Vector | Flat abstract floral leaves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335079" y="1615896"/>
            <a:ext cx="6096000" cy="1938992"/>
          </a:xfrm>
          <a:prstGeom prst="rect">
            <a:avLst/>
          </a:prstGeom>
        </p:spPr>
        <p:txBody>
          <a:bodyPr>
            <a:spAutoFit/>
          </a:bodyPr>
          <a:lstStyle/>
          <a:p>
            <a:r>
              <a:rPr lang="en-US" sz="2400" b="1" i="0" dirty="0">
                <a:solidFill>
                  <a:srgbClr val="000000"/>
                </a:solidFill>
                <a:effectLst/>
                <a:latin typeface="Times New Roman" panose="02020603050405020304" pitchFamily="18" charset="0"/>
              </a:rPr>
              <a:t>II: </a:t>
            </a:r>
            <a:r>
              <a:rPr lang="en-US" sz="2400" b="1" i="0" dirty="0" err="1">
                <a:solidFill>
                  <a:srgbClr val="000000"/>
                </a:solidFill>
                <a:effectLst/>
                <a:latin typeface="Times New Roman" panose="02020603050405020304" pitchFamily="18" charset="0"/>
              </a:rPr>
              <a:t>Chuẩn</a:t>
            </a:r>
            <a:r>
              <a:rPr lang="en-US" sz="2400" b="1" i="0" dirty="0">
                <a:solidFill>
                  <a:srgbClr val="000000"/>
                </a:solidFill>
                <a:effectLst/>
                <a:latin typeface="Times New Roman" panose="02020603050405020304" pitchFamily="18" charset="0"/>
              </a:rPr>
              <a:t> </a:t>
            </a:r>
            <a:r>
              <a:rPr lang="en-US" sz="2400" b="1" i="0" dirty="0" err="1">
                <a:solidFill>
                  <a:srgbClr val="000000"/>
                </a:solidFill>
                <a:effectLst/>
                <a:latin typeface="Times New Roman" panose="02020603050405020304" pitchFamily="18" charset="0"/>
              </a:rPr>
              <a:t>bị</a:t>
            </a:r>
            <a:endParaRPr lang="en-US" sz="2400" b="1" i="0" dirty="0">
              <a:solidFill>
                <a:srgbClr val="000000"/>
              </a:solidFill>
              <a:effectLst/>
              <a:latin typeface="Times New Roman" panose="02020603050405020304" pitchFamily="18" charset="0"/>
            </a:endParaRPr>
          </a:p>
          <a:p>
            <a:r>
              <a:rPr lang="en-US" sz="2400" b="1" i="0" dirty="0">
                <a:solidFill>
                  <a:srgbClr val="000000"/>
                </a:solidFill>
                <a:effectLst/>
                <a:latin typeface="Times New Roman" panose="02020603050405020304" pitchFamily="18" charset="0"/>
              </a:rPr>
              <a:t>1</a:t>
            </a:r>
            <a:r>
              <a:rPr lang="en-US" sz="2400" b="0" i="0" dirty="0">
                <a:solidFill>
                  <a:srgbClr val="000000"/>
                </a:solidFill>
                <a:effectLst/>
                <a:latin typeface="Times New Roman" panose="02020603050405020304" pitchFamily="18" charset="0"/>
              </a:rPr>
              <a:t>.</a:t>
            </a:r>
            <a:r>
              <a:rPr lang="en-US" sz="2400" b="1" i="0" dirty="0">
                <a:solidFill>
                  <a:srgbClr val="000000"/>
                </a:solidFill>
                <a:effectLst/>
                <a:latin typeface="Times New Roman" panose="02020603050405020304" pitchFamily="18" charset="0"/>
              </a:rPr>
              <a:t> </a:t>
            </a:r>
            <a:r>
              <a:rPr lang="en-US" sz="2400" b="1" i="0" dirty="0" err="1">
                <a:solidFill>
                  <a:srgbClr val="000000"/>
                </a:solidFill>
                <a:effectLst/>
                <a:latin typeface="Times New Roman" panose="02020603050405020304" pitchFamily="18" charset="0"/>
              </a:rPr>
              <a:t>Đồ</a:t>
            </a:r>
            <a:r>
              <a:rPr lang="en-US" sz="2400" b="1" i="0" dirty="0">
                <a:solidFill>
                  <a:srgbClr val="000000"/>
                </a:solidFill>
                <a:effectLst/>
                <a:latin typeface="Times New Roman" panose="02020603050405020304" pitchFamily="18" charset="0"/>
              </a:rPr>
              <a:t> </a:t>
            </a:r>
            <a:r>
              <a:rPr lang="en-US" sz="2400" b="1" i="0" dirty="0" err="1">
                <a:solidFill>
                  <a:srgbClr val="000000"/>
                </a:solidFill>
                <a:effectLst/>
                <a:latin typeface="Times New Roman" panose="02020603050405020304" pitchFamily="18" charset="0"/>
              </a:rPr>
              <a:t>dùng</a:t>
            </a:r>
            <a:r>
              <a:rPr lang="en-US" sz="2400" b="1" i="0" dirty="0">
                <a:solidFill>
                  <a:srgbClr val="000000"/>
                </a:solidFill>
                <a:effectLst/>
                <a:latin typeface="Times New Roman" panose="02020603050405020304" pitchFamily="18" charset="0"/>
              </a:rPr>
              <a:t> </a:t>
            </a:r>
            <a:r>
              <a:rPr lang="en-US" sz="2400" b="1" i="0" dirty="0" err="1">
                <a:solidFill>
                  <a:srgbClr val="000000"/>
                </a:solidFill>
                <a:effectLst/>
                <a:latin typeface="Times New Roman" panose="02020603050405020304" pitchFamily="18" charset="0"/>
              </a:rPr>
              <a:t>của</a:t>
            </a:r>
            <a:r>
              <a:rPr lang="en-US" sz="2400" b="1" i="0" dirty="0">
                <a:solidFill>
                  <a:srgbClr val="000000"/>
                </a:solidFill>
                <a:effectLst/>
                <a:latin typeface="Times New Roman" panose="02020603050405020304" pitchFamily="18" charset="0"/>
              </a:rPr>
              <a:t> </a:t>
            </a:r>
            <a:r>
              <a:rPr lang="en-US" sz="2400" b="1" i="0" dirty="0" err="1">
                <a:solidFill>
                  <a:srgbClr val="000000"/>
                </a:solidFill>
                <a:effectLst/>
                <a:latin typeface="Times New Roman" panose="02020603050405020304" pitchFamily="18" charset="0"/>
              </a:rPr>
              <a:t>cô</a:t>
            </a:r>
            <a:r>
              <a:rPr lang="en-US" sz="2400" b="1" i="0" dirty="0">
                <a:solidFill>
                  <a:srgbClr val="000000"/>
                </a:solidFill>
                <a:effectLst/>
                <a:latin typeface="Times New Roman" panose="02020603050405020304" pitchFamily="18" charset="0"/>
              </a:rPr>
              <a:t>:</a:t>
            </a:r>
            <a:endParaRPr lang="en-US" sz="2400" b="0" i="0" dirty="0">
              <a:solidFill>
                <a:srgbClr val="000000"/>
              </a:solidFill>
              <a:effectLst/>
              <a:latin typeface="Times New Roman" panose="02020603050405020304" pitchFamily="18" charset="0"/>
            </a:endParaRPr>
          </a:p>
          <a:p>
            <a:r>
              <a:rPr lang="en-US" sz="2400" b="0" i="0" dirty="0">
                <a:solidFill>
                  <a:srgbClr val="000000"/>
                </a:solidFill>
                <a:effectLst/>
                <a:latin typeface="Times New Roman" panose="02020603050405020304" pitchFamily="18" charset="0"/>
              </a:rPr>
              <a:t>- </a:t>
            </a:r>
            <a:r>
              <a:rPr lang="en-US" sz="2400" dirty="0" err="1">
                <a:solidFill>
                  <a:srgbClr val="000000"/>
                </a:solidFill>
                <a:latin typeface="Times New Roman" panose="02020603050405020304" pitchFamily="18" charset="0"/>
              </a:rPr>
              <a:t>B</a:t>
            </a:r>
            <a:r>
              <a:rPr lang="en-US" sz="2400" b="0" i="0" dirty="0" err="1">
                <a:solidFill>
                  <a:srgbClr val="000000"/>
                </a:solidFill>
                <a:effectLst/>
                <a:latin typeface="Times New Roman" panose="02020603050405020304" pitchFamily="18" charset="0"/>
              </a:rPr>
              <a:t>ài</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hát</a:t>
            </a:r>
            <a:r>
              <a:rPr lang="en-US" sz="2400" b="0" i="0" dirty="0">
                <a:solidFill>
                  <a:srgbClr val="000000"/>
                </a:solidFill>
                <a:effectLst/>
                <a:latin typeface="Times New Roman" panose="02020603050405020304" pitchFamily="18" charset="0"/>
              </a:rPr>
              <a:t> “ </a:t>
            </a:r>
            <a:r>
              <a:rPr lang="en-US" sz="2400" b="0" i="0" dirty="0" err="1">
                <a:solidFill>
                  <a:srgbClr val="000000"/>
                </a:solidFill>
                <a:effectLst/>
                <a:latin typeface="Times New Roman" panose="02020603050405020304" pitchFamily="18" charset="0"/>
              </a:rPr>
              <a:t>Mùa</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xuân</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đến</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rồi</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chúc</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xuân</a:t>
            </a:r>
            <a:r>
              <a:rPr lang="en-US" sz="2400" b="0" i="0" dirty="0">
                <a:solidFill>
                  <a:srgbClr val="000000"/>
                </a:solidFill>
                <a:effectLst/>
                <a:latin typeface="Times New Roman" panose="02020603050405020304" pitchFamily="18" charset="0"/>
              </a:rPr>
              <a:t>”</a:t>
            </a:r>
          </a:p>
          <a:p>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Động</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tác</a:t>
            </a:r>
            <a:r>
              <a:rPr lang="en-US" sz="2400" b="0" i="0" dirty="0">
                <a:solidFill>
                  <a:srgbClr val="000000"/>
                </a:solidFill>
                <a:effectLst/>
                <a:latin typeface="Times New Roman" panose="02020603050405020304" pitchFamily="18" charset="0"/>
              </a:rPr>
              <a:t> minh </a:t>
            </a:r>
            <a:r>
              <a:rPr lang="en-US" sz="2400" b="0" i="0" dirty="0" err="1">
                <a:solidFill>
                  <a:srgbClr val="000000"/>
                </a:solidFill>
                <a:effectLst/>
                <a:latin typeface="Times New Roman" panose="02020603050405020304" pitchFamily="18" charset="0"/>
              </a:rPr>
              <a:t>họa</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bai</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nghe</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hát</a:t>
            </a:r>
            <a:r>
              <a:rPr lang="en-US" sz="2400" b="0" i="0" dirty="0">
                <a:solidFill>
                  <a:srgbClr val="000000"/>
                </a:solidFill>
                <a:effectLst/>
                <a:latin typeface="Times New Roman" panose="02020603050405020304" pitchFamily="18" charset="0"/>
              </a:rPr>
              <a:t>.</a:t>
            </a:r>
          </a:p>
          <a:p>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Nhạc</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giai</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điệu</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bài</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hát</a:t>
            </a:r>
            <a:endParaRPr lang="en-US" sz="24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828480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etails 200 simple background design for project - Abzlocal.m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65497" y="232834"/>
            <a:ext cx="9126279" cy="7017306"/>
          </a:xfrm>
          <a:prstGeom prst="rect">
            <a:avLst/>
          </a:prstGeom>
        </p:spPr>
        <p:txBody>
          <a:bodyPr wrap="square">
            <a:spAutoFit/>
          </a:bodyPr>
          <a:lstStyle/>
          <a:p>
            <a:r>
              <a:rPr lang="vi-VN" b="1" dirty="0">
                <a:latin typeface="+mj-lt"/>
              </a:rPr>
              <a:t>1. Gây hứng thú</a:t>
            </a:r>
            <a:endParaRPr lang="vi-VN" dirty="0">
              <a:latin typeface="+mj-lt"/>
            </a:endParaRPr>
          </a:p>
          <a:p>
            <a:r>
              <a:rPr lang="vi-VN" dirty="0">
                <a:latin typeface="+mj-lt"/>
              </a:rPr>
              <a:t>- Cô cho trẻ xem hình ảnh: một số loại hoa mùa xuân và lễ hội mùa xuân.</a:t>
            </a:r>
          </a:p>
          <a:p>
            <a:r>
              <a:rPr lang="vi-VN" dirty="0">
                <a:latin typeface="+mj-lt"/>
              </a:rPr>
              <a:t>- Cô hỏi trẻ:</a:t>
            </a:r>
          </a:p>
          <a:p>
            <a:r>
              <a:rPr lang="vi-VN" dirty="0">
                <a:latin typeface="+mj-lt"/>
              </a:rPr>
              <a:t>+ Cô có hình ảnh gì đây ?</a:t>
            </a:r>
          </a:p>
          <a:p>
            <a:r>
              <a:rPr lang="vi-VN" dirty="0">
                <a:latin typeface="+mj-lt"/>
              </a:rPr>
              <a:t>+ Con nhìn thấy có những loại hoa nào?</a:t>
            </a:r>
          </a:p>
          <a:p>
            <a:r>
              <a:rPr lang="vi-VN" dirty="0">
                <a:latin typeface="+mj-lt"/>
              </a:rPr>
              <a:t>+ Các con biết đây là những lễ hội của mùa gì không?</a:t>
            </a:r>
          </a:p>
          <a:p>
            <a:r>
              <a:rPr lang="vi-VN" dirty="0">
                <a:latin typeface="+mj-lt"/>
              </a:rPr>
              <a:t>- Giáo dục trẻ: khi đi chơi xuân cùng ông bà, bố mẹ phải luôn ngoan ngoãn vâng lời.</a:t>
            </a:r>
          </a:p>
          <a:p>
            <a:r>
              <a:rPr lang="vi-VN" b="1" dirty="0">
                <a:latin typeface="+mj-lt"/>
              </a:rPr>
              <a:t>2. Nội dung</a:t>
            </a:r>
            <a:endParaRPr lang="vi-VN" dirty="0">
              <a:latin typeface="+mj-lt"/>
            </a:endParaRPr>
          </a:p>
          <a:p>
            <a:r>
              <a:rPr lang="vi-VN" b="1" dirty="0">
                <a:latin typeface="+mj-lt"/>
              </a:rPr>
              <a:t>a. </a:t>
            </a:r>
            <a:r>
              <a:rPr lang="vi-VN" dirty="0">
                <a:latin typeface="+mj-lt"/>
              </a:rPr>
              <a:t>Dạy hát “ Mùa xuân đến rồi”</a:t>
            </a:r>
          </a:p>
          <a:p>
            <a:r>
              <a:rPr lang="vi-VN" dirty="0">
                <a:latin typeface="+mj-lt"/>
              </a:rPr>
              <a:t>- Cô giới thiệu bài hát “ Mùa xuân đến rồi” của tác giả “ Hoàng Hà”.</a:t>
            </a:r>
          </a:p>
          <a:p>
            <a:r>
              <a:rPr lang="vi-VN" dirty="0">
                <a:latin typeface="+mj-lt"/>
              </a:rPr>
              <a:t>* Cô hát cho trẻ nghe</a:t>
            </a:r>
          </a:p>
          <a:p>
            <a:r>
              <a:rPr lang="vi-VN" dirty="0">
                <a:latin typeface="+mj-lt"/>
              </a:rPr>
              <a:t>+ Lần 1: Hát không đàn kết hợp cử chỉ điệu bộ</a:t>
            </a:r>
          </a:p>
          <a:p>
            <a:r>
              <a:rPr lang="vi-VN" dirty="0">
                <a:latin typeface="+mj-lt"/>
              </a:rPr>
              <a:t>+ Lần 2: Hát kết hợp đàn</a:t>
            </a:r>
          </a:p>
          <a:p>
            <a:r>
              <a:rPr lang="vi-VN" dirty="0">
                <a:latin typeface="+mj-lt"/>
              </a:rPr>
              <a:t>* Giảng giải nội dung bài hát :</a:t>
            </a:r>
          </a:p>
          <a:p>
            <a:r>
              <a:rPr lang="vi-VN" dirty="0">
                <a:latin typeface="+mj-lt"/>
              </a:rPr>
              <a:t>- Bài hát “Mùa xuân đến rồi” nói đến niềm vui của các bạn nhỏ khi mùa xuân tươi đẹp đang về trên khắp mọi miền quê hương.</a:t>
            </a:r>
          </a:p>
          <a:p>
            <a:r>
              <a:rPr lang="vi-VN" dirty="0">
                <a:latin typeface="+mj-lt"/>
              </a:rPr>
              <a:t>- Các con có muốn hát bài hát với cô không?</a:t>
            </a:r>
          </a:p>
          <a:p>
            <a:r>
              <a:rPr lang="vi-VN" dirty="0">
                <a:latin typeface="+mj-lt"/>
              </a:rPr>
              <a:t>* Dạy trẻ hát:</a:t>
            </a:r>
          </a:p>
          <a:p>
            <a:r>
              <a:rPr lang="vi-VN" dirty="0">
                <a:latin typeface="+mj-lt"/>
              </a:rPr>
              <a:t>+ Cả lớp hát cùng cô 3 lần</a:t>
            </a:r>
          </a:p>
          <a:p>
            <a:r>
              <a:rPr lang="vi-VN" dirty="0">
                <a:latin typeface="+mj-lt"/>
              </a:rPr>
              <a:t>+ Tổ hát cùng cô 3 lần</a:t>
            </a:r>
          </a:p>
          <a:p>
            <a:r>
              <a:rPr lang="vi-VN" dirty="0">
                <a:latin typeface="+mj-lt"/>
              </a:rPr>
              <a:t>+ Nhóm hát cùng cô 3 lần</a:t>
            </a:r>
          </a:p>
          <a:p>
            <a:r>
              <a:rPr lang="vi-VN" dirty="0">
                <a:latin typeface="+mj-lt"/>
              </a:rPr>
              <a:t>+ Cá nhân hát cô 2 lần</a:t>
            </a:r>
          </a:p>
          <a:p>
            <a:r>
              <a:rPr lang="vi-VN" dirty="0">
                <a:latin typeface="+mj-lt"/>
              </a:rPr>
              <a:t>=&gt; Cô bao quát khuyến khích động viên trẻ hát, chú ý sửa sai cho trẻ.</a:t>
            </a:r>
          </a:p>
          <a:p>
            <a:br>
              <a:rPr lang="vi-VN" dirty="0">
                <a:latin typeface="+mj-lt"/>
              </a:rPr>
            </a:br>
            <a:endParaRPr lang="en-US" dirty="0">
              <a:latin typeface="+mj-lt"/>
            </a:endParaRPr>
          </a:p>
        </p:txBody>
      </p:sp>
    </p:spTree>
    <p:extLst>
      <p:ext uri="{BB962C8B-B14F-4D97-AF65-F5344CB8AC3E}">
        <p14:creationId xmlns:p14="http://schemas.microsoft.com/office/powerpoint/2010/main" val="17189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etails 200 simple background design for project - Abzlocal.m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65497" y="232834"/>
            <a:ext cx="9126279" cy="646331"/>
          </a:xfrm>
          <a:prstGeom prst="rect">
            <a:avLst/>
          </a:prstGeom>
        </p:spPr>
        <p:txBody>
          <a:bodyPr wrap="square">
            <a:spAutoFit/>
          </a:bodyPr>
          <a:lstStyle/>
          <a:p>
            <a:br>
              <a:rPr lang="vi-VN" dirty="0">
                <a:latin typeface="+mj-lt"/>
              </a:rPr>
            </a:br>
            <a:endParaRPr lang="en-US" dirty="0">
              <a:latin typeface="+mj-lt"/>
            </a:endParaRPr>
          </a:p>
        </p:txBody>
      </p:sp>
      <p:sp>
        <p:nvSpPr>
          <p:cNvPr id="3" name="Rectangle 2"/>
          <p:cNvSpPr/>
          <p:nvPr/>
        </p:nvSpPr>
        <p:spPr>
          <a:xfrm>
            <a:off x="2597888" y="821595"/>
            <a:ext cx="6096000" cy="2031325"/>
          </a:xfrm>
          <a:prstGeom prst="rect">
            <a:avLst/>
          </a:prstGeom>
        </p:spPr>
        <p:txBody>
          <a:bodyPr>
            <a:spAutoFit/>
          </a:bodyPr>
          <a:lstStyle/>
          <a:p>
            <a:pPr algn="just"/>
            <a:r>
              <a:rPr lang="en-US" b="1" dirty="0">
                <a:solidFill>
                  <a:srgbClr val="3C3C3C"/>
                </a:solidFill>
              </a:rPr>
              <a:t>b.</a:t>
            </a:r>
            <a:r>
              <a:rPr lang="vi-VN" b="1" dirty="0">
                <a:solidFill>
                  <a:srgbClr val="3C3C3C"/>
                </a:solidFill>
              </a:rPr>
              <a:t>Nghe hát bài" </a:t>
            </a:r>
            <a:r>
              <a:rPr lang="en-US" b="1" dirty="0" err="1">
                <a:solidFill>
                  <a:srgbClr val="3C3C3C"/>
                </a:solidFill>
              </a:rPr>
              <a:t>Bé</a:t>
            </a:r>
            <a:r>
              <a:rPr lang="en-US" b="1" dirty="0">
                <a:solidFill>
                  <a:srgbClr val="3C3C3C"/>
                </a:solidFill>
              </a:rPr>
              <a:t> </a:t>
            </a:r>
            <a:r>
              <a:rPr lang="en-US" b="1" dirty="0" err="1">
                <a:solidFill>
                  <a:srgbClr val="3C3C3C"/>
                </a:solidFill>
              </a:rPr>
              <a:t>chúc</a:t>
            </a:r>
            <a:r>
              <a:rPr lang="en-US" b="1" dirty="0">
                <a:solidFill>
                  <a:srgbClr val="3C3C3C"/>
                </a:solidFill>
              </a:rPr>
              <a:t> </a:t>
            </a:r>
            <a:r>
              <a:rPr lang="en-US" b="1" dirty="0" err="1">
                <a:solidFill>
                  <a:srgbClr val="3C3C3C"/>
                </a:solidFill>
              </a:rPr>
              <a:t>xuân</a:t>
            </a:r>
            <a:r>
              <a:rPr lang="vi-VN" b="1" dirty="0">
                <a:solidFill>
                  <a:srgbClr val="3C3C3C"/>
                </a:solidFill>
              </a:rPr>
              <a:t>"</a:t>
            </a:r>
            <a:endParaRPr lang="vi-VN" dirty="0">
              <a:solidFill>
                <a:srgbClr val="3C3C3C"/>
              </a:solidFill>
            </a:endParaRPr>
          </a:p>
          <a:p>
            <a:pPr algn="just"/>
            <a:r>
              <a:rPr lang="vi-VN" dirty="0">
                <a:solidFill>
                  <a:srgbClr val="3C3C3C"/>
                </a:solidFill>
              </a:rPr>
              <a:t>- Có bài hát rất hay, các con lắng nghe giai điệu bài hát như thế nào?.</a:t>
            </a:r>
          </a:p>
          <a:p>
            <a:pPr algn="just"/>
            <a:r>
              <a:rPr lang="vi-VN" dirty="0">
                <a:solidFill>
                  <a:srgbClr val="3C3C3C"/>
                </a:solidFill>
              </a:rPr>
              <a:t>- Đây là bài hát" </a:t>
            </a:r>
            <a:r>
              <a:rPr lang="en-US" dirty="0" err="1">
                <a:solidFill>
                  <a:srgbClr val="3C3C3C"/>
                </a:solidFill>
              </a:rPr>
              <a:t>Bé</a:t>
            </a:r>
            <a:r>
              <a:rPr lang="en-US" dirty="0">
                <a:solidFill>
                  <a:srgbClr val="3C3C3C"/>
                </a:solidFill>
              </a:rPr>
              <a:t> </a:t>
            </a:r>
            <a:r>
              <a:rPr lang="en-US" dirty="0" err="1">
                <a:solidFill>
                  <a:srgbClr val="3C3C3C"/>
                </a:solidFill>
              </a:rPr>
              <a:t>chúc</a:t>
            </a:r>
            <a:r>
              <a:rPr lang="en-US" dirty="0">
                <a:solidFill>
                  <a:srgbClr val="3C3C3C"/>
                </a:solidFill>
              </a:rPr>
              <a:t> </a:t>
            </a:r>
            <a:r>
              <a:rPr lang="en-US" dirty="0" err="1">
                <a:solidFill>
                  <a:srgbClr val="3C3C3C"/>
                </a:solidFill>
              </a:rPr>
              <a:t>xuân</a:t>
            </a:r>
            <a:r>
              <a:rPr lang="vi-VN" dirty="0">
                <a:solidFill>
                  <a:srgbClr val="3C3C3C"/>
                </a:solidFill>
              </a:rPr>
              <a:t>".</a:t>
            </a:r>
          </a:p>
          <a:p>
            <a:pPr algn="just"/>
            <a:r>
              <a:rPr lang="vi-VN" dirty="0">
                <a:solidFill>
                  <a:srgbClr val="3C3C3C"/>
                </a:solidFill>
              </a:rPr>
              <a:t>- Cô hát cho trẻ nghe lần 2: kết hợp diễn tả minh họa bài hát.</a:t>
            </a:r>
          </a:p>
          <a:p>
            <a:pPr algn="just"/>
            <a:r>
              <a:rPr lang="vi-VN" dirty="0">
                <a:solidFill>
                  <a:srgbClr val="3C3C3C"/>
                </a:solidFill>
              </a:rPr>
              <a:t>- Bài hát này nói về điều gì?</a:t>
            </a:r>
          </a:p>
        </p:txBody>
      </p:sp>
    </p:spTree>
    <p:extLst>
      <p:ext uri="{BB962C8B-B14F-4D97-AF65-F5344CB8AC3E}">
        <p14:creationId xmlns:p14="http://schemas.microsoft.com/office/powerpoint/2010/main" val="3541672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Blank leafy frame wallpaper vector | Premium Vector - rawpix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236116" y="1596288"/>
            <a:ext cx="6556470" cy="2000548"/>
          </a:xfrm>
          <a:prstGeom prst="rect">
            <a:avLst/>
          </a:prstGeom>
        </p:spPr>
        <p:txBody>
          <a:bodyPr wrap="square">
            <a:spAutoFit/>
          </a:bodyPr>
          <a:lstStyle/>
          <a:p>
            <a:r>
              <a:rPr lang="en-US" sz="2000" b="1" dirty="0"/>
              <a:t>* </a:t>
            </a:r>
            <a:r>
              <a:rPr lang="en-US" sz="2000" b="1" dirty="0" err="1"/>
              <a:t>TC:Nghe</a:t>
            </a:r>
            <a:r>
              <a:rPr lang="en-US" sz="2000" b="1" dirty="0"/>
              <a:t> </a:t>
            </a:r>
            <a:r>
              <a:rPr lang="en-US" sz="2000" b="1" dirty="0" err="1"/>
              <a:t>giai</a:t>
            </a:r>
            <a:r>
              <a:rPr lang="en-US" sz="2000" b="1" dirty="0"/>
              <a:t> </a:t>
            </a:r>
            <a:r>
              <a:rPr lang="en-US" sz="2000" b="1" dirty="0" err="1"/>
              <a:t>điệu</a:t>
            </a:r>
            <a:r>
              <a:rPr lang="en-US" sz="2000" b="1" dirty="0"/>
              <a:t> </a:t>
            </a:r>
            <a:r>
              <a:rPr lang="en-US" sz="2000" b="1" dirty="0" err="1"/>
              <a:t>đoán</a:t>
            </a:r>
            <a:r>
              <a:rPr lang="en-US" sz="2000" b="1" dirty="0"/>
              <a:t> </a:t>
            </a:r>
            <a:r>
              <a:rPr lang="en-US" sz="2000" b="1" dirty="0" err="1"/>
              <a:t>tên</a:t>
            </a:r>
            <a:r>
              <a:rPr lang="en-US" sz="2000" b="1" dirty="0"/>
              <a:t> </a:t>
            </a:r>
            <a:r>
              <a:rPr lang="en-US" sz="2000" b="1" dirty="0" err="1"/>
              <a:t>bài</a:t>
            </a:r>
            <a:r>
              <a:rPr lang="en-US" sz="2000" b="1" dirty="0"/>
              <a:t> </a:t>
            </a:r>
            <a:r>
              <a:rPr lang="en-US" sz="2000" b="1" dirty="0" err="1"/>
              <a:t>hát</a:t>
            </a:r>
            <a:endParaRPr lang="en-US" sz="2000" b="1" dirty="0"/>
          </a:p>
          <a:p>
            <a:r>
              <a:rPr lang="en-US" sz="2000" b="1" dirty="0"/>
              <a:t>- </a:t>
            </a:r>
            <a:r>
              <a:rPr lang="vi-VN" sz="2000" b="1" dirty="0"/>
              <a:t>Cách chơi</a:t>
            </a:r>
            <a:r>
              <a:rPr lang="vi-VN" sz="2000" dirty="0"/>
              <a:t>: </a:t>
            </a:r>
            <a:r>
              <a:rPr lang="en-US" sz="2000" dirty="0"/>
              <a:t>C</a:t>
            </a:r>
            <a:r>
              <a:rPr lang="vi-VN" sz="2000" dirty="0"/>
              <a:t>hia thành 2 đội chơi.</a:t>
            </a:r>
            <a:endParaRPr lang="en-US" sz="2000" dirty="0"/>
          </a:p>
          <a:p>
            <a:r>
              <a:rPr lang="en-US" sz="2000" b="1" dirty="0"/>
              <a:t>- </a:t>
            </a:r>
            <a:r>
              <a:rPr lang="vi-VN" sz="2000" b="1" dirty="0"/>
              <a:t>Luật chơi</a:t>
            </a:r>
            <a:r>
              <a:rPr lang="vi-VN" sz="2000" dirty="0"/>
              <a:t>: Người chơi sẽ cùng nghe một đoạn giai điệu bài hát và trả lời. Ai trả lời đúng sẽ được quà, trả lời chưa đúng sẽ nhường câu trả lời cho người khác.</a:t>
            </a:r>
            <a:endParaRPr lang="en-US" sz="2000" b="1" i="0" dirty="0">
              <a:solidFill>
                <a:srgbClr val="000000"/>
              </a:solidFill>
              <a:effectLst/>
              <a:latin typeface="Times New Roman" panose="02020603050405020304" pitchFamily="18" charset="0"/>
            </a:endParaRPr>
          </a:p>
          <a:p>
            <a:r>
              <a:rPr lang="en-US" sz="2400" b="1" i="0" dirty="0">
                <a:solidFill>
                  <a:srgbClr val="000000"/>
                </a:solidFill>
                <a:effectLst/>
                <a:latin typeface="Times New Roman" panose="02020603050405020304" pitchFamily="18" charset="0"/>
              </a:rPr>
              <a:t>3. </a:t>
            </a:r>
            <a:r>
              <a:rPr lang="en-US" sz="2400" b="1" i="0" dirty="0" err="1">
                <a:solidFill>
                  <a:srgbClr val="000000"/>
                </a:solidFill>
                <a:effectLst/>
                <a:latin typeface="Times New Roman" panose="02020603050405020304" pitchFamily="18" charset="0"/>
              </a:rPr>
              <a:t>Kết</a:t>
            </a:r>
            <a:r>
              <a:rPr lang="en-US" sz="2400" b="1" i="0" dirty="0">
                <a:solidFill>
                  <a:srgbClr val="000000"/>
                </a:solidFill>
                <a:effectLst/>
                <a:latin typeface="Times New Roman" panose="02020603050405020304" pitchFamily="18" charset="0"/>
              </a:rPr>
              <a:t> </a:t>
            </a:r>
            <a:r>
              <a:rPr lang="en-US" sz="2400" b="1" i="0" dirty="0" err="1">
                <a:solidFill>
                  <a:srgbClr val="000000"/>
                </a:solidFill>
                <a:effectLst/>
                <a:latin typeface="Times New Roman" panose="02020603050405020304" pitchFamily="18" charset="0"/>
              </a:rPr>
              <a:t>thúc</a:t>
            </a:r>
            <a:r>
              <a:rPr lang="en-US" sz="2400" b="1" i="0" dirty="0">
                <a:solidFill>
                  <a:srgbClr val="000000"/>
                </a:solidFill>
                <a:effectLst/>
                <a:latin typeface="Times New Roman" panose="02020603050405020304" pitchFamily="18" charset="0"/>
              </a:rPr>
              <a:t>:</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Chuyển</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hoạt</a:t>
            </a:r>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động</a:t>
            </a:r>
            <a:endParaRPr lang="en-US" sz="2400" dirty="0"/>
          </a:p>
        </p:txBody>
      </p:sp>
    </p:spTree>
    <p:extLst>
      <p:ext uri="{BB962C8B-B14F-4D97-AF65-F5344CB8AC3E}">
        <p14:creationId xmlns:p14="http://schemas.microsoft.com/office/powerpoint/2010/main" val="1918736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596</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20</cp:revision>
  <dcterms:created xsi:type="dcterms:W3CDTF">2024-10-14T08:05:56Z</dcterms:created>
  <dcterms:modified xsi:type="dcterms:W3CDTF">2025-02-21T13:07:37Z</dcterms:modified>
</cp:coreProperties>
</file>