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media/audio2.wav" ContentType="audio/wav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media/audio4.wav" ContentType="audio/wav"/>
  <Override PartName="/ppt/media/audio5.wav" ContentType="audio/wav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59" r:id="rId4"/>
    <p:sldId id="271" r:id="rId5"/>
    <p:sldId id="264" r:id="rId6"/>
    <p:sldId id="265" r:id="rId7"/>
    <p:sldId id="266" r:id="rId8"/>
    <p:sldId id="267" r:id="rId9"/>
    <p:sldId id="268" r:id="rId10"/>
    <p:sldId id="275" r:id="rId11"/>
    <p:sldId id="276" r:id="rId12"/>
    <p:sldId id="277" r:id="rId13"/>
    <p:sldId id="280" r:id="rId14"/>
    <p:sldId id="281" r:id="rId15"/>
    <p:sldId id="282" r:id="rId16"/>
    <p:sldId id="283" r:id="rId17"/>
    <p:sldId id="284" r:id="rId18"/>
    <p:sldId id="285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08" y="1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A6039-11BE-4360-B388-64FF5AA617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74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33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96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9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23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70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7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25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12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2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7" Type="http://schemas.openxmlformats.org/officeDocument/2006/relationships/image" Target="../media/image9.png"/><Relationship Id="rId2" Type="http://schemas.microsoft.com/office/2007/relationships/media" Target="../media/media2.mp3"/><Relationship Id="rId1" Type="http://schemas.openxmlformats.org/officeDocument/2006/relationships/tags" Target="../tags/tag6.xml"/><Relationship Id="rId6" Type="http://schemas.openxmlformats.org/officeDocument/2006/relationships/image" Target="../media/image12.jp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.jp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3.wav"/><Relationship Id="rId11" Type="http://schemas.openxmlformats.org/officeDocument/2006/relationships/image" Target="../media/image17.png"/><Relationship Id="rId5" Type="http://schemas.openxmlformats.org/officeDocument/2006/relationships/audio" Target="../media/audio1.wav"/><Relationship Id="rId10" Type="http://schemas.openxmlformats.org/officeDocument/2006/relationships/image" Target="../media/image16.jpeg"/><Relationship Id="rId4" Type="http://schemas.openxmlformats.org/officeDocument/2006/relationships/audio" Target="../media/audio2.wav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.jpg"/><Relationship Id="rId5" Type="http://schemas.openxmlformats.org/officeDocument/2006/relationships/audio" Target="../media/audio5.wav"/><Relationship Id="rId10" Type="http://schemas.openxmlformats.org/officeDocument/2006/relationships/image" Target="../media/image13.jpeg"/><Relationship Id="rId4" Type="http://schemas.openxmlformats.org/officeDocument/2006/relationships/audio" Target="../media/audio2.wav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.jpg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.jp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.jpg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3.wav"/><Relationship Id="rId11" Type="http://schemas.openxmlformats.org/officeDocument/2006/relationships/image" Target="../media/image24.png"/><Relationship Id="rId5" Type="http://schemas.openxmlformats.org/officeDocument/2006/relationships/audio" Target="../media/audio1.wav"/><Relationship Id="rId10" Type="http://schemas.openxmlformats.org/officeDocument/2006/relationships/image" Target="../media/image23.png"/><Relationship Id="rId4" Type="http://schemas.openxmlformats.org/officeDocument/2006/relationships/audio" Target="../media/audio4.wav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3.jpg"/><Relationship Id="rId11" Type="http://schemas.openxmlformats.org/officeDocument/2006/relationships/image" Target="../media/image13.jpeg"/><Relationship Id="rId5" Type="http://schemas.openxmlformats.org/officeDocument/2006/relationships/audio" Target="../media/audio5.wav"/><Relationship Id="rId10" Type="http://schemas.openxmlformats.org/officeDocument/2006/relationships/image" Target="../media/image26.jpeg"/><Relationship Id="rId4" Type="http://schemas.openxmlformats.org/officeDocument/2006/relationships/audio" Target="../media/audio4.wav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jp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3.jp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71523D2-B850-34AB-27F3-CABF678A2001}"/>
              </a:ext>
            </a:extLst>
          </p:cNvPr>
          <p:cNvGrpSpPr/>
          <p:nvPr/>
        </p:nvGrpSpPr>
        <p:grpSpPr>
          <a:xfrm>
            <a:off x="3872764" y="235744"/>
            <a:ext cx="4446474" cy="604769"/>
            <a:chOff x="3131690" y="203200"/>
            <a:chExt cx="5928631" cy="8063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9067BC-2025-5617-D408-D4EEEC284AE1}"/>
                </a:ext>
              </a:extLst>
            </p:cNvPr>
            <p:cNvSpPr txBox="1"/>
            <p:nvPr/>
          </p:nvSpPr>
          <p:spPr>
            <a:xfrm>
              <a:off x="3131690" y="203200"/>
              <a:ext cx="5928631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ỦY BAN NHÂN DÂN QUẬN LONG BIÊN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89ED93-264D-1D0F-FC05-C45DD0D098FE}"/>
                </a:ext>
              </a:extLst>
            </p:cNvPr>
            <p:cNvSpPr txBox="1"/>
            <p:nvPr/>
          </p:nvSpPr>
          <p:spPr>
            <a:xfrm>
              <a:off x="3735102" y="517116"/>
              <a:ext cx="472180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MẦM NON CỰ KHỐI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7F156CF-F69C-D347-150D-26FF965E2E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852" y="1162521"/>
            <a:ext cx="1576349" cy="15763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E6CB42-FA7B-E07A-6007-26C5104E8BDD}"/>
              </a:ext>
            </a:extLst>
          </p:cNvPr>
          <p:cNvSpPr txBox="1"/>
          <p:nvPr/>
        </p:nvSpPr>
        <p:spPr>
          <a:xfrm>
            <a:off x="3258462" y="2873094"/>
            <a:ext cx="567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C0593E-2FEC-761C-B025-DC9D1F350692}"/>
              </a:ext>
            </a:extLst>
          </p:cNvPr>
          <p:cNvSpPr txBox="1"/>
          <p:nvPr/>
        </p:nvSpPr>
        <p:spPr>
          <a:xfrm>
            <a:off x="3749054" y="3373204"/>
            <a:ext cx="46939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002060"/>
                </a:solidFill>
                <a:latin typeface="Shopee Display" pitchFamily="2" charset="0"/>
              </a:rPr>
              <a:t>Đề</a:t>
            </a:r>
            <a:r>
              <a:rPr lang="en-US" sz="2100" b="1" dirty="0">
                <a:solidFill>
                  <a:srgbClr val="002060"/>
                </a:solidFill>
                <a:latin typeface="Shopee Display" pitchFamily="2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Shopee Display" pitchFamily="2" charset="0"/>
              </a:rPr>
              <a:t>tài</a:t>
            </a:r>
            <a:r>
              <a:rPr lang="en-US" sz="2100" b="1" dirty="0">
                <a:solidFill>
                  <a:srgbClr val="002060"/>
                </a:solidFill>
                <a:latin typeface="Shopee Display" pitchFamily="2" charset="0"/>
              </a:rPr>
              <a:t>: 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NBPB “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F2FD20-8A5C-D2A7-D9F3-435D8CE0C696}"/>
              </a:ext>
            </a:extLst>
          </p:cNvPr>
          <p:cNvSpPr txBox="1"/>
          <p:nvPr/>
        </p:nvSpPr>
        <p:spPr>
          <a:xfrm>
            <a:off x="3787362" y="3822345"/>
            <a:ext cx="37641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 -36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D1FA4B-B74A-CE16-6B96-CBC7586A0CA7}"/>
              </a:ext>
            </a:extLst>
          </p:cNvPr>
          <p:cNvSpPr txBox="1"/>
          <p:nvPr/>
        </p:nvSpPr>
        <p:spPr>
          <a:xfrm>
            <a:off x="4288216" y="4277091"/>
            <a:ext cx="25731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21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</a:t>
            </a:r>
            <a:endParaRPr lang="en-US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31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38401" y="1981201"/>
            <a:ext cx="6563227" cy="14080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5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27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532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/>
          <p:cNvSpPr/>
          <p:nvPr/>
        </p:nvSpPr>
        <p:spPr>
          <a:xfrm>
            <a:off x="2066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4467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10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2751" y="457201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2137209" y="5238437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2138548" y="5241867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2138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2148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2148569" y="5256747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2127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198381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952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191000" y="578275"/>
            <a:ext cx="2933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52" y="510540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1331171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2783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857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1" y="1524002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914402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05" y="3835257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0332" y="329626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2137209" y="5238437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2138548" y="5241867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2138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2148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2148569" y="5256747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2127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870799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2783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1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66" y="2338715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0332" y="329626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2" y="5061116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7081818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417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2018095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4991151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114359" y="4267202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5456" y="228602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2137209" y="5238437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2138548" y="5241867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2138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2148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2148569" y="5256747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2127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04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50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505201" y="396707"/>
            <a:ext cx="4199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381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788" y="4852973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8503007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1" y="3781928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01" y="3897655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7455569" y="1102928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2015" y="346828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1876643" y="5238437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1877982" y="5241867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1877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1888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1888003" y="5256747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1866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721364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131972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7646233" y="2025113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2015" y="346828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552" y="511334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1459159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9FA22F-216E-D00E-12B4-40843D401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FE167BE-CE41-BCDD-AA62-A62FC728C7DA}"/>
              </a:ext>
            </a:extLst>
          </p:cNvPr>
          <p:cNvGrpSpPr/>
          <p:nvPr/>
        </p:nvGrpSpPr>
        <p:grpSpPr>
          <a:xfrm>
            <a:off x="4190999" y="1948512"/>
            <a:ext cx="5105400" cy="2566143"/>
            <a:chOff x="3556000" y="1455015"/>
            <a:chExt cx="6807199" cy="3421524"/>
          </a:xfrm>
        </p:grpSpPr>
        <p:sp>
          <p:nvSpPr>
            <p:cNvPr id="6" name="矩形: 圆角 1">
              <a:extLst>
                <a:ext uri="{FF2B5EF4-FFF2-40B4-BE49-F238E27FC236}">
                  <a16:creationId xmlns:a16="http://schemas.microsoft.com/office/drawing/2014/main" id="{B9C550AE-BB25-A3F8-AF63-8D4122CA2E6A}"/>
                </a:ext>
              </a:extLst>
            </p:cNvPr>
            <p:cNvSpPr/>
            <p:nvPr/>
          </p:nvSpPr>
          <p:spPr>
            <a:xfrm>
              <a:off x="3556000" y="1455015"/>
              <a:ext cx="6807199" cy="3411105"/>
            </a:xfrm>
            <a:prstGeom prst="roundRect">
              <a:avLst>
                <a:gd name="adj" fmla="val 24168"/>
              </a:avLst>
            </a:prstGeom>
            <a:solidFill>
              <a:srgbClr val="005C2A"/>
            </a:solidFill>
            <a:ln w="25400" cap="flat" cmpd="sng" algn="ctr">
              <a:solidFill>
                <a:srgbClr val="005C2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200" kern="0" dirty="0">
                <a:solidFill>
                  <a:prstClr val="white"/>
                </a:solidFill>
                <a:latin typeface="Elsie" panose="02000000000000000000" charset="0"/>
                <a:ea typeface="Elsie" panose="02000000000000000000" charset="0"/>
                <a:sym typeface="Elsie" panose="02000000000000000000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0EEEF3-5899-0A93-F64A-8B072C7B3C00}"/>
                </a:ext>
              </a:extLst>
            </p:cNvPr>
            <p:cNvSpPr txBox="1"/>
            <p:nvPr/>
          </p:nvSpPr>
          <p:spPr>
            <a:xfrm>
              <a:off x="3829428" y="2230942"/>
              <a:ext cx="6533771" cy="2645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chơi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Cô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chuẩn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bị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2 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ngôi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 1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gắn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vuông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 1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gắn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tròn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nhiệm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vụ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vủa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cầm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1600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mang</a:t>
              </a:r>
              <a:r>
                <a:rPr lang="en-US" sz="1600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1600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1600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ngôi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tương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ứng</a:t>
              </a:r>
              <a:endParaRPr lang="en-US" sz="16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Luật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chơi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1600" kern="1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Thời</a:t>
              </a:r>
              <a:r>
                <a:rPr lang="en-US" sz="1600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gian</a:t>
              </a:r>
              <a:r>
                <a:rPr lang="en-US" sz="1600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1600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 </a:t>
              </a:r>
              <a:r>
                <a:rPr lang="en-US" sz="1600" kern="1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1600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nhạc</a:t>
              </a:r>
              <a:r>
                <a:rPr lang="en-US" sz="1600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1600" kern="1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1600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sai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sẽ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phải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16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16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endParaRPr lang="en-US" sz="1600" b="1" dirty="0">
                <a:solidFill>
                  <a:schemeClr val="bg1"/>
                </a:solidFill>
                <a:latin typeface="Shopee Display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AD18F2-3303-1A2F-EC94-C630EBFF13DB}"/>
                </a:ext>
              </a:extLst>
            </p:cNvPr>
            <p:cNvSpPr txBox="1"/>
            <p:nvPr/>
          </p:nvSpPr>
          <p:spPr>
            <a:xfrm>
              <a:off x="4034440" y="1467086"/>
              <a:ext cx="5850319" cy="1528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2800" i="1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2800" i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i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i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kern="1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nhà</a:t>
              </a:r>
              <a:endParaRPr lang="en-US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4050" b="1" dirty="0">
                <a:solidFill>
                  <a:schemeClr val="bg1"/>
                </a:solidFill>
                <a:latin typeface="Shopee Display" pitchFamily="2" charset="0"/>
              </a:endParaRPr>
            </a:p>
          </p:txBody>
        </p:sp>
      </p:grpSp>
      <p:pic>
        <p:nvPicPr>
          <p:cNvPr id="2" name="TRÒ CHƠI ÂM NHẠC - VÒNG TRÒN TIẾT TẤU - NHẠC BEAT - Chích Bông LALA Kids">
            <a:hlinkClick r:id="" action="ppaction://media"/>
            <a:extLst>
              <a:ext uri="{FF2B5EF4-FFF2-40B4-BE49-F238E27FC236}">
                <a16:creationId xmlns:a16="http://schemas.microsoft.com/office/drawing/2014/main" id="{399FD40F-957E-20F3-83E8-F5580CD857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00800" y="49530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3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0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8">
            <a:extLst>
              <a:ext uri="{FF2B5EF4-FFF2-40B4-BE49-F238E27FC236}">
                <a16:creationId xmlns:a16="http://schemas.microsoft.com/office/drawing/2014/main" id="{75BA2FE9-B37E-390D-944F-49F6FFBAD6E8}"/>
              </a:ext>
            </a:extLst>
          </p:cNvPr>
          <p:cNvGrpSpPr>
            <a:grpSpLocks/>
          </p:cNvGrpSpPr>
          <p:nvPr/>
        </p:nvGrpSpPr>
        <p:grpSpPr bwMode="auto">
          <a:xfrm>
            <a:off x="4117976" y="304800"/>
            <a:ext cx="5178424" cy="990600"/>
            <a:chOff x="120073" y="101600"/>
            <a:chExt cx="3686775" cy="6096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D8F507B-DF28-D8E4-5E1C-5708C67281F0}"/>
                </a:ext>
              </a:extLst>
            </p:cNvPr>
            <p:cNvSpPr/>
            <p:nvPr/>
          </p:nvSpPr>
          <p:spPr>
            <a:xfrm>
              <a:off x="120073" y="101600"/>
              <a:ext cx="3417454" cy="6096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8697" name="Graphic 5" descr="Deciduous tree">
              <a:extLst>
                <a:ext uri="{FF2B5EF4-FFF2-40B4-BE49-F238E27FC236}">
                  <a16:creationId xmlns:a16="http://schemas.microsoft.com/office/drawing/2014/main" id="{A821432D-C94D-268F-525D-5CA01E7476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33" y="170962"/>
              <a:ext cx="471552" cy="470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8" name="TextBox 7">
              <a:extLst>
                <a:ext uri="{FF2B5EF4-FFF2-40B4-BE49-F238E27FC236}">
                  <a16:creationId xmlns:a16="http://schemas.microsoft.com/office/drawing/2014/main" id="{D859D5CE-8944-8EB1-1BA3-94CF02137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078" y="249531"/>
              <a:ext cx="3415770" cy="321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 ĐÍCH – YÊU CẦU</a:t>
              </a:r>
            </a:p>
          </p:txBody>
        </p:sp>
      </p:grpSp>
      <p:grpSp>
        <p:nvGrpSpPr>
          <p:cNvPr id="28690" name="Group 15">
            <a:extLst>
              <a:ext uri="{FF2B5EF4-FFF2-40B4-BE49-F238E27FC236}">
                <a16:creationId xmlns:a16="http://schemas.microsoft.com/office/drawing/2014/main" id="{F86276B8-0502-AEB6-2D8B-A66B8C0B55E6}"/>
              </a:ext>
            </a:extLst>
          </p:cNvPr>
          <p:cNvGrpSpPr>
            <a:grpSpLocks/>
          </p:cNvGrpSpPr>
          <p:nvPr/>
        </p:nvGrpSpPr>
        <p:grpSpPr bwMode="auto">
          <a:xfrm>
            <a:off x="1080687" y="1637183"/>
            <a:ext cx="3250281" cy="3904244"/>
            <a:chOff x="877455" y="1429327"/>
            <a:chExt cx="2660072" cy="399934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E691F92-4950-158C-8446-A4E814905D15}"/>
                </a:ext>
              </a:extLst>
            </p:cNvPr>
            <p:cNvSpPr/>
            <p:nvPr/>
          </p:nvSpPr>
          <p:spPr>
            <a:xfrm>
              <a:off x="877455" y="1429327"/>
              <a:ext cx="2660072" cy="399934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882BDDCE-53D4-41CC-AF28-590247E2F726}"/>
                </a:ext>
              </a:extLst>
            </p:cNvPr>
            <p:cNvSpPr/>
            <p:nvPr/>
          </p:nvSpPr>
          <p:spPr>
            <a:xfrm flipV="1">
              <a:off x="877455" y="1437791"/>
              <a:ext cx="2660072" cy="1026286"/>
            </a:xfrm>
            <a:prstGeom prst="triangle">
              <a:avLst/>
            </a:prstGeom>
            <a:solidFill>
              <a:srgbClr val="69ACB0"/>
            </a:solidFill>
            <a:ln>
              <a:solidFill>
                <a:srgbClr val="69ACB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8694" name="Graphic 13" descr="Books">
              <a:extLst>
                <a:ext uri="{FF2B5EF4-FFF2-40B4-BE49-F238E27FC236}">
                  <a16:creationId xmlns:a16="http://schemas.microsoft.com/office/drawing/2014/main" id="{1562E87A-C6F3-AA33-5285-4F9813ABE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0580" y="1911788"/>
              <a:ext cx="459217" cy="459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5" name="TextBox 14">
              <a:extLst>
                <a:ext uri="{FF2B5EF4-FFF2-40B4-BE49-F238E27FC236}">
                  <a16:creationId xmlns:a16="http://schemas.microsoft.com/office/drawing/2014/main" id="{F8D4F472-49D4-CB5F-476C-0C9EE5FCCB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1226" y="1429327"/>
              <a:ext cx="1237926" cy="378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 THỨC</a:t>
              </a:r>
            </a:p>
          </p:txBody>
        </p:sp>
      </p:grpSp>
      <p:grpSp>
        <p:nvGrpSpPr>
          <p:cNvPr id="28684" name="Group 19">
            <a:extLst>
              <a:ext uri="{FF2B5EF4-FFF2-40B4-BE49-F238E27FC236}">
                <a16:creationId xmlns:a16="http://schemas.microsoft.com/office/drawing/2014/main" id="{E7B43C8A-8A37-5645-80CA-ED5C35DF323E}"/>
              </a:ext>
            </a:extLst>
          </p:cNvPr>
          <p:cNvGrpSpPr>
            <a:grpSpLocks/>
          </p:cNvGrpSpPr>
          <p:nvPr/>
        </p:nvGrpSpPr>
        <p:grpSpPr bwMode="auto">
          <a:xfrm>
            <a:off x="4828452" y="1569212"/>
            <a:ext cx="3250281" cy="4040187"/>
            <a:chOff x="877455" y="1429327"/>
            <a:chExt cx="2660072" cy="399934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3622BE4-F12A-22A2-3611-3094E166D7A4}"/>
                </a:ext>
              </a:extLst>
            </p:cNvPr>
            <p:cNvSpPr/>
            <p:nvPr/>
          </p:nvSpPr>
          <p:spPr>
            <a:xfrm>
              <a:off x="877455" y="1429327"/>
              <a:ext cx="2660072" cy="399934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603A99E2-D698-7C21-8652-0E4A93E63D31}"/>
                </a:ext>
              </a:extLst>
            </p:cNvPr>
            <p:cNvSpPr/>
            <p:nvPr/>
          </p:nvSpPr>
          <p:spPr>
            <a:xfrm flipV="1">
              <a:off x="877455" y="1437791"/>
              <a:ext cx="2660072" cy="1026286"/>
            </a:xfrm>
            <a:prstGeom prst="triangle">
              <a:avLst/>
            </a:prstGeom>
            <a:solidFill>
              <a:srgbClr val="69ACB0"/>
            </a:solidFill>
            <a:ln>
              <a:solidFill>
                <a:srgbClr val="69ACB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8688" name="Graphic 23" descr="Research">
              <a:extLst>
                <a:ext uri="{FF2B5EF4-FFF2-40B4-BE49-F238E27FC236}">
                  <a16:creationId xmlns:a16="http://schemas.microsoft.com/office/drawing/2014/main" id="{01BE73AB-9129-2509-2580-E77AAD8CF5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9417" y="1890627"/>
              <a:ext cx="480379" cy="48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9" name="TextBox 24">
              <a:extLst>
                <a:ext uri="{FF2B5EF4-FFF2-40B4-BE49-F238E27FC236}">
                  <a16:creationId xmlns:a16="http://schemas.microsoft.com/office/drawing/2014/main" id="{5490D37D-F2D4-1412-F8C0-D60570BB1B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7008" y="1438563"/>
              <a:ext cx="1100962" cy="365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KỸ </a:t>
              </a:r>
              <a:r>
                <a:rPr lang="en-US" altLang="en-US" sz="1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NĂNGt</a:t>
              </a:r>
              <a:endPara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678" name="Group 26">
            <a:extLst>
              <a:ext uri="{FF2B5EF4-FFF2-40B4-BE49-F238E27FC236}">
                <a16:creationId xmlns:a16="http://schemas.microsoft.com/office/drawing/2014/main" id="{B2B07C6C-B8FA-FEE8-8926-3B9C440D39FD}"/>
              </a:ext>
            </a:extLst>
          </p:cNvPr>
          <p:cNvGrpSpPr>
            <a:grpSpLocks/>
          </p:cNvGrpSpPr>
          <p:nvPr/>
        </p:nvGrpSpPr>
        <p:grpSpPr bwMode="auto">
          <a:xfrm>
            <a:off x="8460453" y="1535788"/>
            <a:ext cx="3195375" cy="4031636"/>
            <a:chOff x="877455" y="1429327"/>
            <a:chExt cx="2660072" cy="399934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F1A314F-9D74-788A-5BCF-89A231DC4A30}"/>
                </a:ext>
              </a:extLst>
            </p:cNvPr>
            <p:cNvSpPr/>
            <p:nvPr/>
          </p:nvSpPr>
          <p:spPr>
            <a:xfrm>
              <a:off x="877455" y="1429327"/>
              <a:ext cx="2660072" cy="399934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0670294-07E8-6B80-8142-E3BE11F6673A}"/>
                </a:ext>
              </a:extLst>
            </p:cNvPr>
            <p:cNvSpPr/>
            <p:nvPr/>
          </p:nvSpPr>
          <p:spPr>
            <a:xfrm flipV="1">
              <a:off x="877455" y="1437791"/>
              <a:ext cx="2660072" cy="1026286"/>
            </a:xfrm>
            <a:prstGeom prst="triangle">
              <a:avLst/>
            </a:prstGeom>
            <a:solidFill>
              <a:srgbClr val="69ACB0"/>
            </a:solidFill>
            <a:ln>
              <a:solidFill>
                <a:srgbClr val="69ACB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8682" name="Graphic 30" descr="Classroom">
              <a:extLst>
                <a:ext uri="{FF2B5EF4-FFF2-40B4-BE49-F238E27FC236}">
                  <a16:creationId xmlns:a16="http://schemas.microsoft.com/office/drawing/2014/main" id="{CFD90009-2A58-2D3C-3590-C905858BB9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466" y="1911788"/>
              <a:ext cx="457465" cy="459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3" name="TextBox 31">
              <a:extLst>
                <a:ext uri="{FF2B5EF4-FFF2-40B4-BE49-F238E27FC236}">
                  <a16:creationId xmlns:a16="http://schemas.microsoft.com/office/drawing/2014/main" id="{F48CB15B-81C8-4012-F4EA-7A8DC9CCB5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912" y="1429327"/>
              <a:ext cx="1130555" cy="3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 </a:t>
              </a:r>
              <a:r>
                <a:rPr lang="en-US" altLang="en-US" sz="1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DỤC</a:t>
              </a:r>
              <a:endPara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0D2CCC5-A8CE-1A1A-408F-36DCFB9B30C7}"/>
              </a:ext>
            </a:extLst>
          </p:cNvPr>
          <p:cNvSpPr txBox="1"/>
          <p:nvPr/>
        </p:nvSpPr>
        <p:spPr>
          <a:xfrm>
            <a:off x="1265170" y="2807765"/>
            <a:ext cx="28813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</a:rPr>
              <a:t>- Trẻ nhận biết được hình vuông, hình tròn và gọi đúng tên hai hình đó.</a:t>
            </a:r>
          </a:p>
          <a:p>
            <a:r>
              <a:rPr lang="vi-VN" b="1" dirty="0">
                <a:solidFill>
                  <a:srgbClr val="002060"/>
                </a:solidFill>
              </a:rPr>
              <a:t>- Ôn màu vàng - đỏ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2CD9EB-F656-0755-5542-F6D5EB4DC536}"/>
              </a:ext>
            </a:extLst>
          </p:cNvPr>
          <p:cNvSpPr txBox="1"/>
          <p:nvPr/>
        </p:nvSpPr>
        <p:spPr>
          <a:xfrm>
            <a:off x="5031190" y="2812550"/>
            <a:ext cx="2844800" cy="1990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</a:rPr>
              <a:t>- Trẻ phân biệt được hình vuông là hình không lăn được, hình tròn là lăn được.</a:t>
            </a:r>
          </a:p>
          <a:p>
            <a:r>
              <a:rPr lang="vi-VN" b="1" dirty="0">
                <a:solidFill>
                  <a:srgbClr val="002060"/>
                </a:solidFill>
              </a:rPr>
              <a:t>- Rèn kỹ năng quan sát, ghi nhớ có chủ định</a:t>
            </a:r>
          </a:p>
          <a:p>
            <a:pPr>
              <a:lnSpc>
                <a:spcPct val="115000"/>
              </a:lnSpc>
              <a:spcAft>
                <a:spcPts val="667"/>
              </a:spcAft>
            </a:pPr>
            <a:r>
              <a:rPr lang="en-US" sz="1333" b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333" b="1" kern="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80245-E670-367D-110E-030BEF0B8F53}"/>
              </a:ext>
            </a:extLst>
          </p:cNvPr>
          <p:cNvSpPr txBox="1"/>
          <p:nvPr/>
        </p:nvSpPr>
        <p:spPr>
          <a:xfrm>
            <a:off x="8757619" y="2846214"/>
            <a:ext cx="26878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- </a:t>
            </a:r>
            <a:r>
              <a:rPr lang="en-US" b="1" dirty="0" err="1">
                <a:solidFill>
                  <a:srgbClr val="002060"/>
                </a:solidFill>
              </a:rPr>
              <a:t>Trẻ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hứng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thú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tham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gia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hoạt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động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cùng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cô</a:t>
            </a:r>
            <a:r>
              <a:rPr lang="en-US" b="1" dirty="0">
                <a:solidFill>
                  <a:srgbClr val="002060"/>
                </a:solidFill>
              </a:rPr>
              <a:t>.</a:t>
            </a:r>
          </a:p>
          <a:p>
            <a:r>
              <a:rPr lang="en-US" b="1" dirty="0">
                <a:solidFill>
                  <a:srgbClr val="00206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0711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996C62-20A6-709E-1879-9B45F8388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C77E05E-5A6B-E5B6-D5DA-C43322FF2738}"/>
              </a:ext>
            </a:extLst>
          </p:cNvPr>
          <p:cNvGrpSpPr/>
          <p:nvPr/>
        </p:nvGrpSpPr>
        <p:grpSpPr>
          <a:xfrm>
            <a:off x="4488552" y="1948515"/>
            <a:ext cx="3272050" cy="2558329"/>
            <a:chOff x="3952733" y="1455015"/>
            <a:chExt cx="4362733" cy="3411105"/>
          </a:xfrm>
        </p:grpSpPr>
        <p:sp>
          <p:nvSpPr>
            <p:cNvPr id="6" name="矩形: 圆角 1">
              <a:extLst>
                <a:ext uri="{FF2B5EF4-FFF2-40B4-BE49-F238E27FC236}">
                  <a16:creationId xmlns:a16="http://schemas.microsoft.com/office/drawing/2014/main" id="{DC3204FB-B19B-9834-37DE-3E08742ACA73}"/>
                </a:ext>
              </a:extLst>
            </p:cNvPr>
            <p:cNvSpPr/>
            <p:nvPr/>
          </p:nvSpPr>
          <p:spPr>
            <a:xfrm>
              <a:off x="4164099" y="1455015"/>
              <a:ext cx="3940002" cy="3411105"/>
            </a:xfrm>
            <a:prstGeom prst="roundRect">
              <a:avLst>
                <a:gd name="adj" fmla="val 24168"/>
              </a:avLst>
            </a:prstGeom>
            <a:solidFill>
              <a:srgbClr val="005C2A"/>
            </a:solidFill>
            <a:ln w="25400" cap="flat" cmpd="sng" algn="ctr">
              <a:solidFill>
                <a:srgbClr val="005C2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200" kern="0" dirty="0">
                <a:solidFill>
                  <a:prstClr val="white"/>
                </a:solidFill>
                <a:latin typeface="Elsie" panose="02000000000000000000" charset="0"/>
                <a:ea typeface="Elsie" panose="02000000000000000000" charset="0"/>
                <a:sym typeface="Elsie" panose="02000000000000000000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C70FBE-574D-56F8-E37D-95F6957D2F90}"/>
                </a:ext>
              </a:extLst>
            </p:cNvPr>
            <p:cNvSpPr txBox="1"/>
            <p:nvPr/>
          </p:nvSpPr>
          <p:spPr>
            <a:xfrm>
              <a:off x="3952733" y="2057422"/>
              <a:ext cx="4362733" cy="1859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3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hát</a:t>
              </a:r>
              <a:r>
                <a:rPr lang="en-US" sz="3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3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hát</a:t>
              </a:r>
              <a:r>
                <a:rPr lang="en-US" sz="3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</p:txBody>
        </p:sp>
      </p:grpSp>
      <p:pic>
        <p:nvPicPr>
          <p:cNvPr id="3" name="Bai_hat_hinh_hoc_1">
            <a:hlinkClick r:id="" action="ppaction://media"/>
            <a:extLst>
              <a:ext uri="{FF2B5EF4-FFF2-40B4-BE49-F238E27FC236}">
                <a16:creationId xmlns:a16="http://schemas.microsoft.com/office/drawing/2014/main" id="{77ECBAD4-6C81-1487-D762-19DFF175A9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7400" y="388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2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877683-6BC4-E01D-116A-E3EA36188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D77AED5-5944-FA3C-6ACA-EF7FD4232A71}"/>
              </a:ext>
            </a:extLst>
          </p:cNvPr>
          <p:cNvGrpSpPr/>
          <p:nvPr/>
        </p:nvGrpSpPr>
        <p:grpSpPr>
          <a:xfrm>
            <a:off x="4647074" y="1948515"/>
            <a:ext cx="2955002" cy="2558329"/>
            <a:chOff x="4164099" y="1455015"/>
            <a:chExt cx="3940002" cy="3411105"/>
          </a:xfrm>
        </p:grpSpPr>
        <p:sp>
          <p:nvSpPr>
            <p:cNvPr id="6" name="矩形: 圆角 1">
              <a:extLst>
                <a:ext uri="{FF2B5EF4-FFF2-40B4-BE49-F238E27FC236}">
                  <a16:creationId xmlns:a16="http://schemas.microsoft.com/office/drawing/2014/main" id="{AD6B255C-440F-E6CC-40E7-F9744FCE0C9A}"/>
                </a:ext>
              </a:extLst>
            </p:cNvPr>
            <p:cNvSpPr/>
            <p:nvPr/>
          </p:nvSpPr>
          <p:spPr>
            <a:xfrm>
              <a:off x="4164099" y="1455015"/>
              <a:ext cx="3940002" cy="3411105"/>
            </a:xfrm>
            <a:prstGeom prst="roundRect">
              <a:avLst>
                <a:gd name="adj" fmla="val 24168"/>
              </a:avLst>
            </a:prstGeom>
            <a:solidFill>
              <a:srgbClr val="005C2A"/>
            </a:solidFill>
            <a:ln w="25400" cap="flat" cmpd="sng" algn="ctr">
              <a:solidFill>
                <a:srgbClr val="005C2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200" kern="0" dirty="0">
                <a:solidFill>
                  <a:prstClr val="white"/>
                </a:solidFill>
                <a:latin typeface="Elsie" panose="02000000000000000000" charset="0"/>
                <a:ea typeface="Elsie" panose="02000000000000000000" charset="0"/>
                <a:sym typeface="Elsie" panose="02000000000000000000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26018E-3A22-A2BF-A064-C39A9214DC6B}"/>
                </a:ext>
              </a:extLst>
            </p:cNvPr>
            <p:cNvSpPr txBox="1"/>
            <p:nvPr/>
          </p:nvSpPr>
          <p:spPr>
            <a:xfrm>
              <a:off x="6010945" y="2057422"/>
              <a:ext cx="246308" cy="860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3000" b="1" dirty="0">
                <a:solidFill>
                  <a:schemeClr val="bg1"/>
                </a:solidFill>
                <a:latin typeface="Shopee Display" pitchFamily="2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51389CF-9432-B216-90F9-63E4FE9827BB}"/>
              </a:ext>
            </a:extLst>
          </p:cNvPr>
          <p:cNvSpPr txBox="1"/>
          <p:nvPr/>
        </p:nvSpPr>
        <p:spPr>
          <a:xfrm>
            <a:off x="4739439" y="2575876"/>
            <a:ext cx="2955002" cy="83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i="1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000" b="1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b="1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b="1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b="1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b="1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b="1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b="1" i="1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b="1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lang="en-US" sz="16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68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21125"/>
            <a:ext cx="12192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495802" y="1913518"/>
            <a:ext cx="3542297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48302" y="5917902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39000" y="1569104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0196" y="1048815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31C0424-C9E4-8171-F7BE-23645BCF4829}"/>
              </a:ext>
            </a:extLst>
          </p:cNvPr>
          <p:cNvSpPr/>
          <p:nvPr/>
        </p:nvSpPr>
        <p:spPr>
          <a:xfrm>
            <a:off x="4495800" y="1905000"/>
            <a:ext cx="3542296" cy="37028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D9041F-5B98-0374-0527-66030251F3FF}"/>
              </a:ext>
            </a:extLst>
          </p:cNvPr>
          <p:cNvGrpSpPr/>
          <p:nvPr/>
        </p:nvGrpSpPr>
        <p:grpSpPr>
          <a:xfrm>
            <a:off x="1981200" y="2514600"/>
            <a:ext cx="2667000" cy="2787889"/>
            <a:chOff x="7696200" y="1752600"/>
            <a:chExt cx="3542300" cy="370286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4070F69-C672-3E05-A629-42918C9F3BCC}"/>
                </a:ext>
              </a:extLst>
            </p:cNvPr>
            <p:cNvSpPr/>
            <p:nvPr/>
          </p:nvSpPr>
          <p:spPr>
            <a:xfrm>
              <a:off x="7696203" y="1752601"/>
              <a:ext cx="3542297" cy="370286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CD86E7B-876A-9020-8C88-24F5B68B732A}"/>
                </a:ext>
              </a:extLst>
            </p:cNvPr>
            <p:cNvSpPr/>
            <p:nvPr/>
          </p:nvSpPr>
          <p:spPr>
            <a:xfrm>
              <a:off x="7696200" y="1752600"/>
              <a:ext cx="3542296" cy="370286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12474 0.00973 C 0.15066 0.01181 0.18959 0.0125 0.23073 0.0125 C 0.27722 0.0125 0.31472 0.01181 0.3405 0.00973 L 0.46563 -4.44444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81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6" grpId="0"/>
      <p:bldP spid="16" grpId="1"/>
      <p:bldP spid="17" grpId="0"/>
      <p:bldP spid="18" grpId="0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3191" name="Line 23"/>
          <p:cNvSpPr>
            <a:spLocks noChangeShapeType="1"/>
          </p:cNvSpPr>
          <p:nvPr/>
        </p:nvSpPr>
        <p:spPr bwMode="auto">
          <a:xfrm flipV="1">
            <a:off x="3940410" y="2123526"/>
            <a:ext cx="3566044" cy="2"/>
          </a:xfrm>
          <a:prstGeom prst="line">
            <a:avLst/>
          </a:prstGeom>
          <a:noFill/>
          <a:ln w="762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 flipH="1">
            <a:off x="7459080" y="2082258"/>
            <a:ext cx="17578" cy="3481743"/>
          </a:xfrm>
          <a:prstGeom prst="line">
            <a:avLst/>
          </a:prstGeom>
          <a:noFill/>
          <a:ln w="762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3984703" y="5552568"/>
            <a:ext cx="3495875" cy="0"/>
          </a:xfrm>
          <a:prstGeom prst="line">
            <a:avLst/>
          </a:prstGeom>
          <a:noFill/>
          <a:ln w="762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3981452" y="2100361"/>
            <a:ext cx="30408" cy="3481743"/>
          </a:xfrm>
          <a:prstGeom prst="line">
            <a:avLst/>
          </a:prstGeom>
          <a:noFill/>
          <a:ln w="762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66686" y="5912550"/>
            <a:ext cx="2313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76662" y="3429004"/>
            <a:ext cx="27341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72891" y="2998117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DC6499-325D-929A-9E6C-36746AC62211}"/>
              </a:ext>
            </a:extLst>
          </p:cNvPr>
          <p:cNvSpPr/>
          <p:nvPr/>
        </p:nvSpPr>
        <p:spPr>
          <a:xfrm>
            <a:off x="4017219" y="2170624"/>
            <a:ext cx="3447832" cy="33524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76600" y="2286003"/>
            <a:ext cx="5442384" cy="1307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TRÒN VÀ HÌNH VUÔNG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267200" y="388432"/>
            <a:ext cx="4089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43203" y="834815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92538" y="982929"/>
            <a:ext cx="23278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24100" y="5476117"/>
            <a:ext cx="7658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3C96BC3-D7FA-1185-7399-D19E19BEF5ED}"/>
              </a:ext>
            </a:extLst>
          </p:cNvPr>
          <p:cNvSpPr/>
          <p:nvPr/>
        </p:nvSpPr>
        <p:spPr>
          <a:xfrm>
            <a:off x="2172454" y="1800792"/>
            <a:ext cx="3048000" cy="2971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BDF506-A6E4-02DC-AF74-05652DF70AED}"/>
              </a:ext>
            </a:extLst>
          </p:cNvPr>
          <p:cNvSpPr/>
          <p:nvPr/>
        </p:nvSpPr>
        <p:spPr>
          <a:xfrm>
            <a:off x="6971548" y="1894581"/>
            <a:ext cx="2743200" cy="2514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3748" y="2737896"/>
            <a:ext cx="243925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6078956" y="2919959"/>
            <a:ext cx="2777698" cy="0"/>
          </a:xfrm>
          <a:prstGeom prst="line">
            <a:avLst/>
          </a:prstGeom>
          <a:noFill/>
          <a:ln w="762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8856654" y="2893468"/>
            <a:ext cx="0" cy="2362200"/>
          </a:xfrm>
          <a:prstGeom prst="line">
            <a:avLst/>
          </a:prstGeom>
          <a:noFill/>
          <a:ln w="762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6078956" y="5205959"/>
            <a:ext cx="2777698" cy="0"/>
          </a:xfrm>
          <a:prstGeom prst="line">
            <a:avLst/>
          </a:prstGeom>
          <a:noFill/>
          <a:ln w="762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6078956" y="2881861"/>
            <a:ext cx="0" cy="2362201"/>
          </a:xfrm>
          <a:prstGeom prst="line">
            <a:avLst/>
          </a:prstGeom>
          <a:noFill/>
          <a:ln w="762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14800" y="521661"/>
            <a:ext cx="3815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0C339A-A1C5-5E6D-B31A-2895E1BABC3E}"/>
              </a:ext>
            </a:extLst>
          </p:cNvPr>
          <p:cNvSpPr/>
          <p:nvPr/>
        </p:nvSpPr>
        <p:spPr>
          <a:xfrm>
            <a:off x="2541610" y="2743200"/>
            <a:ext cx="2411390" cy="25177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9F2CCB-8871-5C84-4A37-11C216F2EB15}"/>
              </a:ext>
            </a:extLst>
          </p:cNvPr>
          <p:cNvSpPr/>
          <p:nvPr/>
        </p:nvSpPr>
        <p:spPr>
          <a:xfrm>
            <a:off x="6092614" y="2929061"/>
            <a:ext cx="2743200" cy="22677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9947C4-28CB-2631-4817-78A072CF23DE}"/>
              </a:ext>
            </a:extLst>
          </p:cNvPr>
          <p:cNvGrpSpPr/>
          <p:nvPr/>
        </p:nvGrpSpPr>
        <p:grpSpPr>
          <a:xfrm>
            <a:off x="2513745" y="2743200"/>
            <a:ext cx="2439255" cy="2553789"/>
            <a:chOff x="7820738" y="375696"/>
            <a:chExt cx="2439255" cy="255378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6681636-6CF7-8981-5075-FB8872C3D470}"/>
                </a:ext>
              </a:extLst>
            </p:cNvPr>
            <p:cNvSpPr/>
            <p:nvPr/>
          </p:nvSpPr>
          <p:spPr>
            <a:xfrm>
              <a:off x="7820738" y="375696"/>
              <a:ext cx="2439255" cy="255378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4407AB4-8322-81A5-016B-9486ED8CBB56}"/>
                </a:ext>
              </a:extLst>
            </p:cNvPr>
            <p:cNvSpPr/>
            <p:nvPr/>
          </p:nvSpPr>
          <p:spPr>
            <a:xfrm>
              <a:off x="7848600" y="381000"/>
              <a:ext cx="2411390" cy="251777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11406 -0.01111 C -0.13776 -0.01343 -0.17344 -0.01435 -0.21081 -0.01435 C -0.25339 -0.01435 -0.2875 -0.01343 -0.31081 -0.01111 L -0.42487 -7.40741E-7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2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93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93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193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93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63191" grpId="0" animBg="1"/>
      <p:bldP spid="263192" grpId="0" animBg="1"/>
      <p:bldP spid="263193" grpId="0" animBg="1"/>
      <p:bldP spid="263194" grpId="0" animBg="1"/>
      <p:bldP spid="4" grpId="0" animBg="1"/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408</Words>
  <Application>Microsoft Office PowerPoint</Application>
  <PresentationFormat>Widescreen</PresentationFormat>
  <Paragraphs>85</Paragraphs>
  <Slides>19</Slides>
  <Notes>15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.VnAvant</vt:lpstr>
      <vt:lpstr>Arial</vt:lpstr>
      <vt:lpstr>Calibri</vt:lpstr>
      <vt:lpstr>Elsie</vt:lpstr>
      <vt:lpstr>Shopee Display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56</cp:revision>
  <dcterms:created xsi:type="dcterms:W3CDTF">2021-11-13T12:47:57Z</dcterms:created>
  <dcterms:modified xsi:type="dcterms:W3CDTF">2025-03-13T06:31:43Z</dcterms:modified>
</cp:coreProperties>
</file>