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2" r:id="rId3"/>
    <p:sldId id="258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9" r:id="rId12"/>
    <p:sldId id="270" r:id="rId13"/>
    <p:sldId id="267" r:id="rId14"/>
    <p:sldId id="275" r:id="rId15"/>
    <p:sldId id="27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80" autoAdjust="0"/>
  </p:normalViewPr>
  <p:slideViewPr>
    <p:cSldViewPr>
      <p:cViewPr varScale="1">
        <p:scale>
          <a:sx n="71" d="100"/>
          <a:sy n="71" d="100"/>
        </p:scale>
        <p:origin x="131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4A1E4-160B-4FCD-BC30-F492C233128C}" type="datetimeFigureOut">
              <a:rPr lang="vi-VN" smtClean="0"/>
              <a:t>25/04/2025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2218E-DFE1-44E7-BBA9-8187282318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77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2218E-DFE1-44E7-BBA9-81872823189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050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B1949-E9F3-4929-8783-1F9B3547E3F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41767" y="3733800"/>
            <a:ext cx="68580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Đề tài:</a:t>
            </a:r>
            <a:r>
              <a:rPr lang="en-US" sz="2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NBTN “</a:t>
            </a:r>
            <a:r>
              <a:rPr lang="vi-VN" sz="2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Máy bay –Tàu hỏa</a:t>
            </a:r>
            <a:r>
              <a:rPr lang="en-US" sz="2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”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altLang="en-US" sz="2800" b="1" dirty="0" err="1">
                <a:solidFill>
                  <a:srgbClr val="FF0000"/>
                </a:solidFill>
              </a:rPr>
              <a:t>Giáo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viên</a:t>
            </a:r>
            <a:r>
              <a:rPr lang="en-US" altLang="en-US" sz="2800" b="1">
                <a:solidFill>
                  <a:srgbClr val="FF0000"/>
                </a:solidFill>
              </a:rPr>
              <a:t>: Phạm Thị Thu Hà</a:t>
            </a:r>
            <a:endParaRPr lang="en-US" altLang="en-US" sz="2800" b="1" dirty="0">
              <a:solidFill>
                <a:srgbClr val="FF0000"/>
              </a:solidFill>
            </a:endParaRPr>
          </a:p>
          <a:p>
            <a:pPr algn="ctr" defTabSz="685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800" b="1" dirty="0" err="1">
                <a:solidFill>
                  <a:srgbClr val="FF0000"/>
                </a:solidFill>
              </a:rPr>
              <a:t>Lứa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tuổi</a:t>
            </a:r>
            <a:r>
              <a:rPr lang="en-US" altLang="en-US" sz="2800" b="1" dirty="0">
                <a:solidFill>
                  <a:srgbClr val="FF0000"/>
                </a:solidFill>
              </a:rPr>
              <a:t>: 24 – 36 </a:t>
            </a:r>
            <a:r>
              <a:rPr lang="en-US" altLang="en-US" sz="2800" b="1" dirty="0" err="1">
                <a:solidFill>
                  <a:srgbClr val="FF0000"/>
                </a:solidFill>
              </a:rPr>
              <a:t>tháng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E46F1E-5E9A-D50F-3CB2-053975AFB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455" y="124224"/>
            <a:ext cx="6778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CỰ KHỐI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097" y="1120576"/>
            <a:ext cx="1627701" cy="1621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7400" y="2964936"/>
            <a:ext cx="6062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LĨNH VỰC PHÁT TRIỂN NGÔN NGỮ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Tàu hỏa </a:t>
            </a:r>
          </a:p>
        </p:txBody>
      </p:sp>
    </p:spTree>
    <p:extLst>
      <p:ext uri="{BB962C8B-B14F-4D97-AF65-F5344CB8AC3E}">
        <p14:creationId xmlns:p14="http://schemas.microsoft.com/office/powerpoint/2010/main" val="216770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903" y="0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+mj-lt"/>
              </a:rPr>
              <a:t>Tàu hỏa </a:t>
            </a:r>
          </a:p>
        </p:txBody>
      </p:sp>
      <p:sp>
        <p:nvSpPr>
          <p:cNvPr id="6" name="Khung Chú Thích Bầu Dục 5"/>
          <p:cNvSpPr/>
          <p:nvPr/>
        </p:nvSpPr>
        <p:spPr>
          <a:xfrm>
            <a:off x="1248994" y="722012"/>
            <a:ext cx="1676400" cy="1391252"/>
          </a:xfrm>
          <a:prstGeom prst="wedgeEllipseCallout">
            <a:avLst>
              <a:gd name="adj1" fmla="val -49046"/>
              <a:gd name="adj2" fmla="val 94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FF00"/>
                </a:solidFill>
                <a:latin typeface="+mj-lt"/>
              </a:rPr>
              <a:t>Đầu tàu</a:t>
            </a:r>
          </a:p>
        </p:txBody>
      </p:sp>
      <p:sp>
        <p:nvSpPr>
          <p:cNvPr id="7" name="Khung Chú Thích Bầu Dục 6"/>
          <p:cNvSpPr/>
          <p:nvPr/>
        </p:nvSpPr>
        <p:spPr>
          <a:xfrm rot="20799580">
            <a:off x="4732447" y="587528"/>
            <a:ext cx="1886594" cy="969928"/>
          </a:xfrm>
          <a:prstGeom prst="wedgeEllipseCallout">
            <a:avLst>
              <a:gd name="adj1" fmla="val 36520"/>
              <a:gd name="adj2" fmla="val 108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FF00"/>
                </a:solidFill>
                <a:latin typeface="+mj-lt"/>
              </a:rPr>
              <a:t>Toa tàu </a:t>
            </a:r>
          </a:p>
        </p:txBody>
      </p:sp>
    </p:spTree>
    <p:extLst>
      <p:ext uri="{BB962C8B-B14F-4D97-AF65-F5344CB8AC3E}">
        <p14:creationId xmlns:p14="http://schemas.microsoft.com/office/powerpoint/2010/main" val="3688273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igh-speed-train-entering-in-to-the-station-video-id9615008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39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4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272862" y="103821"/>
            <a:ext cx="4876800" cy="762000"/>
          </a:xfrm>
        </p:spPr>
        <p:txBody>
          <a:bodyPr>
            <a:normAutofit fontScale="90000"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So sánh </a:t>
            </a:r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511" y="2013909"/>
            <a:ext cx="4561490" cy="483883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Ảnh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" y="2013908"/>
            <a:ext cx="4541520" cy="483883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" name="Hộp Văn bản 4"/>
          <p:cNvSpPr txBox="1"/>
          <p:nvPr/>
        </p:nvSpPr>
        <p:spPr>
          <a:xfrm>
            <a:off x="1143000" y="1295400"/>
            <a:ext cx="1988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Máy bay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6400800" y="1295400"/>
            <a:ext cx="1734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Tàu hỏa </a:t>
            </a:r>
          </a:p>
        </p:txBody>
      </p:sp>
    </p:spTree>
    <p:extLst>
      <p:ext uri="{BB962C8B-B14F-4D97-AF65-F5344CB8AC3E}">
        <p14:creationId xmlns:p14="http://schemas.microsoft.com/office/powerpoint/2010/main" val="3067614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54920" y="952500"/>
            <a:ext cx="787483" cy="5256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5824682" y="1120629"/>
            <a:ext cx="535605" cy="35751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9746279-9B19-B795-C4DA-49736914BE3E}"/>
              </a:ext>
            </a:extLst>
          </p:cNvPr>
          <p:cNvGrpSpPr/>
          <p:nvPr/>
        </p:nvGrpSpPr>
        <p:grpSpPr>
          <a:xfrm>
            <a:off x="1646803" y="2133600"/>
            <a:ext cx="6041868" cy="2126397"/>
            <a:chOff x="3082010" y="3745260"/>
            <a:chExt cx="12083736" cy="4252792"/>
          </a:xfrm>
        </p:grpSpPr>
        <p:sp>
          <p:nvSpPr>
            <p:cNvPr id="15" name="TextBox 15"/>
            <p:cNvSpPr txBox="1"/>
            <p:nvPr/>
          </p:nvSpPr>
          <p:spPr>
            <a:xfrm>
              <a:off x="10350370" y="3745260"/>
              <a:ext cx="4815376" cy="10259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90"/>
                </a:lnSpc>
              </a:pPr>
              <a:endParaRPr lang="en-US" sz="2850" dirty="0">
                <a:solidFill>
                  <a:schemeClr val="tx2">
                    <a:lumMod val="60000"/>
                    <a:lumOff val="40000"/>
                  </a:schemeClr>
                </a:solidFill>
                <a:latin typeface="Roboto Bold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082010" y="6336059"/>
              <a:ext cx="11582400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-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Cách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chơi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: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Hãy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quan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sát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và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làm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theo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yêu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cầu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cô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.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Khi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cô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nói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đặc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điểm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 PTGT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thì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các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 con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hãy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tìm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lô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tô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và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giờ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lên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thật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nhanh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030A0"/>
                  </a:solidFill>
                  <a:latin typeface="Times New Roman" panose="02020603050405020304" pitchFamily="18" charset="0"/>
                </a:rPr>
                <a:t>nhé</a:t>
              </a:r>
              <a:r>
                <a:rPr lang="en-US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!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02DF415-2F11-45AB-7279-0443309CC7C9}"/>
              </a:ext>
            </a:extLst>
          </p:cNvPr>
          <p:cNvSpPr txBox="1"/>
          <p:nvPr/>
        </p:nvSpPr>
        <p:spPr>
          <a:xfrm>
            <a:off x="2133600" y="1714500"/>
            <a:ext cx="53045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30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 </a:t>
            </a:r>
            <a:r>
              <a:rPr lang="en-US" sz="30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0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30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0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000" b="1" kern="1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22455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87" y="3483864"/>
            <a:ext cx="4087368" cy="304654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399" y="3456432"/>
            <a:ext cx="4038601" cy="307397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8" name="Ảnh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120342"/>
            <a:ext cx="4038600" cy="315625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2" name="Ảnh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277" y="153038"/>
            <a:ext cx="4061678" cy="310422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2044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8">
            <a:extLst>
              <a:ext uri="{FF2B5EF4-FFF2-40B4-BE49-F238E27FC236}">
                <a16:creationId xmlns:a16="http://schemas.microsoft.com/office/drawing/2014/main" id="{75BA2FE9-B37E-390D-944F-49F6FFBAD6E8}"/>
              </a:ext>
            </a:extLst>
          </p:cNvPr>
          <p:cNvGrpSpPr>
            <a:grpSpLocks/>
          </p:cNvGrpSpPr>
          <p:nvPr/>
        </p:nvGrpSpPr>
        <p:grpSpPr bwMode="auto">
          <a:xfrm>
            <a:off x="3088481" y="1085850"/>
            <a:ext cx="3343682" cy="742950"/>
            <a:chOff x="120072" y="101600"/>
            <a:chExt cx="3629881" cy="6096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D8F507B-DF28-D8E4-5E1C-5708C67281F0}"/>
                </a:ext>
              </a:extLst>
            </p:cNvPr>
            <p:cNvSpPr/>
            <p:nvPr/>
          </p:nvSpPr>
          <p:spPr>
            <a:xfrm>
              <a:off x="120072" y="101600"/>
              <a:ext cx="3629880" cy="6096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69ACB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pic>
          <p:nvPicPr>
            <p:cNvPr id="28697" name="Graphic 5" descr="Deciduous tree">
              <a:extLst>
                <a:ext uri="{FF2B5EF4-FFF2-40B4-BE49-F238E27FC236}">
                  <a16:creationId xmlns:a16="http://schemas.microsoft.com/office/drawing/2014/main" id="{A821432D-C94D-268F-525D-5CA01E7476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733" y="170962"/>
              <a:ext cx="471552" cy="470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8" name="TextBox 7">
              <a:extLst>
                <a:ext uri="{FF2B5EF4-FFF2-40B4-BE49-F238E27FC236}">
                  <a16:creationId xmlns:a16="http://schemas.microsoft.com/office/drawing/2014/main" id="{D859D5CE-8944-8EB1-1BA3-94CF021378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972" y="249531"/>
              <a:ext cx="3301981" cy="340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100" b="1" dirty="0">
                  <a:solidFill>
                    <a:srgbClr val="0070C0"/>
                  </a:solidFill>
                  <a:latin typeface="Shopee Display"/>
                </a:rPr>
                <a:t>MỤC ĐÍCH – YÊU CẦU</a:t>
              </a:r>
            </a:p>
          </p:txBody>
        </p:sp>
      </p:grpSp>
      <p:grpSp>
        <p:nvGrpSpPr>
          <p:cNvPr id="28690" name="Group 15">
            <a:extLst>
              <a:ext uri="{FF2B5EF4-FFF2-40B4-BE49-F238E27FC236}">
                <a16:creationId xmlns:a16="http://schemas.microsoft.com/office/drawing/2014/main" id="{F86276B8-0502-AEB6-2D8B-A66B8C0B55E6}"/>
              </a:ext>
            </a:extLst>
          </p:cNvPr>
          <p:cNvGrpSpPr>
            <a:grpSpLocks/>
          </p:cNvGrpSpPr>
          <p:nvPr/>
        </p:nvGrpSpPr>
        <p:grpSpPr bwMode="auto">
          <a:xfrm>
            <a:off x="810516" y="2085137"/>
            <a:ext cx="2437711" cy="2928183"/>
            <a:chOff x="877455" y="1429327"/>
            <a:chExt cx="2660072" cy="399934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691F92-4950-158C-8446-A4E814905D15}"/>
                </a:ext>
              </a:extLst>
            </p:cNvPr>
            <p:cNvSpPr/>
            <p:nvPr/>
          </p:nvSpPr>
          <p:spPr>
            <a:xfrm>
              <a:off x="877455" y="1429327"/>
              <a:ext cx="2660072" cy="399934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9ACB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srgbClr val="002060"/>
                </a:solidFill>
              </a:endParaRP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882BDDCE-53D4-41CC-AF28-590247E2F726}"/>
                </a:ext>
              </a:extLst>
            </p:cNvPr>
            <p:cNvSpPr/>
            <p:nvPr/>
          </p:nvSpPr>
          <p:spPr>
            <a:xfrm flipV="1">
              <a:off x="877455" y="1437791"/>
              <a:ext cx="2660072" cy="1026286"/>
            </a:xfrm>
            <a:prstGeom prst="triangle">
              <a:avLst/>
            </a:prstGeom>
            <a:solidFill>
              <a:srgbClr val="69ACB0"/>
            </a:solidFill>
            <a:ln>
              <a:solidFill>
                <a:srgbClr val="69ACB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srgbClr val="002060"/>
                </a:solidFill>
              </a:endParaRPr>
            </a:p>
          </p:txBody>
        </p:sp>
        <p:pic>
          <p:nvPicPr>
            <p:cNvPr id="28694" name="Graphic 13" descr="Books">
              <a:extLst>
                <a:ext uri="{FF2B5EF4-FFF2-40B4-BE49-F238E27FC236}">
                  <a16:creationId xmlns:a16="http://schemas.microsoft.com/office/drawing/2014/main" id="{1562E87A-C6F3-AA33-5285-4F9813ABE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0580" y="1911788"/>
              <a:ext cx="459217" cy="459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5" name="TextBox 14">
              <a:extLst>
                <a:ext uri="{FF2B5EF4-FFF2-40B4-BE49-F238E27FC236}">
                  <a16:creationId xmlns:a16="http://schemas.microsoft.com/office/drawing/2014/main" id="{F8D4F472-49D4-CB5F-476C-0C9EE5FCCB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4666" y="1429327"/>
              <a:ext cx="1251047" cy="409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350" b="1">
                  <a:solidFill>
                    <a:srgbClr val="002060"/>
                  </a:solidFill>
                  <a:latin typeface="Shopee Display"/>
                </a:rPr>
                <a:t>KIẾN THỨC</a:t>
              </a:r>
            </a:p>
          </p:txBody>
        </p:sp>
      </p:grpSp>
      <p:grpSp>
        <p:nvGrpSpPr>
          <p:cNvPr id="28684" name="Group 19">
            <a:extLst>
              <a:ext uri="{FF2B5EF4-FFF2-40B4-BE49-F238E27FC236}">
                <a16:creationId xmlns:a16="http://schemas.microsoft.com/office/drawing/2014/main" id="{E7B43C8A-8A37-5645-80CA-ED5C35DF323E}"/>
              </a:ext>
            </a:extLst>
          </p:cNvPr>
          <p:cNvGrpSpPr>
            <a:grpSpLocks/>
          </p:cNvGrpSpPr>
          <p:nvPr/>
        </p:nvGrpSpPr>
        <p:grpSpPr bwMode="auto">
          <a:xfrm>
            <a:off x="3621339" y="2034160"/>
            <a:ext cx="2437711" cy="3030140"/>
            <a:chOff x="877455" y="1429327"/>
            <a:chExt cx="2660072" cy="399934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3622BE4-F12A-22A2-3611-3094E166D7A4}"/>
                </a:ext>
              </a:extLst>
            </p:cNvPr>
            <p:cNvSpPr/>
            <p:nvPr/>
          </p:nvSpPr>
          <p:spPr>
            <a:xfrm>
              <a:off x="877455" y="1429327"/>
              <a:ext cx="2660072" cy="399934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9ACB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603A99E2-D698-7C21-8652-0E4A93E63D31}"/>
                </a:ext>
              </a:extLst>
            </p:cNvPr>
            <p:cNvSpPr/>
            <p:nvPr/>
          </p:nvSpPr>
          <p:spPr>
            <a:xfrm flipV="1">
              <a:off x="877455" y="1437791"/>
              <a:ext cx="2660072" cy="1026286"/>
            </a:xfrm>
            <a:prstGeom prst="triangle">
              <a:avLst/>
            </a:prstGeom>
            <a:solidFill>
              <a:srgbClr val="69ACB0"/>
            </a:solidFill>
            <a:ln>
              <a:solidFill>
                <a:srgbClr val="69ACB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pic>
          <p:nvPicPr>
            <p:cNvPr id="28688" name="Graphic 23" descr="Research">
              <a:extLst>
                <a:ext uri="{FF2B5EF4-FFF2-40B4-BE49-F238E27FC236}">
                  <a16:creationId xmlns:a16="http://schemas.microsoft.com/office/drawing/2014/main" id="{01BE73AB-9129-2509-2580-E77AAD8CF5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9417" y="1890627"/>
              <a:ext cx="480379" cy="480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9" name="TextBox 24">
              <a:extLst>
                <a:ext uri="{FF2B5EF4-FFF2-40B4-BE49-F238E27FC236}">
                  <a16:creationId xmlns:a16="http://schemas.microsoft.com/office/drawing/2014/main" id="{5490D37D-F2D4-1412-F8C0-D60570BB1B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1177" y="1438563"/>
              <a:ext cx="1072624" cy="396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350" b="1">
                  <a:solidFill>
                    <a:srgbClr val="002060"/>
                  </a:solidFill>
                  <a:latin typeface="Shopee Display"/>
                </a:rPr>
                <a:t>KỸ NĂNG</a:t>
              </a:r>
            </a:p>
          </p:txBody>
        </p:sp>
      </p:grpSp>
      <p:grpSp>
        <p:nvGrpSpPr>
          <p:cNvPr id="28678" name="Group 26">
            <a:extLst>
              <a:ext uri="{FF2B5EF4-FFF2-40B4-BE49-F238E27FC236}">
                <a16:creationId xmlns:a16="http://schemas.microsoft.com/office/drawing/2014/main" id="{B2B07C6C-B8FA-FEE8-8926-3B9C440D39FD}"/>
              </a:ext>
            </a:extLst>
          </p:cNvPr>
          <p:cNvGrpSpPr>
            <a:grpSpLocks/>
          </p:cNvGrpSpPr>
          <p:nvPr/>
        </p:nvGrpSpPr>
        <p:grpSpPr bwMode="auto">
          <a:xfrm>
            <a:off x="6366450" y="2034159"/>
            <a:ext cx="2396531" cy="3023727"/>
            <a:chOff x="877455" y="1429327"/>
            <a:chExt cx="2660072" cy="399934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F1A314F-9D74-788A-5BCF-89A231DC4A30}"/>
                </a:ext>
              </a:extLst>
            </p:cNvPr>
            <p:cNvSpPr/>
            <p:nvPr/>
          </p:nvSpPr>
          <p:spPr>
            <a:xfrm>
              <a:off x="877455" y="1429327"/>
              <a:ext cx="2660072" cy="399934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9ACB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90670294-07E8-6B80-8142-E3BE11F6673A}"/>
                </a:ext>
              </a:extLst>
            </p:cNvPr>
            <p:cNvSpPr/>
            <p:nvPr/>
          </p:nvSpPr>
          <p:spPr>
            <a:xfrm flipV="1">
              <a:off x="877455" y="1437791"/>
              <a:ext cx="2660072" cy="1026286"/>
            </a:xfrm>
            <a:prstGeom prst="triangle">
              <a:avLst/>
            </a:prstGeom>
            <a:solidFill>
              <a:srgbClr val="69ACB0"/>
            </a:solidFill>
            <a:ln>
              <a:solidFill>
                <a:srgbClr val="69ACB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pic>
          <p:nvPicPr>
            <p:cNvPr id="28682" name="Graphic 30" descr="Classroom">
              <a:extLst>
                <a:ext uri="{FF2B5EF4-FFF2-40B4-BE49-F238E27FC236}">
                  <a16:creationId xmlns:a16="http://schemas.microsoft.com/office/drawing/2014/main" id="{CFD90009-2A58-2D3C-3590-C905858BB9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466" y="1911788"/>
              <a:ext cx="457465" cy="459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3" name="TextBox 31">
              <a:extLst>
                <a:ext uri="{FF2B5EF4-FFF2-40B4-BE49-F238E27FC236}">
                  <a16:creationId xmlns:a16="http://schemas.microsoft.com/office/drawing/2014/main" id="{F48CB15B-81C8-4012-F4EA-7A8DC9CCB5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7296" y="1429327"/>
              <a:ext cx="1165786" cy="396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350" b="1">
                  <a:solidFill>
                    <a:srgbClr val="002060"/>
                  </a:solidFill>
                  <a:latin typeface="Shopee Display"/>
                </a:rPr>
                <a:t>GIÁO DỤC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0D2CCC5-A8CE-1A1A-408F-36DCFB9B30C7}"/>
              </a:ext>
            </a:extLst>
          </p:cNvPr>
          <p:cNvSpPr txBox="1"/>
          <p:nvPr/>
        </p:nvSpPr>
        <p:spPr>
          <a:xfrm>
            <a:off x="948878" y="2963074"/>
            <a:ext cx="216098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Trẻ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tên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gọi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đặc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điểm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công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dụng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máy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bay,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tàu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hỏa</a:t>
            </a:r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Cung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cấp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từ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mới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trẻ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Máy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bay,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tàu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hỏa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cánh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máy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bay,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thân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máy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bay…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2CD9EB-F656-0755-5542-F6D5EB4DC536}"/>
              </a:ext>
            </a:extLst>
          </p:cNvPr>
          <p:cNvSpPr txBox="1"/>
          <p:nvPr/>
        </p:nvSpPr>
        <p:spPr>
          <a:xfrm>
            <a:off x="3665149" y="2983953"/>
            <a:ext cx="21336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Trẻ trả lời được một số câu hỏi của cô.</a:t>
            </a:r>
          </a:p>
          <a:p>
            <a:pPr algn="l"/>
            <a:r>
              <a:rPr lang="vi-VN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Trẻ biết sử dụng từ mới trong câu chọn vẹn.</a:t>
            </a:r>
          </a:p>
          <a:p>
            <a:pPr algn="l"/>
            <a:r>
              <a:rPr lang="vi-VN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Phát triển ngôn ngữ và khả năng ghi nhớ có chủ đích cho trẻ.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280245-E670-367D-110E-030BEF0B8F53}"/>
              </a:ext>
            </a:extLst>
          </p:cNvPr>
          <p:cNvSpPr txBox="1"/>
          <p:nvPr/>
        </p:nvSpPr>
        <p:spPr>
          <a:xfrm>
            <a:off x="6432163" y="3041347"/>
            <a:ext cx="20158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Trẻ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hứng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thú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tham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gia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hoạt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l"/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0341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Đoàn Tàu Nhỏ Xíu - Môt Đoan Tau Nho Ti Xi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AutoShape 4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AutoShape 6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AutoShape 8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AutoShape 10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4" name="AutoShape 1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33600" y="1905000"/>
            <a:ext cx="5204701" cy="2209800"/>
          </a:xfrm>
        </p:spPr>
        <p:txBody>
          <a:bodyPr>
            <a:normAutofit/>
          </a:bodyPr>
          <a:lstStyle/>
          <a:p>
            <a:r>
              <a:rPr lang="vi-VN" sz="4000" b="1" dirty="0">
                <a:solidFill>
                  <a:srgbClr val="FF0000"/>
                </a:solidFill>
              </a:rPr>
              <a:t>Nhận biết tập nói </a:t>
            </a:r>
            <a:br>
              <a:rPr lang="vi-VN" sz="4000" b="1" dirty="0">
                <a:solidFill>
                  <a:srgbClr val="FF0000"/>
                </a:solidFill>
              </a:rPr>
            </a:br>
            <a:r>
              <a:rPr lang="vi-VN" sz="4000" b="1" dirty="0">
                <a:solidFill>
                  <a:srgbClr val="FF0000"/>
                </a:solidFill>
              </a:rPr>
              <a:t>Máy bay-Tàu hỏa 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4000" cy="6172199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 flipH="1">
            <a:off x="723900" y="6172200"/>
            <a:ext cx="7696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Máy bay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705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66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irplane-to-take-off-from-the-runway-tilt-up-video-id106617167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849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̉n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870" y="536448"/>
            <a:ext cx="4310101" cy="4953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6" name="Hộp Văn bản 5"/>
          <p:cNvSpPr txBox="1"/>
          <p:nvPr/>
        </p:nvSpPr>
        <p:spPr>
          <a:xfrm>
            <a:off x="5257800" y="5745161"/>
            <a:ext cx="347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+mj-lt"/>
              </a:rPr>
              <a:t>Khinh khí cầu </a:t>
            </a:r>
          </a:p>
        </p:txBody>
      </p:sp>
      <p:pic>
        <p:nvPicPr>
          <p:cNvPr id="10" name="Chỗ dành sẵn cho Nội dung 9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7922" r="8496"/>
          <a:stretch/>
        </p:blipFill>
        <p:spPr>
          <a:xfrm>
            <a:off x="170545" y="536448"/>
            <a:ext cx="4267200" cy="4953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1" name="Hộp Văn bản 10"/>
          <p:cNvSpPr txBox="1"/>
          <p:nvPr/>
        </p:nvSpPr>
        <p:spPr>
          <a:xfrm>
            <a:off x="363261" y="5821957"/>
            <a:ext cx="3881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+mj-lt"/>
              </a:rPr>
              <a:t>Máy bay Trực thăng </a:t>
            </a:r>
          </a:p>
        </p:txBody>
      </p:sp>
    </p:spTree>
    <p:extLst>
      <p:ext uri="{BB962C8B-B14F-4D97-AF65-F5344CB8AC3E}">
        <p14:creationId xmlns:p14="http://schemas.microsoft.com/office/powerpoint/2010/main" val="727684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200400" y="152400"/>
            <a:ext cx="31591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600" b="1" dirty="0" err="1">
                <a:solidFill>
                  <a:srgbClr val="1D5D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1D5D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1D5D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altLang="vi-VN" sz="3600" b="1" dirty="0">
                <a:solidFill>
                  <a:srgbClr val="1D5D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1D5D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vi-VN" sz="3600" b="1" dirty="0">
                <a:solidFill>
                  <a:srgbClr val="1D5D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1D5D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en-US" alt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1295400"/>
            <a:ext cx="35052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altLang="vi-VN" sz="2800" b="1" dirty="0" err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altLang="vi-VN" sz="2800" b="1" dirty="0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tỏa</a:t>
            </a:r>
            <a:r>
              <a:rPr lang="en-US" altLang="vi-VN" sz="2800" b="1" dirty="0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khói</a:t>
            </a:r>
            <a:r>
              <a:rPr lang="en-US" altLang="vi-VN" sz="2800" b="1" dirty="0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 eaLnBrk="1" hangingPunct="1"/>
            <a:r>
              <a:rPr lang="en-US" altLang="vi-VN" sz="2800" b="1" dirty="0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altLang="vi-VN" sz="2800" b="1" dirty="0" err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Miệng</a:t>
            </a:r>
            <a:r>
              <a:rPr lang="en-US" altLang="vi-VN" sz="2800" b="1" dirty="0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altLang="vi-VN" sz="2800" b="1" dirty="0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than </a:t>
            </a:r>
          </a:p>
          <a:p>
            <a:pPr algn="just" eaLnBrk="1" hangingPunct="1"/>
            <a:r>
              <a:rPr lang="en-US" altLang="vi-VN" sz="2800" b="1" dirty="0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Toa </a:t>
            </a:r>
            <a:r>
              <a:rPr lang="en-US" altLang="vi-VN" sz="2800" b="1" dirty="0" err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mang</a:t>
            </a:r>
            <a:r>
              <a:rPr lang="en-US" altLang="vi-VN" sz="2800" b="1" dirty="0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endParaRPr lang="en-US" altLang="vi-VN" sz="2800" b="1" dirty="0">
              <a:solidFill>
                <a:srgbClr val="F600AA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en-US" altLang="vi-VN" sz="2800" b="1" dirty="0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</a:t>
            </a:r>
            <a:r>
              <a:rPr lang="en-US" altLang="vi-VN" sz="2800" b="1" dirty="0" err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Kêu</a:t>
            </a:r>
            <a:r>
              <a:rPr lang="en-US" altLang="vi-VN" sz="2800" b="1" dirty="0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xình</a:t>
            </a:r>
            <a:r>
              <a:rPr lang="en-US" altLang="vi-VN" sz="2800" b="1" dirty="0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xịch</a:t>
            </a:r>
            <a:endParaRPr lang="en-US" altLang="vi-VN" sz="2800" b="1" dirty="0">
              <a:solidFill>
                <a:srgbClr val="F600AA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vi-VN" sz="2800" b="1" dirty="0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  </a:t>
            </a:r>
            <a:r>
              <a:rPr lang="en-US" altLang="vi-VN" sz="2800" b="1" dirty="0" err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altLang="vi-VN" sz="2800" b="1" dirty="0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cái</a:t>
            </a:r>
            <a:r>
              <a:rPr lang="en-US" altLang="vi-VN" sz="2800" b="1" dirty="0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altLang="vi-VN" sz="2800" b="1" dirty="0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604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477000"/>
            <a:ext cx="381000" cy="381000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25606" name="Picture 6" descr="tau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20" y="990600"/>
            <a:ext cx="5410200" cy="447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68996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1292</TotalTime>
  <Words>249</Words>
  <Application>Microsoft Office PowerPoint</Application>
  <PresentationFormat>On-screen Show (4:3)</PresentationFormat>
  <Paragraphs>36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Roboto Bold</vt:lpstr>
      <vt:lpstr>Shopee Display</vt:lpstr>
      <vt:lpstr>Times New Roman</vt:lpstr>
      <vt:lpstr>Office Theme</vt:lpstr>
      <vt:lpstr>PowerPoint Presentation</vt:lpstr>
      <vt:lpstr>PowerPoint Presentation</vt:lpstr>
      <vt:lpstr>PowerPoint Presentation</vt:lpstr>
      <vt:lpstr>Nhận biết tập nói  Máy bay-Tàu hỏa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viettel</dc:creator>
  <cp:lastModifiedBy>MNCK-D1</cp:lastModifiedBy>
  <cp:revision>114</cp:revision>
  <dcterms:created xsi:type="dcterms:W3CDTF">2018-11-03T09:54:38Z</dcterms:created>
  <dcterms:modified xsi:type="dcterms:W3CDTF">2025-04-25T09:27:34Z</dcterms:modified>
</cp:coreProperties>
</file>