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81" r:id="rId3"/>
    <p:sldId id="282" r:id="rId4"/>
    <p:sldId id="279" r:id="rId5"/>
    <p:sldId id="280" r:id="rId6"/>
    <p:sldId id="259" r:id="rId7"/>
    <p:sldId id="260" r:id="rId8"/>
    <p:sldId id="261" r:id="rId9"/>
    <p:sldId id="283" r:id="rId10"/>
    <p:sldId id="262" r:id="rId11"/>
    <p:sldId id="263" r:id="rId12"/>
    <p:sldId id="264" r:id="rId13"/>
    <p:sldId id="268" r:id="rId14"/>
    <p:sldId id="274" r:id="rId15"/>
    <p:sldId id="272" r:id="rId16"/>
    <p:sldId id="273" r:id="rId17"/>
    <p:sldId id="275" r:id="rId18"/>
    <p:sldId id="277" r:id="rId19"/>
    <p:sldId id="276" r:id="rId20"/>
    <p:sldId id="284" r:id="rId21"/>
    <p:sldId id="265" r:id="rId22"/>
    <p:sldId id="267" r:id="rId23"/>
    <p:sldId id="269" r:id="rId24"/>
    <p:sldId id="270" r:id="rId25"/>
    <p:sldId id="271" r:id="rId26"/>
    <p:sldId id="278" r:id="rId27"/>
    <p:sldId id="258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84" d="100"/>
          <a:sy n="84" d="100"/>
        </p:scale>
        <p:origin x="90" y="2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AA4CA-B02F-4613-B499-BA298E1E7E16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01B00-0DA0-49F0-99A5-FC66B002FF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745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AA4CA-B02F-4613-B499-BA298E1E7E16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01B00-0DA0-49F0-99A5-FC66B002FF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5594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AA4CA-B02F-4613-B499-BA298E1E7E16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01B00-0DA0-49F0-99A5-FC66B002FF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8611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9F1AED63-72F1-4DBD-8642-C2340DDA094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91335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AA4CA-B02F-4613-B499-BA298E1E7E16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01B00-0DA0-49F0-99A5-FC66B002FF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2728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AA4CA-B02F-4613-B499-BA298E1E7E16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01B00-0DA0-49F0-99A5-FC66B002FF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9764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AA4CA-B02F-4613-B499-BA298E1E7E16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01B00-0DA0-49F0-99A5-FC66B002FF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670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AA4CA-B02F-4613-B499-BA298E1E7E16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01B00-0DA0-49F0-99A5-FC66B002FF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5488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AA4CA-B02F-4613-B499-BA298E1E7E16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01B00-0DA0-49F0-99A5-FC66B002FF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751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AA4CA-B02F-4613-B499-BA298E1E7E16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01B00-0DA0-49F0-99A5-FC66B002FF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8001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AA4CA-B02F-4613-B499-BA298E1E7E16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01B00-0DA0-49F0-99A5-FC66B002FF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1285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AA4CA-B02F-4613-B499-BA298E1E7E16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01B00-0DA0-49F0-99A5-FC66B002FF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0904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5AA4CA-B02F-4613-B499-BA298E1E7E16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401B00-0DA0-49F0-99A5-FC66B002FF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260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Relationship Id="rId9" Type="http://schemas.openxmlformats.org/officeDocument/2006/relationships/image" Target="../media/image7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gif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5.emf"/><Relationship Id="rId4" Type="http://schemas.openxmlformats.org/officeDocument/2006/relationships/oleObject" Target="../embeddings/oleObject1.bin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13" Type="http://schemas.openxmlformats.org/officeDocument/2006/relationships/image" Target="../media/image18.jpeg"/><Relationship Id="rId3" Type="http://schemas.openxmlformats.org/officeDocument/2006/relationships/image" Target="../media/image9.jpeg"/><Relationship Id="rId7" Type="http://schemas.openxmlformats.org/officeDocument/2006/relationships/image" Target="../media/image12.jpeg"/><Relationship Id="rId12" Type="http://schemas.openxmlformats.org/officeDocument/2006/relationships/image" Target="../media/image17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jpeg"/><Relationship Id="rId11" Type="http://schemas.openxmlformats.org/officeDocument/2006/relationships/image" Target="../media/image16.jpeg"/><Relationship Id="rId5" Type="http://schemas.openxmlformats.org/officeDocument/2006/relationships/image" Target="../media/image7.gif"/><Relationship Id="rId10" Type="http://schemas.openxmlformats.org/officeDocument/2006/relationships/image" Target="../media/image15.gif"/><Relationship Id="rId4" Type="http://schemas.openxmlformats.org/officeDocument/2006/relationships/image" Target="../media/image10.gif"/><Relationship Id="rId9" Type="http://schemas.openxmlformats.org/officeDocument/2006/relationships/image" Target="../media/image14.jpeg"/><Relationship Id="rId14" Type="http://schemas.openxmlformats.org/officeDocument/2006/relationships/image" Target="../media/image19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27.jpeg"/><Relationship Id="rId3" Type="http://schemas.openxmlformats.org/officeDocument/2006/relationships/image" Target="../media/image10.gif"/><Relationship Id="rId7" Type="http://schemas.openxmlformats.org/officeDocument/2006/relationships/image" Target="../media/image23.jpeg"/><Relationship Id="rId12" Type="http://schemas.openxmlformats.org/officeDocument/2006/relationships/image" Target="../media/image15.gif"/><Relationship Id="rId2" Type="http://schemas.openxmlformats.org/officeDocument/2006/relationships/image" Target="../media/image20.jpeg"/><Relationship Id="rId16" Type="http://schemas.openxmlformats.org/officeDocument/2006/relationships/image" Target="../media/image19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gif"/><Relationship Id="rId11" Type="http://schemas.openxmlformats.org/officeDocument/2006/relationships/image" Target="../media/image26.jpeg"/><Relationship Id="rId5" Type="http://schemas.openxmlformats.org/officeDocument/2006/relationships/image" Target="../media/image21.png"/><Relationship Id="rId15" Type="http://schemas.openxmlformats.org/officeDocument/2006/relationships/image" Target="../media/image28.jpeg"/><Relationship Id="rId10" Type="http://schemas.openxmlformats.org/officeDocument/2006/relationships/image" Target="../media/image25.jpeg"/><Relationship Id="rId4" Type="http://schemas.openxmlformats.org/officeDocument/2006/relationships/image" Target="../media/image8.jpeg"/><Relationship Id="rId9" Type="http://schemas.openxmlformats.org/officeDocument/2006/relationships/image" Target="../media/image13.gif"/><Relationship Id="rId14" Type="http://schemas.openxmlformats.org/officeDocument/2006/relationships/image" Target="../media/image17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3061138" y="325820"/>
            <a:ext cx="5892800" cy="685800"/>
          </a:xfrm>
          <a:prstGeom prst="rect">
            <a:avLst/>
          </a:prstGeom>
        </p:spPr>
        <p:txBody>
          <a:bodyPr wrap="none" fromWordArt="1"/>
          <a:lstStyle/>
          <a:p>
            <a:pPr algn="ctr">
              <a:defRPr/>
            </a:pPr>
            <a:r>
              <a:rPr lang="en-US" sz="28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ỦY BAN NHÂN DÂN QUẬN LONG BIÊN</a:t>
            </a:r>
          </a:p>
          <a:p>
            <a:pPr algn="ctr">
              <a:defRPr/>
            </a:pPr>
            <a:r>
              <a:rPr lang="vi-VN" sz="28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TRƯỜNG </a:t>
            </a:r>
            <a:r>
              <a:rPr lang="vi-VN" sz="28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MẦM NON </a:t>
            </a:r>
            <a:r>
              <a:rPr lang="en-US" sz="28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CỰ KHỐI</a:t>
            </a:r>
            <a:endParaRPr lang="vi-VN" sz="28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4" name="WordArt 4"/>
          <p:cNvSpPr>
            <a:spLocks noChangeArrowheads="1" noChangeShapeType="1" noTextEdit="1"/>
          </p:cNvSpPr>
          <p:nvPr/>
        </p:nvSpPr>
        <p:spPr bwMode="auto">
          <a:xfrm>
            <a:off x="3061138" y="1467138"/>
            <a:ext cx="6299200" cy="1143000"/>
          </a:xfrm>
          <a:prstGeom prst="rect">
            <a:avLst/>
          </a:prstGeom>
        </p:spPr>
        <p:txBody>
          <a:bodyPr wrap="none" fromWordArt="1"/>
          <a:lstStyle/>
          <a:p>
            <a:pPr algn="ctr">
              <a:defRPr/>
            </a:pPr>
            <a:r>
              <a:rPr lang="vi-VN" sz="4400" b="1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33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Lĩnh </a:t>
            </a:r>
            <a:r>
              <a:rPr lang="vi-VN" sz="4400" b="1" kern="10" dirty="0" smtClean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33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vực</a:t>
            </a:r>
            <a:r>
              <a:rPr lang="en-US" sz="4400" b="1" kern="10" dirty="0" smtClean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33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400" b="1" kern="10" dirty="0" err="1" smtClean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33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phát</a:t>
            </a:r>
            <a:r>
              <a:rPr lang="en-US" sz="4400" b="1" kern="10" dirty="0" smtClean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33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400" b="1" kern="10" dirty="0" err="1" smtClean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33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triển</a:t>
            </a:r>
            <a:r>
              <a:rPr lang="en-US" sz="4400" b="1" kern="10" dirty="0" smtClean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33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400" b="1" kern="10" dirty="0" err="1" smtClean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33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nhận</a:t>
            </a:r>
            <a:r>
              <a:rPr lang="en-US" sz="4400" b="1" kern="10" dirty="0" smtClean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33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400" b="1" kern="10" dirty="0" err="1" smtClean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33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thức</a:t>
            </a:r>
            <a:endParaRPr lang="en-US" sz="4400" b="1" kern="10" dirty="0">
              <a:ln w="9525">
                <a:solidFill>
                  <a:schemeClr val="tx1"/>
                </a:solidFill>
                <a:round/>
                <a:headEnd/>
                <a:tailEnd/>
              </a:ln>
              <a:solidFill>
                <a:srgbClr val="0033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>
              <a:defRPr/>
            </a:pPr>
            <a:r>
              <a:rPr lang="vi-VN" sz="4400" b="1" kern="10" dirty="0" smtClean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33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vi-VN" sz="4400" b="1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33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Khám phá xã hội</a:t>
            </a:r>
          </a:p>
        </p:txBody>
      </p:sp>
      <p:sp>
        <p:nvSpPr>
          <p:cNvPr id="5" name="WordArt 5"/>
          <p:cNvSpPr>
            <a:spLocks noChangeArrowheads="1" noChangeShapeType="1" noTextEdit="1"/>
          </p:cNvSpPr>
          <p:nvPr/>
        </p:nvSpPr>
        <p:spPr bwMode="auto">
          <a:xfrm>
            <a:off x="1784131" y="3065657"/>
            <a:ext cx="9956800" cy="1143000"/>
          </a:xfrm>
          <a:prstGeom prst="rect">
            <a:avLst/>
          </a:prstGeom>
        </p:spPr>
        <p:txBody>
          <a:bodyPr wrap="none" fromWordArt="1"/>
          <a:lstStyle/>
          <a:p>
            <a:pPr algn="ctr">
              <a:defRPr/>
            </a:pPr>
            <a:r>
              <a:rPr lang="en-US" sz="4800" b="1" kern="10" dirty="0" err="1" smtClean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Đề</a:t>
            </a:r>
            <a:r>
              <a:rPr lang="en-US" sz="4800" b="1" kern="10" dirty="0" smtClean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800" b="1" kern="10" dirty="0" err="1" smtClean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tài</a:t>
            </a:r>
            <a:r>
              <a:rPr lang="vi-VN" sz="4800" b="1" kern="10" dirty="0" smtClean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: </a:t>
            </a:r>
            <a:r>
              <a:rPr lang="vi-VN" sz="4800" b="1" kern="10" dirty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Gia đình </a:t>
            </a:r>
            <a:r>
              <a:rPr lang="vi-VN" sz="4800" b="1" kern="10" dirty="0" smtClean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bé</a:t>
            </a:r>
            <a:r>
              <a:rPr lang="en-US" sz="4800" b="1" kern="10" dirty="0" smtClean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800" b="1" kern="10" dirty="0" err="1" smtClean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chuẩn</a:t>
            </a:r>
            <a:r>
              <a:rPr lang="en-US" sz="4800" b="1" kern="10" dirty="0" smtClean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800" b="1" kern="10" dirty="0" err="1" smtClean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bị</a:t>
            </a:r>
            <a:r>
              <a:rPr lang="vi-VN" sz="4800" b="1" kern="10" dirty="0" smtClean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vi-VN" sz="4800" b="1" kern="10" dirty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đón tết</a:t>
            </a:r>
          </a:p>
          <a:p>
            <a:pPr algn="ctr">
              <a:defRPr/>
            </a:pPr>
            <a:r>
              <a:rPr lang="vi-VN" sz="4800" b="1" kern="10" dirty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Đối tượng: 5 – 6 tuổi</a:t>
            </a:r>
          </a:p>
        </p:txBody>
      </p:sp>
      <p:sp>
        <p:nvSpPr>
          <p:cNvPr id="6" name="WordArt 6"/>
          <p:cNvSpPr>
            <a:spLocks noChangeArrowheads="1" noChangeShapeType="1" noTextEdit="1"/>
          </p:cNvSpPr>
          <p:nvPr/>
        </p:nvSpPr>
        <p:spPr bwMode="auto">
          <a:xfrm>
            <a:off x="3712779" y="4814894"/>
            <a:ext cx="7150100" cy="700088"/>
          </a:xfrm>
          <a:prstGeom prst="rect">
            <a:avLst/>
          </a:prstGeom>
        </p:spPr>
        <p:txBody>
          <a:bodyPr wrap="none" fromWordArt="1"/>
          <a:lstStyle/>
          <a:p>
            <a:pPr algn="ctr">
              <a:defRPr/>
            </a:pPr>
            <a:r>
              <a:rPr lang="vi-VN" sz="3200" b="1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Giáo viên : </a:t>
            </a:r>
            <a:r>
              <a:rPr lang="en-US" sz="3200" b="1" kern="10" dirty="0" err="1" smtClean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Nguyễn</a:t>
            </a:r>
            <a:r>
              <a:rPr lang="vi-VN" sz="3200" b="1" kern="10" dirty="0" smtClean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vi-VN" sz="3200" b="1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Thị </a:t>
            </a:r>
            <a:r>
              <a:rPr lang="en-US" sz="3200" b="1" kern="10" dirty="0" err="1" smtClean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Thảo</a:t>
            </a:r>
            <a:endParaRPr lang="vi-VN" sz="3200" b="1" kern="10" dirty="0">
              <a:ln w="9525">
                <a:solidFill>
                  <a:schemeClr val="tx1"/>
                </a:solidFill>
                <a:round/>
                <a:headEnd/>
                <a:tailEnd/>
              </a:ln>
              <a:solidFill>
                <a:srgbClr val="FF66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61327" y="5514982"/>
            <a:ext cx="2613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Năm</a:t>
            </a:r>
            <a:r>
              <a:rPr lang="en-US" dirty="0" smtClean="0"/>
              <a:t> </a:t>
            </a:r>
            <a:r>
              <a:rPr lang="en-US" dirty="0" err="1" smtClean="0"/>
              <a:t>học</a:t>
            </a:r>
            <a:r>
              <a:rPr lang="en-US" dirty="0" smtClean="0"/>
              <a:t>: 2024 - 2025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66203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goi banh chu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6870" y="137160"/>
            <a:ext cx="8854440" cy="66408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9471660" y="6488668"/>
            <a:ext cx="38862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FF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dirty="0" err="1">
                <a:solidFill>
                  <a:srgbClr val="FF0000"/>
                </a:solidFill>
                <a:latin typeface=".VnTime" pitchFamily="34" charset="0"/>
              </a:rPr>
              <a:t>G</a:t>
            </a:r>
            <a:r>
              <a:rPr lang="en-US" altLang="en-US" dirty="0" err="1">
                <a:solidFill>
                  <a:srgbClr val="FF0000"/>
                </a:solidFill>
              </a:rPr>
              <a:t>ói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bánh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 smtClean="0">
                <a:solidFill>
                  <a:srgbClr val="FF0000"/>
                </a:solidFill>
              </a:rPr>
              <a:t>chưng</a:t>
            </a:r>
            <a:endParaRPr lang="en-US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4415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cho ho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7146"/>
            <a:ext cx="9094470" cy="68208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9787890" y="6488668"/>
            <a:ext cx="32766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FF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dirty="0" err="1">
                <a:solidFill>
                  <a:srgbClr val="FF0066"/>
                </a:solidFill>
              </a:rPr>
              <a:t>Đi</a:t>
            </a:r>
            <a:r>
              <a:rPr lang="en-US" altLang="en-US" dirty="0">
                <a:solidFill>
                  <a:srgbClr val="FF0066"/>
                </a:solidFill>
              </a:rPr>
              <a:t> </a:t>
            </a:r>
            <a:r>
              <a:rPr lang="en-US" altLang="en-US" dirty="0" err="1">
                <a:solidFill>
                  <a:srgbClr val="FF0066"/>
                </a:solidFill>
              </a:rPr>
              <a:t>mua</a:t>
            </a:r>
            <a:r>
              <a:rPr lang="en-US" altLang="en-US" dirty="0">
                <a:solidFill>
                  <a:srgbClr val="FF0066"/>
                </a:solidFill>
              </a:rPr>
              <a:t> </a:t>
            </a:r>
            <a:r>
              <a:rPr lang="en-US" altLang="en-US" dirty="0" err="1">
                <a:solidFill>
                  <a:srgbClr val="FF0066"/>
                </a:solidFill>
              </a:rPr>
              <a:t>hoa</a:t>
            </a:r>
            <a:endParaRPr lang="en-US" altLang="en-US" dirty="0"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40306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ban qua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8340" y="92511"/>
            <a:ext cx="8774430" cy="65808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-796290" y="6304002"/>
            <a:ext cx="33528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FF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dirty="0" err="1">
                <a:solidFill>
                  <a:srgbClr val="FF0000"/>
                </a:solidFill>
                <a:latin typeface=".VnTime" pitchFamily="34" charset="0"/>
              </a:rPr>
              <a:t>Mua</a:t>
            </a:r>
            <a:r>
              <a:rPr lang="en-US" altLang="en-US" dirty="0">
                <a:solidFill>
                  <a:srgbClr val="FF0000"/>
                </a:solidFill>
                <a:latin typeface=".VnTime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.VnTime" pitchFamily="34" charset="0"/>
              </a:rPr>
              <a:t>qu</a:t>
            </a:r>
            <a:r>
              <a:rPr lang="en-US" altLang="en-US" dirty="0" err="1">
                <a:solidFill>
                  <a:srgbClr val="FF0000"/>
                </a:solidFill>
              </a:rPr>
              <a:t>ất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cảnh</a:t>
            </a:r>
            <a:endParaRPr lang="en-US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37341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phao ho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9071610" y="6183631"/>
            <a:ext cx="4572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FF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dirty="0" err="1">
                <a:solidFill>
                  <a:srgbClr val="FF0000"/>
                </a:solidFill>
              </a:rPr>
              <a:t>Pháo</a:t>
            </a:r>
            <a:r>
              <a:rPr lang="en-US" altLang="en-US" sz="28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</a:rPr>
              <a:t>hoa</a:t>
            </a:r>
            <a:endParaRPr lang="en-US" alt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97163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tro choi ngay t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099" y="257175"/>
            <a:ext cx="8572499" cy="64293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-3429000" y="7162800"/>
            <a:ext cx="32766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FF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4800">
                <a:solidFill>
                  <a:srgbClr val="FF0066"/>
                </a:solidFill>
                <a:latin typeface=".VnTime" pitchFamily="34" charset="0"/>
              </a:rPr>
              <a:t>Ch</a:t>
            </a:r>
            <a:r>
              <a:rPr lang="en-US" altLang="en-US" sz="4800">
                <a:solidFill>
                  <a:srgbClr val="FF0066"/>
                </a:solidFill>
              </a:rPr>
              <a:t>ơi đu</a:t>
            </a:r>
          </a:p>
        </p:txBody>
      </p:sp>
      <p:sp>
        <p:nvSpPr>
          <p:cNvPr id="14342" name="WordArt 6"/>
          <p:cNvSpPr>
            <a:spLocks noChangeArrowheads="1" noChangeShapeType="1" noTextEdit="1"/>
          </p:cNvSpPr>
          <p:nvPr/>
        </p:nvSpPr>
        <p:spPr bwMode="auto">
          <a:xfrm>
            <a:off x="127635" y="6286500"/>
            <a:ext cx="1278255" cy="4000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>
              <a:buFontTx/>
              <a:buNone/>
            </a:pPr>
            <a:r>
              <a:rPr lang="vi-VN" sz="2000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Arial"/>
              </a:rPr>
              <a:t>Chơi đu</a:t>
            </a:r>
            <a:endParaRPr lang="en-US" sz="2000" kern="10" dirty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.VnArial"/>
            </a:endParaRPr>
          </a:p>
        </p:txBody>
      </p:sp>
    </p:spTree>
    <p:extLst>
      <p:ext uri="{BB962C8B-B14F-4D97-AF65-F5344CB8AC3E}">
        <p14:creationId xmlns:p14="http://schemas.microsoft.com/office/powerpoint/2010/main" val="284711734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2914650" y="6396335"/>
            <a:ext cx="57912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FF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dirty="0" err="1">
                <a:solidFill>
                  <a:srgbClr val="FF0066"/>
                </a:solidFill>
              </a:rPr>
              <a:t>Chúc</a:t>
            </a:r>
            <a:r>
              <a:rPr lang="en-US" altLang="en-US" sz="2400" dirty="0">
                <a:solidFill>
                  <a:srgbClr val="FF0066"/>
                </a:solidFill>
              </a:rPr>
              <a:t> </a:t>
            </a:r>
            <a:r>
              <a:rPr lang="en-US" altLang="en-US" sz="2400" dirty="0" err="1">
                <a:solidFill>
                  <a:srgbClr val="FF0066"/>
                </a:solidFill>
              </a:rPr>
              <a:t>tết</a:t>
            </a:r>
            <a:r>
              <a:rPr lang="en-US" altLang="en-US" sz="2400" dirty="0">
                <a:solidFill>
                  <a:srgbClr val="FF0066"/>
                </a:solidFill>
              </a:rPr>
              <a:t> </a:t>
            </a:r>
            <a:r>
              <a:rPr lang="en-US" altLang="en-US" sz="2400" dirty="0" err="1" smtClean="0">
                <a:solidFill>
                  <a:srgbClr val="FF0066"/>
                </a:solidFill>
              </a:rPr>
              <a:t>ông</a:t>
            </a:r>
            <a:r>
              <a:rPr lang="en-US" altLang="en-US" sz="2400" dirty="0" smtClean="0">
                <a:solidFill>
                  <a:srgbClr val="FF0066"/>
                </a:solidFill>
              </a:rPr>
              <a:t> </a:t>
            </a:r>
            <a:r>
              <a:rPr lang="en-US" altLang="en-US" sz="2400" dirty="0" err="1" smtClean="0">
                <a:solidFill>
                  <a:srgbClr val="FF0066"/>
                </a:solidFill>
              </a:rPr>
              <a:t>bà</a:t>
            </a:r>
            <a:endParaRPr lang="en-US" altLang="en-US" sz="2400" dirty="0">
              <a:solidFill>
                <a:srgbClr val="FF0066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4090" y="0"/>
            <a:ext cx="7585710" cy="64099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362695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mua lan ngay te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8" t="6379" r="6542" b="5172"/>
          <a:stretch/>
        </p:blipFill>
        <p:spPr bwMode="auto">
          <a:xfrm>
            <a:off x="1501140" y="138539"/>
            <a:ext cx="8945880" cy="65937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3238500" y="3600450"/>
            <a:ext cx="50292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FF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altLang="en-US"/>
          </a:p>
        </p:txBody>
      </p:sp>
      <p:sp>
        <p:nvSpPr>
          <p:cNvPr id="13318" name="WordArt 6"/>
          <p:cNvSpPr>
            <a:spLocks noChangeArrowheads="1" noChangeShapeType="1" noTextEdit="1"/>
          </p:cNvSpPr>
          <p:nvPr/>
        </p:nvSpPr>
        <p:spPr bwMode="auto">
          <a:xfrm>
            <a:off x="10572750" y="6366510"/>
            <a:ext cx="1417320" cy="36576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>
              <a:buFontTx/>
              <a:buNone/>
            </a:pPr>
            <a:r>
              <a:rPr lang="en-US" sz="2800" kern="10" dirty="0" err="1">
                <a:ln w="9525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00FF00"/>
                </a:solidFill>
                <a:latin typeface=".VnArial"/>
              </a:rPr>
              <a:t>Múa</a:t>
            </a:r>
            <a:r>
              <a:rPr lang="en-US" sz="2800" kern="10" dirty="0">
                <a:ln w="9525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00FF00"/>
                </a:solidFill>
                <a:latin typeface=".VnArial"/>
              </a:rPr>
              <a:t> </a:t>
            </a:r>
            <a:r>
              <a:rPr lang="en-US" sz="2800" kern="10" dirty="0" err="1">
                <a:ln w="9525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00FF00"/>
                </a:solidFill>
                <a:latin typeface=".VnArial"/>
              </a:rPr>
              <a:t>Lân</a:t>
            </a:r>
            <a:endParaRPr lang="en-US" sz="2800" kern="10" dirty="0">
              <a:ln w="9525">
                <a:solidFill>
                  <a:srgbClr val="00FFFF"/>
                </a:solidFill>
                <a:round/>
                <a:headEnd/>
                <a:tailEnd/>
              </a:ln>
              <a:solidFill>
                <a:srgbClr val="00FF00"/>
              </a:solidFill>
              <a:latin typeface=".VnArial"/>
            </a:endParaRPr>
          </a:p>
        </p:txBody>
      </p:sp>
    </p:spTree>
    <p:extLst>
      <p:ext uri="{BB962C8B-B14F-4D97-AF65-F5344CB8AC3E}">
        <p14:creationId xmlns:p14="http://schemas.microsoft.com/office/powerpoint/2010/main" val="21531628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tranh t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88392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6389" name="Text Box 5"/>
          <p:cNvSpPr txBox="1">
            <a:spLocks noChangeArrowheads="1"/>
          </p:cNvSpPr>
          <p:nvPr/>
        </p:nvSpPr>
        <p:spPr bwMode="auto">
          <a:xfrm>
            <a:off x="9886950" y="6488668"/>
            <a:ext cx="28194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FF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dirty="0" err="1">
                <a:solidFill>
                  <a:srgbClr val="6600FF"/>
                </a:solidFill>
                <a:latin typeface=".VnTime" pitchFamily="34" charset="0"/>
              </a:rPr>
              <a:t>B</a:t>
            </a:r>
            <a:r>
              <a:rPr lang="en-US" altLang="en-US" dirty="0" err="1">
                <a:solidFill>
                  <a:srgbClr val="6600FF"/>
                </a:solidFill>
              </a:rPr>
              <a:t>ịt</a:t>
            </a:r>
            <a:r>
              <a:rPr lang="en-US" altLang="en-US" dirty="0">
                <a:solidFill>
                  <a:srgbClr val="6600FF"/>
                </a:solidFill>
              </a:rPr>
              <a:t> </a:t>
            </a:r>
            <a:r>
              <a:rPr lang="en-US" altLang="en-US" dirty="0" err="1">
                <a:solidFill>
                  <a:srgbClr val="6600FF"/>
                </a:solidFill>
              </a:rPr>
              <a:t>mắt</a:t>
            </a:r>
            <a:r>
              <a:rPr lang="en-US" altLang="en-US" dirty="0">
                <a:solidFill>
                  <a:srgbClr val="6600FF"/>
                </a:solidFill>
              </a:rPr>
              <a:t> </a:t>
            </a:r>
            <a:r>
              <a:rPr lang="en-US" altLang="en-US" dirty="0" err="1">
                <a:solidFill>
                  <a:srgbClr val="6600FF"/>
                </a:solidFill>
              </a:rPr>
              <a:t>bắt</a:t>
            </a:r>
            <a:r>
              <a:rPr lang="en-US" altLang="en-US" dirty="0">
                <a:solidFill>
                  <a:srgbClr val="6600FF"/>
                </a:solidFill>
              </a:rPr>
              <a:t> </a:t>
            </a:r>
            <a:r>
              <a:rPr lang="en-US" altLang="en-US" dirty="0" err="1">
                <a:solidFill>
                  <a:srgbClr val="6600FF"/>
                </a:solidFill>
              </a:rPr>
              <a:t>dê</a:t>
            </a:r>
            <a:endParaRPr lang="en-US" altLang="en-US" dirty="0">
              <a:solidFill>
                <a:srgbClr val="66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33783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ong d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5930" y="99264"/>
            <a:ext cx="8103870" cy="65529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8686800" y="6118860"/>
            <a:ext cx="46482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FF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600" dirty="0" err="1">
                <a:solidFill>
                  <a:srgbClr val="6600FF"/>
                </a:solidFill>
              </a:rPr>
              <a:t>Đi</a:t>
            </a:r>
            <a:r>
              <a:rPr lang="en-US" altLang="en-US" sz="3600" dirty="0">
                <a:solidFill>
                  <a:srgbClr val="6600FF"/>
                </a:solidFill>
              </a:rPr>
              <a:t> </a:t>
            </a:r>
            <a:r>
              <a:rPr lang="en-US" altLang="en-US" sz="3600" dirty="0" err="1">
                <a:solidFill>
                  <a:srgbClr val="6600FF"/>
                </a:solidFill>
              </a:rPr>
              <a:t>xin</a:t>
            </a:r>
            <a:r>
              <a:rPr lang="en-US" altLang="en-US" sz="3600" dirty="0">
                <a:solidFill>
                  <a:srgbClr val="6600FF"/>
                </a:solidFill>
              </a:rPr>
              <a:t> </a:t>
            </a:r>
            <a:r>
              <a:rPr lang="en-US" altLang="en-US" sz="3600" dirty="0" err="1">
                <a:solidFill>
                  <a:srgbClr val="6600FF"/>
                </a:solidFill>
              </a:rPr>
              <a:t>chữ</a:t>
            </a:r>
            <a:endParaRPr lang="en-US" altLang="en-US" sz="3600" dirty="0">
              <a:solidFill>
                <a:srgbClr val="66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9255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di chu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9710" y="43398"/>
            <a:ext cx="8774430" cy="65808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9380220" y="5977890"/>
            <a:ext cx="36576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FF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800" dirty="0" err="1">
                <a:solidFill>
                  <a:srgbClr val="0066FF"/>
                </a:solidFill>
              </a:rPr>
              <a:t>Đi</a:t>
            </a:r>
            <a:r>
              <a:rPr lang="en-US" altLang="en-US" sz="2800" dirty="0">
                <a:solidFill>
                  <a:srgbClr val="0066FF"/>
                </a:solidFill>
              </a:rPr>
              <a:t> </a:t>
            </a:r>
            <a:r>
              <a:rPr lang="en-US" altLang="en-US" sz="2800" dirty="0" err="1">
                <a:solidFill>
                  <a:srgbClr val="0066FF"/>
                </a:solidFill>
                <a:latin typeface=".VnArial" pitchFamily="34" charset="0"/>
              </a:rPr>
              <a:t>l</a:t>
            </a:r>
            <a:r>
              <a:rPr lang="en-US" altLang="en-US" sz="2800" dirty="0" err="1">
                <a:solidFill>
                  <a:srgbClr val="0066FF"/>
                </a:solidFill>
              </a:rPr>
              <a:t>ễ</a:t>
            </a:r>
            <a:r>
              <a:rPr lang="en-US" altLang="en-US" sz="2800" dirty="0">
                <a:solidFill>
                  <a:srgbClr val="0066FF"/>
                </a:solidFill>
                <a:latin typeface=".VnArial" pitchFamily="34" charset="0"/>
              </a:rPr>
              <a:t> </a:t>
            </a:r>
            <a:r>
              <a:rPr lang="en-US" altLang="en-US" sz="2800" dirty="0" err="1">
                <a:solidFill>
                  <a:srgbClr val="0066FF"/>
                </a:solidFill>
              </a:rPr>
              <a:t>chùa</a:t>
            </a:r>
            <a:r>
              <a:rPr lang="en-US" altLang="en-US" sz="2800" dirty="0">
                <a:solidFill>
                  <a:srgbClr val="0066F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748834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4221480" y="251460"/>
            <a:ext cx="4922520" cy="118872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MỤC ĐÍCH – YÊU CẦU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051560" y="1863090"/>
            <a:ext cx="2811780" cy="345186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b="1" dirty="0">
                <a:solidFill>
                  <a:srgbClr val="FF0000"/>
                </a:solidFill>
                <a:latin typeface="Time New Roman"/>
              </a:rPr>
              <a:t>1. Kiến thức:</a:t>
            </a:r>
            <a:endParaRPr lang="vi-VN" dirty="0">
              <a:solidFill>
                <a:srgbClr val="FF0000"/>
              </a:solidFill>
              <a:latin typeface="Time New Roman"/>
            </a:endParaRPr>
          </a:p>
          <a:p>
            <a:r>
              <a:rPr lang="vi-VN" b="1" dirty="0">
                <a:solidFill>
                  <a:srgbClr val="333333"/>
                </a:solidFill>
                <a:latin typeface="Time New Roman"/>
              </a:rPr>
              <a:t>- </a:t>
            </a:r>
            <a:r>
              <a:rPr lang="vi-VN" dirty="0">
                <a:solidFill>
                  <a:srgbClr val="333333"/>
                </a:solidFill>
                <a:latin typeface="Time New Roman"/>
              </a:rPr>
              <a:t>Trẻ biết được tết nguyên đán là tết cổ truyền của dân </a:t>
            </a:r>
            <a:r>
              <a:rPr lang="vi-VN" dirty="0" smtClean="0">
                <a:solidFill>
                  <a:srgbClr val="333333"/>
                </a:solidFill>
                <a:latin typeface="Time New Roman"/>
              </a:rPr>
              <a:t>tộc</a:t>
            </a:r>
            <a:endParaRPr lang="en-US" dirty="0" smtClean="0">
              <a:solidFill>
                <a:srgbClr val="333333"/>
              </a:solidFill>
              <a:latin typeface="Time New Roman"/>
            </a:endParaRPr>
          </a:p>
          <a:p>
            <a:r>
              <a:rPr lang="en-US" dirty="0" smtClean="0">
                <a:solidFill>
                  <a:srgbClr val="333333"/>
                </a:solidFill>
                <a:latin typeface="Time New Roman"/>
              </a:rPr>
              <a:t>- </a:t>
            </a:r>
            <a:r>
              <a:rPr lang="en-US" dirty="0" err="1" smtClean="0">
                <a:solidFill>
                  <a:srgbClr val="333333"/>
                </a:solidFill>
                <a:latin typeface="Time New Roman"/>
              </a:rPr>
              <a:t>Các</a:t>
            </a:r>
            <a:r>
              <a:rPr lang="en-US" dirty="0" smtClean="0">
                <a:solidFill>
                  <a:srgbClr val="333333"/>
                </a:solidFill>
                <a:latin typeface="Time New Roman"/>
              </a:rPr>
              <a:t> </a:t>
            </a:r>
            <a:r>
              <a:rPr lang="en-US" dirty="0" err="1" smtClean="0">
                <a:solidFill>
                  <a:srgbClr val="333333"/>
                </a:solidFill>
                <a:latin typeface="Time New Roman"/>
              </a:rPr>
              <a:t>hoạt</a:t>
            </a:r>
            <a:r>
              <a:rPr lang="en-US" dirty="0" smtClean="0">
                <a:solidFill>
                  <a:srgbClr val="333333"/>
                </a:solidFill>
                <a:latin typeface="Time New Roman"/>
              </a:rPr>
              <a:t> </a:t>
            </a:r>
            <a:r>
              <a:rPr lang="en-US" dirty="0" err="1" smtClean="0">
                <a:solidFill>
                  <a:srgbClr val="333333"/>
                </a:solidFill>
                <a:latin typeface="Time New Roman"/>
              </a:rPr>
              <a:t>động</a:t>
            </a:r>
            <a:r>
              <a:rPr lang="en-US" dirty="0" smtClean="0">
                <a:solidFill>
                  <a:srgbClr val="333333"/>
                </a:solidFill>
                <a:latin typeface="Time New Roman"/>
              </a:rPr>
              <a:t> </a:t>
            </a:r>
            <a:r>
              <a:rPr lang="en-US" dirty="0" err="1" smtClean="0">
                <a:solidFill>
                  <a:srgbClr val="333333"/>
                </a:solidFill>
                <a:latin typeface="Time New Roman"/>
              </a:rPr>
              <a:t>diễn</a:t>
            </a:r>
            <a:r>
              <a:rPr lang="en-US" dirty="0" smtClean="0">
                <a:solidFill>
                  <a:srgbClr val="333333"/>
                </a:solidFill>
                <a:latin typeface="Time New Roman"/>
              </a:rPr>
              <a:t> </a:t>
            </a:r>
            <a:r>
              <a:rPr lang="en-US" dirty="0" err="1" smtClean="0">
                <a:solidFill>
                  <a:srgbClr val="333333"/>
                </a:solidFill>
                <a:latin typeface="Time New Roman"/>
              </a:rPr>
              <a:t>ra</a:t>
            </a:r>
            <a:r>
              <a:rPr lang="en-US" dirty="0" smtClean="0">
                <a:solidFill>
                  <a:srgbClr val="333333"/>
                </a:solidFill>
                <a:latin typeface="Time New Roman"/>
              </a:rPr>
              <a:t> </a:t>
            </a:r>
            <a:r>
              <a:rPr lang="en-US" dirty="0" err="1" smtClean="0">
                <a:solidFill>
                  <a:srgbClr val="333333"/>
                </a:solidFill>
                <a:latin typeface="Time New Roman"/>
              </a:rPr>
              <a:t>ngày</a:t>
            </a:r>
            <a:r>
              <a:rPr lang="en-US" dirty="0" smtClean="0">
                <a:solidFill>
                  <a:srgbClr val="333333"/>
                </a:solidFill>
                <a:latin typeface="Time New Roman"/>
              </a:rPr>
              <a:t> </a:t>
            </a:r>
            <a:r>
              <a:rPr lang="en-US" dirty="0" err="1" smtClean="0">
                <a:solidFill>
                  <a:srgbClr val="333333"/>
                </a:solidFill>
                <a:latin typeface="Time New Roman"/>
              </a:rPr>
              <a:t>tết</a:t>
            </a:r>
            <a:endParaRPr lang="vi-VN" dirty="0">
              <a:solidFill>
                <a:srgbClr val="333333"/>
              </a:solidFill>
              <a:latin typeface="Time New Roman"/>
            </a:endParaRPr>
          </a:p>
          <a:p>
            <a:r>
              <a:rPr lang="vi-VN" dirty="0">
                <a:solidFill>
                  <a:srgbClr val="333333"/>
                </a:solidFill>
                <a:latin typeface="Time New Roman"/>
              </a:rPr>
              <a:t>- Trẻ biết  được một số món ăn ngày tết</a:t>
            </a:r>
            <a:endParaRPr lang="vi-VN" dirty="0">
              <a:solidFill>
                <a:srgbClr val="333333"/>
              </a:solidFill>
              <a:latin typeface="Time New Roman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587240" y="2598420"/>
            <a:ext cx="2811780" cy="345186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FF0000"/>
                </a:solidFill>
                <a:latin typeface="Time New Roman"/>
              </a:rPr>
              <a:t>2</a:t>
            </a:r>
            <a:r>
              <a:rPr lang="vi-VN" b="1" dirty="0" smtClean="0">
                <a:solidFill>
                  <a:srgbClr val="FF0000"/>
                </a:solidFill>
                <a:latin typeface="Time New Roman"/>
              </a:rPr>
              <a:t>. </a:t>
            </a:r>
            <a:r>
              <a:rPr lang="vi-VN" b="1" dirty="0">
                <a:solidFill>
                  <a:srgbClr val="FF0000"/>
                </a:solidFill>
                <a:latin typeface="Time New Roman"/>
              </a:rPr>
              <a:t>Kỹ năng:</a:t>
            </a:r>
            <a:endParaRPr lang="vi-VN" dirty="0">
              <a:solidFill>
                <a:srgbClr val="FF0000"/>
              </a:solidFill>
              <a:latin typeface="Time New Roman"/>
            </a:endParaRPr>
          </a:p>
          <a:p>
            <a:r>
              <a:rPr lang="vi-VN" b="1" dirty="0">
                <a:solidFill>
                  <a:srgbClr val="333333"/>
                </a:solidFill>
                <a:latin typeface="Time New Roman"/>
              </a:rPr>
              <a:t>- </a:t>
            </a:r>
            <a:r>
              <a:rPr lang="vi-VN" dirty="0">
                <a:solidFill>
                  <a:srgbClr val="333333"/>
                </a:solidFill>
                <a:latin typeface="Time New Roman"/>
              </a:rPr>
              <a:t>Phát triển khả năng tư duy, ghi nhớ có chủ định.</a:t>
            </a:r>
          </a:p>
          <a:p>
            <a:r>
              <a:rPr lang="vi-VN" dirty="0">
                <a:solidFill>
                  <a:srgbClr val="333333"/>
                </a:solidFill>
                <a:latin typeface="Time New Roman"/>
              </a:rPr>
              <a:t>- Phát triển vốn từ, rèn ngôn ngữ mạch lạch cho trẻ.</a:t>
            </a:r>
            <a:endParaRPr lang="vi-VN" dirty="0">
              <a:solidFill>
                <a:srgbClr val="333333"/>
              </a:solidFill>
              <a:latin typeface="Time New Roman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8122920" y="3208020"/>
            <a:ext cx="2811780" cy="345186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b="1" dirty="0">
                <a:solidFill>
                  <a:srgbClr val="FF0000"/>
                </a:solidFill>
                <a:latin typeface="Time New Roman"/>
              </a:rPr>
              <a:t>3. Thái độ:</a:t>
            </a:r>
            <a:endParaRPr lang="vi-VN" dirty="0">
              <a:solidFill>
                <a:srgbClr val="FF0000"/>
              </a:solidFill>
              <a:latin typeface="Time New Roman"/>
            </a:endParaRPr>
          </a:p>
          <a:p>
            <a:r>
              <a:rPr lang="vi-VN" dirty="0">
                <a:solidFill>
                  <a:srgbClr val="333333"/>
                </a:solidFill>
                <a:latin typeface="Time New Roman"/>
              </a:rPr>
              <a:t>- Trẻ hào hứng tham gia vào giờ học</a:t>
            </a:r>
            <a:endParaRPr lang="vi-VN" dirty="0">
              <a:solidFill>
                <a:srgbClr val="333333"/>
              </a:solidFill>
              <a:latin typeface="Time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89119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67914" y="2247245"/>
            <a:ext cx="59932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Các</a:t>
            </a:r>
            <a:r>
              <a:rPr lang="en-US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5400" b="1" cap="none" spc="0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món</a:t>
            </a:r>
            <a:r>
              <a:rPr lang="en-US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5400" b="1" cap="none" spc="0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ăn</a:t>
            </a:r>
            <a:r>
              <a:rPr lang="en-US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5400" b="1" cap="none" spc="0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ngày</a:t>
            </a:r>
            <a:r>
              <a:rPr lang="en-US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5400" b="1" cap="none" spc="0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tết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023466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 descr="hoa qu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8" name="Text Box 6"/>
          <p:cNvSpPr txBox="1">
            <a:spLocks noChangeArrowheads="1"/>
          </p:cNvSpPr>
          <p:nvPr/>
        </p:nvSpPr>
        <p:spPr bwMode="auto">
          <a:xfrm>
            <a:off x="9871710" y="6396990"/>
            <a:ext cx="32004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FF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dirty="0" err="1">
                <a:solidFill>
                  <a:srgbClr val="FF0000"/>
                </a:solidFill>
              </a:rPr>
              <a:t>Mâm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ngũ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quả</a:t>
            </a:r>
            <a:endParaRPr lang="en-US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28521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co t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82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9372600" y="6488668"/>
            <a:ext cx="3810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FF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dirty="0" err="1">
                <a:solidFill>
                  <a:srgbClr val="FF0000"/>
                </a:solidFill>
                <a:latin typeface=".VnTime" pitchFamily="34" charset="0"/>
              </a:rPr>
              <a:t>M</a:t>
            </a:r>
            <a:r>
              <a:rPr lang="en-US" altLang="en-US" dirty="0" err="1">
                <a:solidFill>
                  <a:srgbClr val="FF0000"/>
                </a:solidFill>
              </a:rPr>
              <a:t>âm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cỗ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tất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niên</a:t>
            </a:r>
            <a:endParaRPr lang="en-US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22111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tet nh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38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9521190" y="5657850"/>
            <a:ext cx="35052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FF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dirty="0" err="1">
                <a:solidFill>
                  <a:srgbClr val="FF0000"/>
                </a:solidFill>
              </a:rPr>
              <a:t>Bữa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cơm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 smtClean="0">
                <a:solidFill>
                  <a:srgbClr val="FF0000"/>
                </a:solidFill>
              </a:rPr>
              <a:t>Ngày</a:t>
            </a:r>
            <a:r>
              <a:rPr lang="en-US" altLang="en-US" dirty="0" smtClean="0">
                <a:solidFill>
                  <a:srgbClr val="FF0000"/>
                </a:solidFill>
              </a:rPr>
              <a:t> </a:t>
            </a:r>
            <a:r>
              <a:rPr lang="en-US" altLang="en-US" dirty="0" err="1" smtClean="0">
                <a:solidFill>
                  <a:srgbClr val="FF0000"/>
                </a:solidFill>
              </a:rPr>
              <a:t>tết</a:t>
            </a:r>
            <a:endParaRPr lang="en-US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3635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tetamlich051it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28600"/>
            <a:ext cx="4267200" cy="3124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3" name="Picture 3" descr="mut dua,hat s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581400"/>
            <a:ext cx="3962400" cy="304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4" name="Picture 4" descr="hoa te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28600"/>
            <a:ext cx="3962400" cy="3124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5" name="Picture 5" descr="banh te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3581400"/>
            <a:ext cx="1347788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6" name="Picture 6" descr="hoa dao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209800"/>
            <a:ext cx="1066800" cy="109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7" name="Picture 7" descr="banh ke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581400"/>
            <a:ext cx="4267200" cy="304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8" name="Picture 8" descr="trai cay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5105400"/>
            <a:ext cx="140970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9" name="Picture 9" descr="sqrndlredmed_w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6088" y="6189028"/>
            <a:ext cx="838200" cy="531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10" name="Text Box 10"/>
          <p:cNvSpPr txBox="1">
            <a:spLocks noChangeArrowheads="1"/>
          </p:cNvSpPr>
          <p:nvPr/>
        </p:nvSpPr>
        <p:spPr bwMode="auto">
          <a:xfrm>
            <a:off x="-1352550" y="6353145"/>
            <a:ext cx="44958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FF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dirty="0" err="1">
                <a:solidFill>
                  <a:srgbClr val="FF0000"/>
                </a:solidFill>
              </a:rPr>
              <a:t>Hoa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quả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ngày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tết</a:t>
            </a:r>
            <a:endParaRPr lang="en-US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25299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r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04800"/>
            <a:ext cx="4267200" cy="304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27" name="Picture 3" descr="thit hun kho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657601"/>
            <a:ext cx="3886200" cy="28289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28" name="Picture 4" descr="mon an ngay te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657600"/>
            <a:ext cx="4343400" cy="2819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29" name="Picture 5" descr="ga ha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28600"/>
            <a:ext cx="3886200" cy="3200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30" name="Picture 6" descr="sqrndlredmed_w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5150" y="6141522"/>
            <a:ext cx="1371600" cy="531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231" name="Text Box 7"/>
          <p:cNvSpPr txBox="1">
            <a:spLocks noChangeArrowheads="1"/>
          </p:cNvSpPr>
          <p:nvPr/>
        </p:nvSpPr>
        <p:spPr bwMode="auto">
          <a:xfrm>
            <a:off x="-1943100" y="6407428"/>
            <a:ext cx="59436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FF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1" dirty="0" err="1">
                <a:solidFill>
                  <a:srgbClr val="FF0000"/>
                </a:solidFill>
              </a:rPr>
              <a:t>Món</a:t>
            </a:r>
            <a:r>
              <a:rPr lang="en-US" altLang="en-US" b="1" dirty="0">
                <a:solidFill>
                  <a:srgbClr val="FF0000"/>
                </a:solidFill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</a:rPr>
              <a:t>ăn</a:t>
            </a:r>
            <a:r>
              <a:rPr lang="en-US" altLang="en-US" b="1" dirty="0">
                <a:solidFill>
                  <a:srgbClr val="FF0000"/>
                </a:solidFill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</a:rPr>
              <a:t>ngày</a:t>
            </a:r>
            <a:r>
              <a:rPr lang="en-US" altLang="en-US" b="1" dirty="0">
                <a:solidFill>
                  <a:srgbClr val="FF0000"/>
                </a:solidFill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</a:rPr>
              <a:t>tết</a:t>
            </a:r>
            <a:endParaRPr lang="en-US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9613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7589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4220314"/>
              </p:ext>
            </p:extLst>
          </p:nvPr>
        </p:nvGraphicFramePr>
        <p:xfrm>
          <a:off x="777875" y="0"/>
          <a:ext cx="10755313" cy="674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2" name="Presentation" r:id="rId4" imgW="4617646" imgH="3462708" progId="PowerPoint.Show.8">
                  <p:embed/>
                </p:oleObj>
              </mc:Choice>
              <mc:Fallback>
                <p:oleObj name="Presentation" r:id="rId4" imgW="4617646" imgH="3462708" progId="PowerPoint.Show.8">
                  <p:embed/>
                  <p:pic>
                    <p:nvPicPr>
                      <p:cNvPr id="67589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7875" y="0"/>
                        <a:ext cx="10755313" cy="6743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24379167"/>
      </p:ext>
    </p:extLst>
  </p:cSld>
  <p:clrMapOvr>
    <a:masterClrMapping/>
  </p:clrMapOvr>
  <p:transition spd="slow">
    <p:wheel/>
    <p:sndAc>
      <p:stSnd>
        <p:snd r:embed="rId3" name="chimes.wav"/>
      </p:stSnd>
    </p:sndAc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05990" y="2400300"/>
            <a:ext cx="876681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err="1" smtClean="0">
                <a:solidFill>
                  <a:srgbClr val="FF0000"/>
                </a:solidFill>
              </a:rPr>
              <a:t>Kết</a:t>
            </a:r>
            <a:r>
              <a:rPr lang="en-US" sz="8800" b="1" dirty="0" smtClean="0">
                <a:solidFill>
                  <a:srgbClr val="FF0000"/>
                </a:solidFill>
              </a:rPr>
              <a:t> </a:t>
            </a:r>
            <a:r>
              <a:rPr lang="en-US" sz="8800" b="1" dirty="0" err="1" smtClean="0">
                <a:solidFill>
                  <a:srgbClr val="FF0000"/>
                </a:solidFill>
              </a:rPr>
              <a:t>thúc</a:t>
            </a:r>
            <a:r>
              <a:rPr lang="en-US" sz="8800" b="1" dirty="0" smtClean="0">
                <a:solidFill>
                  <a:srgbClr val="FF0000"/>
                </a:solidFill>
              </a:rPr>
              <a:t> </a:t>
            </a:r>
            <a:r>
              <a:rPr lang="en-US" sz="8800" b="1" dirty="0" err="1" smtClean="0">
                <a:solidFill>
                  <a:srgbClr val="FF0000"/>
                </a:solidFill>
              </a:rPr>
              <a:t>giờ</a:t>
            </a:r>
            <a:r>
              <a:rPr lang="en-US" sz="8800" b="1" dirty="0" smtClean="0">
                <a:solidFill>
                  <a:srgbClr val="FF0000"/>
                </a:solidFill>
              </a:rPr>
              <a:t> </a:t>
            </a:r>
            <a:r>
              <a:rPr lang="en-US" sz="8800" b="1" dirty="0" err="1" smtClean="0">
                <a:solidFill>
                  <a:srgbClr val="FF0000"/>
                </a:solidFill>
              </a:rPr>
              <a:t>học</a:t>
            </a:r>
            <a:endParaRPr lang="en-US" sz="8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114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5246370" y="834390"/>
            <a:ext cx="2411730" cy="74295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</a:rPr>
              <a:t>CHUẨN BỊ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59430" y="1718786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Time New Roman"/>
              </a:rPr>
              <a:t>1. </a:t>
            </a:r>
            <a:r>
              <a:rPr lang="en-US" b="1" dirty="0" err="1">
                <a:solidFill>
                  <a:srgbClr val="0070C0"/>
                </a:solidFill>
                <a:latin typeface="Time New Roman"/>
              </a:rPr>
              <a:t>Đồ</a:t>
            </a:r>
            <a:r>
              <a:rPr lang="en-US" b="1" dirty="0">
                <a:solidFill>
                  <a:srgbClr val="0070C0"/>
                </a:solidFill>
                <a:latin typeface="Time New Roman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 New Roman"/>
              </a:rPr>
              <a:t>dùng</a:t>
            </a:r>
            <a:r>
              <a:rPr lang="en-US" b="1" dirty="0">
                <a:solidFill>
                  <a:srgbClr val="0070C0"/>
                </a:solidFill>
                <a:latin typeface="Time New Roman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 New Roman"/>
              </a:rPr>
              <a:t>của</a:t>
            </a:r>
            <a:r>
              <a:rPr lang="en-US" b="1" dirty="0">
                <a:solidFill>
                  <a:srgbClr val="0070C0"/>
                </a:solidFill>
                <a:latin typeface="Time New Roman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 New Roman"/>
              </a:rPr>
              <a:t>cô</a:t>
            </a:r>
            <a:r>
              <a:rPr lang="en-US" b="1" dirty="0">
                <a:solidFill>
                  <a:srgbClr val="0070C0"/>
                </a:solidFill>
                <a:latin typeface="Time New Roman"/>
              </a:rPr>
              <a:t>:</a:t>
            </a:r>
            <a:endParaRPr lang="en-US" dirty="0">
              <a:solidFill>
                <a:srgbClr val="0070C0"/>
              </a:solidFill>
              <a:latin typeface="Time New Roman"/>
            </a:endParaRPr>
          </a:p>
          <a:p>
            <a:r>
              <a:rPr lang="en-US" dirty="0">
                <a:solidFill>
                  <a:srgbClr val="333333"/>
                </a:solidFill>
                <a:latin typeface="Time New Roman"/>
              </a:rPr>
              <a:t>- BGĐT</a:t>
            </a:r>
          </a:p>
          <a:p>
            <a:r>
              <a:rPr lang="en-US" dirty="0">
                <a:solidFill>
                  <a:srgbClr val="333333"/>
                </a:solidFill>
                <a:latin typeface="Time New Roman"/>
              </a:rPr>
              <a:t>- </a:t>
            </a:r>
            <a:r>
              <a:rPr lang="en-US" dirty="0" err="1">
                <a:solidFill>
                  <a:srgbClr val="333333"/>
                </a:solidFill>
                <a:latin typeface="Time New Roman"/>
              </a:rPr>
              <a:t>Nhạc</a:t>
            </a:r>
            <a:endParaRPr lang="en-US" dirty="0">
              <a:solidFill>
                <a:srgbClr val="333333"/>
              </a:solidFill>
              <a:latin typeface="Time New Roman"/>
            </a:endParaRPr>
          </a:p>
          <a:p>
            <a:r>
              <a:rPr lang="en-US" b="1" dirty="0">
                <a:solidFill>
                  <a:srgbClr val="0070C0"/>
                </a:solidFill>
                <a:latin typeface="Time New Roman"/>
              </a:rPr>
              <a:t>2. </a:t>
            </a:r>
            <a:r>
              <a:rPr lang="en-US" b="1" dirty="0" err="1">
                <a:solidFill>
                  <a:srgbClr val="0070C0"/>
                </a:solidFill>
                <a:latin typeface="Time New Roman"/>
              </a:rPr>
              <a:t>Đồ</a:t>
            </a:r>
            <a:r>
              <a:rPr lang="en-US" b="1" dirty="0">
                <a:solidFill>
                  <a:srgbClr val="0070C0"/>
                </a:solidFill>
                <a:latin typeface="Time New Roman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 New Roman"/>
              </a:rPr>
              <a:t>dùng</a:t>
            </a:r>
            <a:r>
              <a:rPr lang="en-US" b="1" dirty="0">
                <a:solidFill>
                  <a:srgbClr val="0070C0"/>
                </a:solidFill>
                <a:latin typeface="Time New Roman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 New Roman"/>
              </a:rPr>
              <a:t>của</a:t>
            </a:r>
            <a:r>
              <a:rPr lang="en-US" b="1" dirty="0">
                <a:solidFill>
                  <a:srgbClr val="0070C0"/>
                </a:solidFill>
                <a:latin typeface="Time New Roman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 New Roman"/>
              </a:rPr>
              <a:t>trẻ</a:t>
            </a:r>
            <a:r>
              <a:rPr lang="en-US" b="1" dirty="0">
                <a:solidFill>
                  <a:srgbClr val="0070C0"/>
                </a:solidFill>
                <a:latin typeface="Time New Roman"/>
              </a:rPr>
              <a:t>:</a:t>
            </a:r>
            <a:endParaRPr lang="en-US" dirty="0">
              <a:solidFill>
                <a:srgbClr val="0070C0"/>
              </a:solidFill>
              <a:latin typeface="Time New Roman"/>
            </a:endParaRPr>
          </a:p>
          <a:p>
            <a:pPr marL="285750" indent="-285750">
              <a:buFontTx/>
              <a:buChar char="-"/>
            </a:pPr>
            <a:r>
              <a:rPr lang="en-US" dirty="0" err="1" smtClean="0">
                <a:solidFill>
                  <a:srgbClr val="333333"/>
                </a:solidFill>
                <a:latin typeface="Time New Roman"/>
              </a:rPr>
              <a:t>Lôtô</a:t>
            </a:r>
            <a:r>
              <a:rPr lang="en-US" dirty="0" smtClean="0">
                <a:solidFill>
                  <a:srgbClr val="333333"/>
                </a:solidFill>
                <a:latin typeface="Time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 New Roman"/>
              </a:rPr>
              <a:t>các</a:t>
            </a:r>
            <a:r>
              <a:rPr lang="en-US" dirty="0">
                <a:solidFill>
                  <a:srgbClr val="333333"/>
                </a:solidFill>
                <a:latin typeface="Time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 New Roman"/>
              </a:rPr>
              <a:t>hoạt</a:t>
            </a:r>
            <a:r>
              <a:rPr lang="en-US" dirty="0">
                <a:solidFill>
                  <a:srgbClr val="333333"/>
                </a:solidFill>
                <a:latin typeface="Time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 New Roman"/>
              </a:rPr>
              <a:t>động</a:t>
            </a:r>
            <a:r>
              <a:rPr lang="en-US" dirty="0">
                <a:solidFill>
                  <a:srgbClr val="333333"/>
                </a:solidFill>
                <a:latin typeface="Time New Roman"/>
              </a:rPr>
              <a:t>, </a:t>
            </a:r>
            <a:r>
              <a:rPr lang="en-US" dirty="0" err="1">
                <a:solidFill>
                  <a:srgbClr val="333333"/>
                </a:solidFill>
                <a:latin typeface="Time New Roman"/>
              </a:rPr>
              <a:t>món</a:t>
            </a:r>
            <a:r>
              <a:rPr lang="en-US" dirty="0">
                <a:solidFill>
                  <a:srgbClr val="333333"/>
                </a:solidFill>
                <a:latin typeface="Time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 New Roman"/>
              </a:rPr>
              <a:t>ăn</a:t>
            </a:r>
            <a:r>
              <a:rPr lang="en-US" dirty="0">
                <a:solidFill>
                  <a:srgbClr val="333333"/>
                </a:solidFill>
                <a:latin typeface="Time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 New Roman"/>
              </a:rPr>
              <a:t>trong</a:t>
            </a:r>
            <a:r>
              <a:rPr lang="en-US" dirty="0">
                <a:solidFill>
                  <a:srgbClr val="333333"/>
                </a:solidFill>
                <a:latin typeface="Time New Roman"/>
              </a:rPr>
              <a:t> </a:t>
            </a:r>
            <a:r>
              <a:rPr lang="en-US" dirty="0" err="1">
                <a:solidFill>
                  <a:srgbClr val="333333"/>
                </a:solidFill>
                <a:latin typeface="Time New Roman"/>
              </a:rPr>
              <a:t>ngày</a:t>
            </a:r>
            <a:r>
              <a:rPr lang="en-US" dirty="0">
                <a:solidFill>
                  <a:srgbClr val="333333"/>
                </a:solidFill>
                <a:latin typeface="Time New Roman"/>
              </a:rPr>
              <a:t> </a:t>
            </a:r>
            <a:r>
              <a:rPr lang="en-US" dirty="0" err="1" smtClean="0">
                <a:solidFill>
                  <a:srgbClr val="333333"/>
                </a:solidFill>
                <a:latin typeface="Time New Roman"/>
              </a:rPr>
              <a:t>tết</a:t>
            </a:r>
            <a:endParaRPr lang="en-US" dirty="0" smtClean="0">
              <a:solidFill>
                <a:srgbClr val="333333"/>
              </a:solidFill>
              <a:latin typeface="Time New Roman"/>
            </a:endParaRPr>
          </a:p>
          <a:p>
            <a:pPr marL="285750" indent="-285750">
              <a:buFontTx/>
              <a:buChar char="-"/>
            </a:pPr>
            <a:r>
              <a:rPr lang="en-US" b="0" i="0" dirty="0" err="1" smtClean="0">
                <a:solidFill>
                  <a:srgbClr val="333333"/>
                </a:solidFill>
                <a:effectLst/>
                <a:latin typeface="Time New Roman"/>
              </a:rPr>
              <a:t>Nguyên</a:t>
            </a:r>
            <a:r>
              <a:rPr lang="en-US" b="0" i="0" dirty="0" smtClean="0">
                <a:solidFill>
                  <a:srgbClr val="333333"/>
                </a:solidFill>
                <a:effectLst/>
                <a:latin typeface="Time New Roman"/>
              </a:rPr>
              <a:t> </a:t>
            </a:r>
            <a:r>
              <a:rPr lang="en-US" b="0" i="0" dirty="0" err="1" smtClean="0">
                <a:solidFill>
                  <a:srgbClr val="333333"/>
                </a:solidFill>
                <a:effectLst/>
                <a:latin typeface="Time New Roman"/>
              </a:rPr>
              <a:t>liệu</a:t>
            </a:r>
            <a:r>
              <a:rPr lang="en-US" b="0" i="0" dirty="0" smtClean="0">
                <a:solidFill>
                  <a:srgbClr val="333333"/>
                </a:solidFill>
                <a:effectLst/>
                <a:latin typeface="Time New Roman"/>
              </a:rPr>
              <a:t> </a:t>
            </a:r>
            <a:r>
              <a:rPr lang="en-US" b="0" i="0" dirty="0" err="1" smtClean="0">
                <a:solidFill>
                  <a:srgbClr val="333333"/>
                </a:solidFill>
                <a:effectLst/>
                <a:latin typeface="Time New Roman"/>
              </a:rPr>
              <a:t>gói</a:t>
            </a:r>
            <a:r>
              <a:rPr lang="en-US" b="0" i="0" dirty="0" smtClean="0">
                <a:solidFill>
                  <a:srgbClr val="333333"/>
                </a:solidFill>
                <a:effectLst/>
                <a:latin typeface="Time New Roman"/>
              </a:rPr>
              <a:t> </a:t>
            </a:r>
            <a:r>
              <a:rPr lang="en-US" b="0" i="0" dirty="0" err="1" smtClean="0">
                <a:solidFill>
                  <a:srgbClr val="333333"/>
                </a:solidFill>
                <a:effectLst/>
                <a:latin typeface="Time New Roman"/>
              </a:rPr>
              <a:t>bánh</a:t>
            </a:r>
            <a:endParaRPr lang="en-US" b="0" i="0" dirty="0" smtClean="0">
              <a:solidFill>
                <a:srgbClr val="333333"/>
              </a:solidFill>
              <a:effectLst/>
              <a:latin typeface="Time New Roman"/>
            </a:endParaRPr>
          </a:p>
          <a:p>
            <a:pPr marL="285750" indent="-285750">
              <a:buFontTx/>
              <a:buChar char="-"/>
            </a:pPr>
            <a:r>
              <a:rPr lang="en-US" dirty="0" err="1" smtClean="0">
                <a:solidFill>
                  <a:srgbClr val="333333"/>
                </a:solidFill>
                <a:latin typeface="Time New Roman"/>
              </a:rPr>
              <a:t>Các</a:t>
            </a:r>
            <a:r>
              <a:rPr lang="en-US" dirty="0" smtClean="0">
                <a:solidFill>
                  <a:srgbClr val="333333"/>
                </a:solidFill>
                <a:latin typeface="Time New Roman"/>
              </a:rPr>
              <a:t> </a:t>
            </a:r>
            <a:r>
              <a:rPr lang="en-US" dirty="0" err="1" smtClean="0">
                <a:solidFill>
                  <a:srgbClr val="333333"/>
                </a:solidFill>
                <a:latin typeface="Time New Roman"/>
              </a:rPr>
              <a:t>loại</a:t>
            </a:r>
            <a:r>
              <a:rPr lang="en-US" dirty="0" smtClean="0">
                <a:solidFill>
                  <a:srgbClr val="333333"/>
                </a:solidFill>
                <a:latin typeface="Time New Roman"/>
              </a:rPr>
              <a:t> </a:t>
            </a:r>
            <a:r>
              <a:rPr lang="en-US" dirty="0" err="1" smtClean="0">
                <a:solidFill>
                  <a:srgbClr val="333333"/>
                </a:solidFill>
                <a:latin typeface="Time New Roman"/>
              </a:rPr>
              <a:t>quả</a:t>
            </a:r>
            <a:endParaRPr lang="en-US" b="0" i="0" dirty="0" smtClean="0">
              <a:solidFill>
                <a:srgbClr val="333333"/>
              </a:solidFill>
              <a:effectLst/>
              <a:latin typeface="Time New Roman"/>
            </a:endParaRPr>
          </a:p>
          <a:p>
            <a:pPr marL="285750" indent="-285750">
              <a:buFontTx/>
              <a:buChar char="-"/>
            </a:pPr>
            <a:endParaRPr lang="en-US" b="0" i="0" dirty="0">
              <a:solidFill>
                <a:srgbClr val="333333"/>
              </a:solidFill>
              <a:effectLst/>
              <a:latin typeface="Time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41254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8110" y="1885950"/>
            <a:ext cx="10555190" cy="175432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dirty="0" err="1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Ổn</a:t>
            </a:r>
            <a:r>
              <a:rPr lang="en-US" sz="54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định</a:t>
            </a:r>
            <a:r>
              <a:rPr lang="en-US" sz="54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tổ</a:t>
            </a:r>
            <a:r>
              <a:rPr lang="en-US" sz="54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chức</a:t>
            </a:r>
            <a:r>
              <a:rPr lang="en-US" sz="54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:</a:t>
            </a:r>
          </a:p>
          <a:p>
            <a:pPr algn="ctr">
              <a:defRPr/>
            </a:pPr>
            <a:r>
              <a:rPr lang="vi-VN" sz="5400" b="1" dirty="0" smtClean="0">
                <a:ln w="11430"/>
                <a:solidFill>
                  <a:srgbClr val="00B0F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Cô </a:t>
            </a:r>
            <a:r>
              <a:rPr lang="vi-VN" sz="5400" b="1" dirty="0">
                <a:ln w="11430"/>
                <a:solidFill>
                  <a:srgbClr val="00B0F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và trẻ hát</a:t>
            </a:r>
            <a:r>
              <a:rPr lang="vi-VN" sz="5400" b="1" dirty="0" smtClean="0">
                <a:ln w="11430"/>
                <a:solidFill>
                  <a:srgbClr val="00B0F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:</a:t>
            </a:r>
            <a:r>
              <a:rPr lang="en-US" sz="5400" b="1" dirty="0" smtClean="0">
                <a:ln w="11430"/>
                <a:solidFill>
                  <a:srgbClr val="00B0F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dirty="0" smtClean="0">
                <a:ln w="11430"/>
                <a:solidFill>
                  <a:srgbClr val="00B0F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“</a:t>
            </a:r>
            <a:r>
              <a:rPr lang="en-US" sz="5400" b="1" dirty="0" err="1" smtClean="0">
                <a:ln w="11430"/>
                <a:solidFill>
                  <a:srgbClr val="00B0F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Tết</a:t>
            </a:r>
            <a:r>
              <a:rPr lang="en-US" sz="5400" b="1" dirty="0" smtClean="0">
                <a:ln w="11430"/>
                <a:solidFill>
                  <a:srgbClr val="00B0F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00B0F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tết</a:t>
            </a:r>
            <a:r>
              <a:rPr lang="en-US" sz="5400" b="1" dirty="0" smtClean="0">
                <a:ln w="11430"/>
                <a:solidFill>
                  <a:srgbClr val="00B0F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00B0F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tết</a:t>
            </a:r>
            <a:r>
              <a:rPr lang="en-US" sz="5400" b="1" dirty="0" smtClean="0">
                <a:ln w="11430"/>
                <a:solidFill>
                  <a:srgbClr val="00B0F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00B0F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đến</a:t>
            </a:r>
            <a:r>
              <a:rPr lang="en-US" sz="5400" b="1" dirty="0" smtClean="0">
                <a:ln w="11430"/>
                <a:solidFill>
                  <a:srgbClr val="00B0F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00B0F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rồi</a:t>
            </a:r>
            <a:r>
              <a:rPr lang="en-US" sz="5400" b="1" dirty="0" smtClean="0">
                <a:ln w="11430"/>
                <a:solidFill>
                  <a:srgbClr val="00B0F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”</a:t>
            </a:r>
            <a:endParaRPr lang="en-US" sz="5400" b="1" dirty="0">
              <a:ln w="11430"/>
              <a:solidFill>
                <a:srgbClr val="00B0F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561773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(Nhạc Tết) Tết Tết Tết Đến Rồi - Nhạc Thiếu Nhi Vui Nhộn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91913"/>
                  <p14:fade out="2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1515" y="320040"/>
            <a:ext cx="10676334" cy="6000750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28252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WordArt 3"/>
          <p:cNvSpPr>
            <a:spLocks noChangeArrowheads="1" noChangeShapeType="1" noTextEdit="1"/>
          </p:cNvSpPr>
          <p:nvPr/>
        </p:nvSpPr>
        <p:spPr bwMode="auto">
          <a:xfrm>
            <a:off x="2286000" y="640080"/>
            <a:ext cx="7612380" cy="176022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>
              <a:buFontTx/>
              <a:buNone/>
            </a:pPr>
            <a:r>
              <a:rPr lang="vi-VN" sz="4000" b="1" kern="10" dirty="0">
                <a:ln w="9525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cs typeface="Arial" panose="020B0604020202020204" pitchFamily="34" charset="0"/>
              </a:rPr>
              <a:t>Trò chơi: "Ô CỬA BÍ MẬT"</a:t>
            </a:r>
            <a:endParaRPr lang="en-US" sz="4000" b="1" kern="10" dirty="0">
              <a:ln w="9525">
                <a:solidFill>
                  <a:srgbClr val="00FF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53252" name="Rectangle 4"/>
          <p:cNvSpPr>
            <a:spLocks noChangeArrowheads="1"/>
          </p:cNvSpPr>
          <p:nvPr/>
        </p:nvSpPr>
        <p:spPr bwMode="auto">
          <a:xfrm>
            <a:off x="2090420" y="2690927"/>
            <a:ext cx="8173720" cy="317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dirty="0"/>
              <a:t>  </a:t>
            </a:r>
            <a:r>
              <a:rPr lang="en-US" altLang="en-US" sz="4000" b="1" dirty="0" err="1">
                <a:solidFill>
                  <a:srgbClr val="3333FF"/>
                </a:solidFill>
              </a:rPr>
              <a:t>Cô</a:t>
            </a:r>
            <a:r>
              <a:rPr lang="en-US" altLang="en-US" sz="4000" b="1" dirty="0">
                <a:solidFill>
                  <a:srgbClr val="3333FF"/>
                </a:solidFill>
              </a:rPr>
              <a:t> chia </a:t>
            </a:r>
            <a:r>
              <a:rPr lang="en-US" altLang="en-US" sz="4000" b="1" dirty="0" err="1">
                <a:solidFill>
                  <a:srgbClr val="3333FF"/>
                </a:solidFill>
              </a:rPr>
              <a:t>trẻ</a:t>
            </a:r>
            <a:r>
              <a:rPr lang="en-US" altLang="en-US" sz="4000" b="1" dirty="0">
                <a:solidFill>
                  <a:srgbClr val="3333FF"/>
                </a:solidFill>
              </a:rPr>
              <a:t> </a:t>
            </a:r>
            <a:r>
              <a:rPr lang="en-US" altLang="en-US" sz="4000" b="1" dirty="0" err="1">
                <a:solidFill>
                  <a:srgbClr val="3333FF"/>
                </a:solidFill>
              </a:rPr>
              <a:t>làm</a:t>
            </a:r>
            <a:r>
              <a:rPr lang="en-US" altLang="en-US" sz="4000" b="1" dirty="0">
                <a:solidFill>
                  <a:srgbClr val="3333FF"/>
                </a:solidFill>
              </a:rPr>
              <a:t> 2 </a:t>
            </a:r>
            <a:r>
              <a:rPr lang="en-US" altLang="en-US" sz="4000" b="1" dirty="0" err="1">
                <a:solidFill>
                  <a:srgbClr val="3333FF"/>
                </a:solidFill>
              </a:rPr>
              <a:t>đội</a:t>
            </a:r>
            <a:r>
              <a:rPr lang="en-US" altLang="en-US" sz="4000" b="1" dirty="0">
                <a:solidFill>
                  <a:srgbClr val="3333FF"/>
                </a:solidFill>
              </a:rPr>
              <a:t>,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solidFill>
                  <a:srgbClr val="3333FF"/>
                </a:solidFill>
              </a:rPr>
              <a:t> </a:t>
            </a:r>
            <a:r>
              <a:rPr lang="en-US" altLang="en-US" sz="4000" b="1" dirty="0" err="1">
                <a:solidFill>
                  <a:srgbClr val="3333FF"/>
                </a:solidFill>
              </a:rPr>
              <a:t>cho</a:t>
            </a:r>
            <a:r>
              <a:rPr lang="en-US" altLang="en-US" sz="4000" b="1" dirty="0">
                <a:solidFill>
                  <a:srgbClr val="3333FF"/>
                </a:solidFill>
              </a:rPr>
              <a:t> </a:t>
            </a:r>
            <a:r>
              <a:rPr lang="en-US" altLang="en-US" sz="4000" b="1" dirty="0" err="1">
                <a:solidFill>
                  <a:srgbClr val="3333FF"/>
                </a:solidFill>
              </a:rPr>
              <a:t>lần</a:t>
            </a:r>
            <a:r>
              <a:rPr lang="en-US" altLang="en-US" sz="4000" b="1" dirty="0">
                <a:solidFill>
                  <a:srgbClr val="3333FF"/>
                </a:solidFill>
              </a:rPr>
              <a:t> </a:t>
            </a:r>
            <a:r>
              <a:rPr lang="en-US" altLang="en-US" sz="4000" b="1" dirty="0" err="1">
                <a:solidFill>
                  <a:srgbClr val="3333FF"/>
                </a:solidFill>
              </a:rPr>
              <a:t>lượt</a:t>
            </a:r>
            <a:r>
              <a:rPr lang="en-US" altLang="en-US" sz="4000" b="1" dirty="0">
                <a:solidFill>
                  <a:srgbClr val="3333FF"/>
                </a:solidFill>
              </a:rPr>
              <a:t> </a:t>
            </a:r>
            <a:r>
              <a:rPr lang="en-US" altLang="en-US" sz="4000" b="1" dirty="0" err="1">
                <a:solidFill>
                  <a:srgbClr val="3333FF"/>
                </a:solidFill>
              </a:rPr>
              <a:t>từng</a:t>
            </a:r>
            <a:r>
              <a:rPr lang="en-US" altLang="en-US" sz="4000" b="1" dirty="0">
                <a:solidFill>
                  <a:srgbClr val="3333FF"/>
                </a:solidFill>
              </a:rPr>
              <a:t> </a:t>
            </a:r>
            <a:r>
              <a:rPr lang="en-US" altLang="en-US" sz="4000" b="1" dirty="0" err="1">
                <a:solidFill>
                  <a:srgbClr val="3333FF"/>
                </a:solidFill>
              </a:rPr>
              <a:t>đội</a:t>
            </a:r>
            <a:r>
              <a:rPr lang="en-US" altLang="en-US" sz="4000" b="1" dirty="0">
                <a:solidFill>
                  <a:srgbClr val="3333FF"/>
                </a:solidFill>
              </a:rPr>
              <a:t> </a:t>
            </a:r>
            <a:r>
              <a:rPr lang="en-US" altLang="en-US" sz="4000" b="1" dirty="0" err="1" smtClean="0">
                <a:solidFill>
                  <a:srgbClr val="3333FF"/>
                </a:solidFill>
              </a:rPr>
              <a:t>chọn</a:t>
            </a:r>
            <a:r>
              <a:rPr lang="en-US" altLang="en-US" sz="4000" b="1" dirty="0" smtClean="0">
                <a:solidFill>
                  <a:srgbClr val="3333FF"/>
                </a:solidFill>
              </a:rPr>
              <a:t> </a:t>
            </a:r>
            <a:r>
              <a:rPr lang="en-US" altLang="en-US" sz="4000" b="1" dirty="0">
                <a:solidFill>
                  <a:srgbClr val="3333FF"/>
                </a:solidFill>
              </a:rPr>
              <a:t>ô </a:t>
            </a:r>
            <a:r>
              <a:rPr lang="en-US" altLang="en-US" sz="4000" b="1" dirty="0" err="1">
                <a:solidFill>
                  <a:srgbClr val="3333FF"/>
                </a:solidFill>
              </a:rPr>
              <a:t>số</a:t>
            </a:r>
            <a:endParaRPr lang="en-US" altLang="en-US" sz="4000" b="1" dirty="0">
              <a:solidFill>
                <a:srgbClr val="3333FF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solidFill>
                  <a:srgbClr val="3333FF"/>
                </a:solidFill>
              </a:rPr>
              <a:t> </a:t>
            </a:r>
            <a:r>
              <a:rPr lang="en-US" altLang="en-US" sz="4000" b="1" dirty="0" err="1">
                <a:solidFill>
                  <a:srgbClr val="3333FF"/>
                </a:solidFill>
              </a:rPr>
              <a:t>dưới</a:t>
            </a:r>
            <a:r>
              <a:rPr lang="en-US" altLang="en-US" sz="4000" b="1" dirty="0">
                <a:solidFill>
                  <a:srgbClr val="3333FF"/>
                </a:solidFill>
              </a:rPr>
              <a:t> </a:t>
            </a:r>
            <a:r>
              <a:rPr lang="en-US" altLang="en-US" sz="4000" b="1" dirty="0" err="1">
                <a:solidFill>
                  <a:srgbClr val="3333FF"/>
                </a:solidFill>
              </a:rPr>
              <a:t>mỗi</a:t>
            </a:r>
            <a:r>
              <a:rPr lang="en-US" altLang="en-US" sz="4000" b="1" dirty="0">
                <a:solidFill>
                  <a:srgbClr val="3333FF"/>
                </a:solidFill>
              </a:rPr>
              <a:t> ô </a:t>
            </a:r>
            <a:r>
              <a:rPr lang="en-US" altLang="en-US" sz="4000" b="1" dirty="0" err="1">
                <a:solidFill>
                  <a:srgbClr val="3333FF"/>
                </a:solidFill>
              </a:rPr>
              <a:t>số</a:t>
            </a:r>
            <a:r>
              <a:rPr lang="en-US" altLang="en-US" sz="4000" b="1" dirty="0">
                <a:solidFill>
                  <a:srgbClr val="3333FF"/>
                </a:solidFill>
              </a:rPr>
              <a:t> </a:t>
            </a:r>
            <a:r>
              <a:rPr lang="en-US" altLang="en-US" sz="4000" b="1" dirty="0" err="1">
                <a:solidFill>
                  <a:srgbClr val="3333FF"/>
                </a:solidFill>
              </a:rPr>
              <a:t>là</a:t>
            </a:r>
            <a:r>
              <a:rPr lang="en-US" altLang="en-US" sz="4000" b="1" dirty="0">
                <a:solidFill>
                  <a:srgbClr val="3333FF"/>
                </a:solidFill>
              </a:rPr>
              <a:t> </a:t>
            </a:r>
            <a:r>
              <a:rPr lang="en-US" altLang="en-US" sz="4000" b="1" dirty="0" err="1">
                <a:solidFill>
                  <a:srgbClr val="3333FF"/>
                </a:solidFill>
              </a:rPr>
              <a:t>một</a:t>
            </a:r>
            <a:r>
              <a:rPr lang="en-US" altLang="en-US" sz="4000" b="1" dirty="0">
                <a:solidFill>
                  <a:srgbClr val="3333FF"/>
                </a:solidFill>
              </a:rPr>
              <a:t> </a:t>
            </a:r>
            <a:r>
              <a:rPr lang="en-US" altLang="en-US" sz="4000" b="1" dirty="0" err="1">
                <a:solidFill>
                  <a:srgbClr val="3333FF"/>
                </a:solidFill>
              </a:rPr>
              <a:t>câu</a:t>
            </a:r>
            <a:r>
              <a:rPr lang="en-US" altLang="en-US" sz="4000" b="1" dirty="0">
                <a:solidFill>
                  <a:srgbClr val="3333FF"/>
                </a:solidFill>
              </a:rPr>
              <a:t> </a:t>
            </a:r>
            <a:r>
              <a:rPr lang="en-US" altLang="en-US" sz="4000" b="1" dirty="0" err="1" smtClean="0">
                <a:solidFill>
                  <a:srgbClr val="3333FF"/>
                </a:solidFill>
              </a:rPr>
              <a:t>đố</a:t>
            </a:r>
            <a:r>
              <a:rPr lang="en-US" altLang="en-US" sz="4000" b="1" dirty="0" smtClean="0">
                <a:solidFill>
                  <a:srgbClr val="3333FF"/>
                </a:solidFill>
              </a:rPr>
              <a:t>.</a:t>
            </a:r>
            <a:endParaRPr lang="en-US" altLang="en-US" sz="4000" b="1" dirty="0">
              <a:solidFill>
                <a:srgbClr val="3333FF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solidFill>
                  <a:srgbClr val="3333FF"/>
                </a:solidFill>
              </a:rPr>
              <a:t> </a:t>
            </a:r>
            <a:r>
              <a:rPr lang="en-US" altLang="en-US" sz="4000" b="1" dirty="0" err="1">
                <a:solidFill>
                  <a:srgbClr val="3333FF"/>
                </a:solidFill>
              </a:rPr>
              <a:t>Đội</a:t>
            </a:r>
            <a:r>
              <a:rPr lang="en-US" altLang="en-US" sz="4000" b="1" dirty="0">
                <a:solidFill>
                  <a:srgbClr val="3333FF"/>
                </a:solidFill>
              </a:rPr>
              <a:t> </a:t>
            </a:r>
            <a:r>
              <a:rPr lang="en-US" altLang="en-US" sz="4000" b="1" dirty="0" err="1">
                <a:solidFill>
                  <a:srgbClr val="3333FF"/>
                </a:solidFill>
              </a:rPr>
              <a:t>nào</a:t>
            </a:r>
            <a:r>
              <a:rPr lang="en-US" altLang="en-US" sz="4000" b="1" dirty="0">
                <a:solidFill>
                  <a:srgbClr val="3333FF"/>
                </a:solidFill>
              </a:rPr>
              <a:t> </a:t>
            </a:r>
            <a:r>
              <a:rPr lang="en-US" altLang="en-US" sz="4000" b="1" dirty="0" err="1">
                <a:solidFill>
                  <a:srgbClr val="3333FF"/>
                </a:solidFill>
              </a:rPr>
              <a:t>giải</a:t>
            </a:r>
            <a:r>
              <a:rPr lang="en-US" altLang="en-US" sz="4000" b="1" dirty="0">
                <a:solidFill>
                  <a:srgbClr val="3333FF"/>
                </a:solidFill>
              </a:rPr>
              <a:t> </a:t>
            </a:r>
            <a:r>
              <a:rPr lang="en-US" altLang="en-US" sz="4000" b="1" dirty="0" err="1">
                <a:solidFill>
                  <a:srgbClr val="3333FF"/>
                </a:solidFill>
              </a:rPr>
              <a:t>được</a:t>
            </a:r>
            <a:r>
              <a:rPr lang="en-US" altLang="en-US" sz="4000" b="1" dirty="0">
                <a:solidFill>
                  <a:srgbClr val="3333FF"/>
                </a:solidFill>
              </a:rPr>
              <a:t> </a:t>
            </a:r>
            <a:r>
              <a:rPr lang="en-US" altLang="en-US" sz="4000" b="1" dirty="0" err="1">
                <a:solidFill>
                  <a:srgbClr val="3333FF"/>
                </a:solidFill>
              </a:rPr>
              <a:t>nhiều</a:t>
            </a:r>
            <a:r>
              <a:rPr lang="en-US" altLang="en-US" sz="4000" b="1" dirty="0">
                <a:solidFill>
                  <a:srgbClr val="3333FF"/>
                </a:solidFill>
              </a:rPr>
              <a:t> ô </a:t>
            </a:r>
            <a:r>
              <a:rPr lang="en-US" altLang="en-US" sz="4000" b="1" dirty="0" err="1">
                <a:solidFill>
                  <a:srgbClr val="3333FF"/>
                </a:solidFill>
              </a:rPr>
              <a:t>số</a:t>
            </a:r>
            <a:r>
              <a:rPr lang="en-US" altLang="en-US" sz="4000" b="1" dirty="0">
                <a:solidFill>
                  <a:srgbClr val="3333FF"/>
                </a:solidFill>
              </a:rPr>
              <a:t>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 err="1">
                <a:solidFill>
                  <a:srgbClr val="3333FF"/>
                </a:solidFill>
              </a:rPr>
              <a:t>thì</a:t>
            </a:r>
            <a:r>
              <a:rPr lang="en-US" altLang="en-US" sz="4000" b="1" dirty="0">
                <a:solidFill>
                  <a:srgbClr val="3333FF"/>
                </a:solidFill>
              </a:rPr>
              <a:t> </a:t>
            </a:r>
            <a:r>
              <a:rPr lang="en-US" altLang="en-US" sz="4000" b="1" dirty="0" err="1">
                <a:solidFill>
                  <a:srgbClr val="3333FF"/>
                </a:solidFill>
              </a:rPr>
              <a:t>đội</a:t>
            </a:r>
            <a:r>
              <a:rPr lang="en-US" altLang="en-US" sz="4000" b="1" dirty="0">
                <a:solidFill>
                  <a:srgbClr val="3333FF"/>
                </a:solidFill>
              </a:rPr>
              <a:t> </a:t>
            </a:r>
            <a:r>
              <a:rPr lang="en-US" altLang="en-US" sz="4000" b="1" dirty="0" err="1">
                <a:solidFill>
                  <a:srgbClr val="3333FF"/>
                </a:solidFill>
              </a:rPr>
              <a:t>đó</a:t>
            </a:r>
            <a:r>
              <a:rPr lang="en-US" altLang="en-US" sz="4000" b="1" dirty="0">
                <a:solidFill>
                  <a:srgbClr val="3333FF"/>
                </a:solidFill>
              </a:rPr>
              <a:t> </a:t>
            </a:r>
            <a:r>
              <a:rPr lang="en-US" altLang="en-US" sz="4000" b="1" dirty="0" err="1">
                <a:solidFill>
                  <a:srgbClr val="3333FF"/>
                </a:solidFill>
              </a:rPr>
              <a:t>chiến</a:t>
            </a:r>
            <a:r>
              <a:rPr lang="en-US" altLang="en-US" sz="4000" b="1" dirty="0">
                <a:solidFill>
                  <a:srgbClr val="3333FF"/>
                </a:solidFill>
              </a:rPr>
              <a:t> </a:t>
            </a:r>
            <a:r>
              <a:rPr lang="en-US" altLang="en-US" sz="4000" b="1" dirty="0" err="1">
                <a:solidFill>
                  <a:srgbClr val="3333FF"/>
                </a:solidFill>
              </a:rPr>
              <a:t>thắng</a:t>
            </a:r>
            <a:r>
              <a:rPr lang="en-US" altLang="en-US" sz="4000" b="1" dirty="0">
                <a:solidFill>
                  <a:srgbClr val="3333FF"/>
                </a:solidFill>
              </a:rPr>
              <a:t>.</a:t>
            </a:r>
          </a:p>
        </p:txBody>
      </p:sp>
      <p:pic>
        <p:nvPicPr>
          <p:cNvPr id="53253" name="Picture 5" descr="sqrndlredmed_w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5020" y="6234748"/>
            <a:ext cx="1371600" cy="531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695987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374" name="Group 78"/>
          <p:cNvGrpSpPr>
            <a:grpSpLocks/>
          </p:cNvGrpSpPr>
          <p:nvPr/>
        </p:nvGrpSpPr>
        <p:grpSpPr bwMode="auto">
          <a:xfrm>
            <a:off x="2895600" y="457200"/>
            <a:ext cx="6726238" cy="914400"/>
            <a:chOff x="2016" y="240"/>
            <a:chExt cx="3168" cy="576"/>
          </a:xfrm>
        </p:grpSpPr>
        <p:sp>
          <p:nvSpPr>
            <p:cNvPr id="55375" name="Rectangle 79" descr="Medium wood"/>
            <p:cNvSpPr>
              <a:spLocks noChangeArrowheads="1"/>
            </p:cNvSpPr>
            <p:nvPr/>
          </p:nvSpPr>
          <p:spPr bwMode="auto">
            <a:xfrm>
              <a:off x="2016" y="240"/>
              <a:ext cx="3168" cy="576"/>
            </a:xfrm>
            <a:prstGeom prst="rect">
              <a:avLst/>
            </a:prstGeom>
            <a:blipFill dpi="0" rotWithShape="1">
              <a:blip r:embed="rId2"/>
              <a:srcRect/>
              <a:tile tx="0" ty="0" sx="100000" sy="100000" flip="none" algn="tl"/>
            </a:blipFill>
            <a:ln w="38100">
              <a:solidFill>
                <a:srgbClr val="00FF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0"/>
                </a:spcBef>
                <a:buFontTx/>
                <a:buNone/>
              </a:pPr>
              <a:endParaRPr lang="en-US" altLang="en-US"/>
            </a:p>
          </p:txBody>
        </p:sp>
        <p:sp>
          <p:nvSpPr>
            <p:cNvPr id="55376" name="WordArt 80"/>
            <p:cNvSpPr>
              <a:spLocks noChangeArrowheads="1" noChangeShapeType="1" noTextEdit="1"/>
            </p:cNvSpPr>
            <p:nvPr/>
          </p:nvSpPr>
          <p:spPr bwMode="auto">
            <a:xfrm>
              <a:off x="2112" y="288"/>
              <a:ext cx="2929" cy="39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>
                <a:buFontTx/>
                <a:buNone/>
              </a:pPr>
              <a:r>
                <a:rPr lang="vi-VN" sz="4400" b="1" kern="10">
                  <a:ln w="9525">
                    <a:solidFill>
                      <a:srgbClr val="00FF00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FFFF00"/>
                      </a:gs>
                      <a:gs pos="100000">
                        <a:srgbClr val="FF9933"/>
                      </a:gs>
                    </a:gsLst>
                    <a:path path="rect">
                      <a:fillToRect l="50000" t="50000" r="50000" b="50000"/>
                    </a:path>
                  </a:gradFill>
                  <a:effectLst>
                    <a:outerShdw dist="35921" dir="2700000" algn="ctr" rotWithShape="0">
                      <a:srgbClr val="C0C0C0">
                        <a:alpha val="80000"/>
                      </a:srgbClr>
                    </a:outerShdw>
                  </a:effectLst>
                  <a:cs typeface="Arial" panose="020B0604020202020204" pitchFamily="34" charset="0"/>
                </a:rPr>
                <a:t>Trò chơi: "Ô cửa  bí mật"</a:t>
              </a:r>
              <a:endParaRPr lang="en-US" sz="4400" b="1" kern="10">
                <a:ln w="9525">
                  <a:solidFill>
                    <a:srgbClr val="00FF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cs typeface="Arial" panose="020B0604020202020204" pitchFamily="34" charset="0"/>
              </a:endParaRPr>
            </a:p>
          </p:txBody>
        </p:sp>
      </p:grpSp>
      <p:grpSp>
        <p:nvGrpSpPr>
          <p:cNvPr id="55421" name="Group 125"/>
          <p:cNvGrpSpPr>
            <a:grpSpLocks/>
          </p:cNvGrpSpPr>
          <p:nvPr/>
        </p:nvGrpSpPr>
        <p:grpSpPr bwMode="auto">
          <a:xfrm>
            <a:off x="2057400" y="1828800"/>
            <a:ext cx="2590800" cy="2362200"/>
            <a:chOff x="2496" y="1248"/>
            <a:chExt cx="1632" cy="1440"/>
          </a:xfrm>
        </p:grpSpPr>
        <p:pic>
          <p:nvPicPr>
            <p:cNvPr id="55419" name="Picture 123" descr="cay quat copy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6" y="1248"/>
              <a:ext cx="1632" cy="1440"/>
            </a:xfrm>
            <a:prstGeom prst="rect">
              <a:avLst/>
            </a:prstGeom>
            <a:noFill/>
            <a:ln w="28575">
              <a:solidFill>
                <a:srgbClr val="FF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5420" name="WordArt 124"/>
            <p:cNvSpPr>
              <a:spLocks noChangeArrowheads="1" noChangeShapeType="1" noTextEdit="1"/>
            </p:cNvSpPr>
            <p:nvPr/>
          </p:nvSpPr>
          <p:spPr bwMode="auto">
            <a:xfrm>
              <a:off x="2784" y="2448"/>
              <a:ext cx="1008" cy="19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>
                <a:buFontTx/>
                <a:buNone/>
              </a:pPr>
              <a:r>
                <a:rPr lang="en-US" sz="3600" b="1" kern="10">
                  <a:ln w="28575">
                    <a:solidFill>
                      <a:srgbClr val="FF00FF"/>
                    </a:solidFill>
                    <a:round/>
                    <a:headEnd/>
                    <a:tailEnd/>
                  </a:ln>
                  <a:solidFill>
                    <a:srgbClr val="FF0066">
                      <a:alpha val="92000"/>
                    </a:srgbClr>
                  </a:solidFill>
                  <a:effectLst>
                    <a:outerShdw dist="35921" dir="2700000" algn="ctr" rotWithShape="0">
                      <a:srgbClr val="C0C0C0">
                        <a:alpha val="80000"/>
                      </a:srgbClr>
                    </a:outerShdw>
                  </a:effectLst>
                  <a:cs typeface="Arial" panose="020B0604020202020204" pitchFamily="34" charset="0"/>
                </a:rPr>
                <a:t>Cây quất</a:t>
              </a:r>
            </a:p>
          </p:txBody>
        </p:sp>
      </p:grpSp>
      <p:grpSp>
        <p:nvGrpSpPr>
          <p:cNvPr id="55412" name="Group 116"/>
          <p:cNvGrpSpPr>
            <a:grpSpLocks/>
          </p:cNvGrpSpPr>
          <p:nvPr/>
        </p:nvGrpSpPr>
        <p:grpSpPr bwMode="auto">
          <a:xfrm>
            <a:off x="1981200" y="1828800"/>
            <a:ext cx="2743200" cy="2438400"/>
            <a:chOff x="-1392" y="1152"/>
            <a:chExt cx="1728" cy="1536"/>
          </a:xfrm>
        </p:grpSpPr>
        <p:sp>
          <p:nvSpPr>
            <p:cNvPr id="55413" name="Rectangle 117"/>
            <p:cNvSpPr>
              <a:spLocks noChangeArrowheads="1"/>
            </p:cNvSpPr>
            <p:nvPr/>
          </p:nvSpPr>
          <p:spPr bwMode="auto">
            <a:xfrm>
              <a:off x="-1392" y="1152"/>
              <a:ext cx="1728" cy="1536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F0066"/>
                </a:gs>
              </a:gsLst>
              <a:lin ang="2700000" scaled="1"/>
            </a:gradFill>
            <a:ln w="38100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0"/>
                </a:spcBef>
                <a:buFontTx/>
                <a:buNone/>
              </a:pPr>
              <a:endParaRPr lang="en-US" altLang="en-US" b="1">
                <a:solidFill>
                  <a:srgbClr val="3333FF"/>
                </a:solidFill>
              </a:endParaRPr>
            </a:p>
          </p:txBody>
        </p:sp>
        <p:sp>
          <p:nvSpPr>
            <p:cNvPr id="55414" name="WordArt 118"/>
            <p:cNvSpPr>
              <a:spLocks noChangeArrowheads="1" noChangeShapeType="1" noTextEdit="1"/>
            </p:cNvSpPr>
            <p:nvPr/>
          </p:nvSpPr>
          <p:spPr bwMode="auto">
            <a:xfrm>
              <a:off x="-1296" y="1536"/>
              <a:ext cx="1416" cy="768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>
                <a:buFontTx/>
                <a:buNone/>
              </a:pPr>
              <a:r>
                <a:rPr lang="vi-VN" sz="20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Cây gì lá nhỏ </a:t>
              </a:r>
            </a:p>
            <a:p>
              <a:pPr>
                <a:buFontTx/>
                <a:buNone/>
              </a:pPr>
              <a:r>
                <a:rPr lang="vi-VN" sz="20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Quả nó xinh xinh</a:t>
              </a:r>
            </a:p>
            <a:p>
              <a:pPr>
                <a:buFontTx/>
                <a:buNone/>
              </a:pPr>
              <a:r>
                <a:rPr lang="vi-VN" sz="20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Vàng tươi trĩu cành</a:t>
              </a:r>
            </a:p>
            <a:p>
              <a:pPr>
                <a:buFontTx/>
                <a:buNone/>
              </a:pPr>
              <a:r>
                <a:rPr lang="vi-VN" sz="20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Bày trong ngày Tết ?</a:t>
              </a:r>
              <a:endParaRPr lang="en-US" sz="20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55415" name="Picture 119" descr="duck4[1]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04" y="1248"/>
              <a:ext cx="408" cy="3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5416" name="WordArt 120"/>
            <p:cNvSpPr>
              <a:spLocks noChangeArrowheads="1" noChangeShapeType="1" noTextEdit="1"/>
            </p:cNvSpPr>
            <p:nvPr/>
          </p:nvSpPr>
          <p:spPr bwMode="auto">
            <a:xfrm>
              <a:off x="-1296" y="1200"/>
              <a:ext cx="612" cy="342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CascadeUp">
                <a:avLst>
                  <a:gd name="adj" fmla="val 44444"/>
                </a:avLst>
              </a:prstTxWarp>
              <a:scene3d>
                <a:camera prst="legacyPerspectiveFront">
                  <a:rot lat="20519999" lon="1080000" rev="0"/>
                </a:camera>
                <a:lightRig rig="legacyHarsh2" dir="b"/>
              </a:scene3d>
              <a:sp3d extrusionH="430200" prstMaterial="legacyMatte">
                <a:extrusionClr>
                  <a:srgbClr val="FF6600"/>
                </a:extrusionClr>
                <a:contourClr>
                  <a:srgbClr val="FFE701"/>
                </a:contourClr>
              </a:sp3d>
            </a:bodyPr>
            <a:lstStyle/>
            <a:p>
              <a:pPr>
                <a:buFontTx/>
                <a:buNone/>
              </a:pPr>
              <a:r>
                <a:rPr lang="en-US" sz="2000" b="1" kern="10">
                  <a:ln w="9525"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FFE701"/>
                      </a:gs>
                      <a:gs pos="100000">
                        <a:srgbClr val="FE3E02"/>
                      </a:gs>
                    </a:gsLst>
                    <a:lin ang="5400000" scaled="1"/>
                  </a:gradFill>
                  <a:cs typeface="Arial" panose="020B0604020202020204" pitchFamily="34" charset="0"/>
                </a:rPr>
                <a:t>Đố bé ?</a:t>
              </a:r>
            </a:p>
          </p:txBody>
        </p:sp>
      </p:grpSp>
      <p:pic>
        <p:nvPicPr>
          <p:cNvPr id="55377" name="Picture 81" descr="sqrndlredmed_w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1350" y="6173788"/>
            <a:ext cx="838200" cy="531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5387" name="Group 91"/>
          <p:cNvGrpSpPr>
            <a:grpSpLocks/>
          </p:cNvGrpSpPr>
          <p:nvPr/>
        </p:nvGrpSpPr>
        <p:grpSpPr bwMode="auto">
          <a:xfrm>
            <a:off x="1981200" y="1828800"/>
            <a:ext cx="2743200" cy="2438400"/>
            <a:chOff x="-1056" y="2928"/>
            <a:chExt cx="1728" cy="1536"/>
          </a:xfrm>
        </p:grpSpPr>
        <p:sp>
          <p:nvSpPr>
            <p:cNvPr id="55388" name="Rectangle 92">
              <a:hlinkClick r:id="" action="ppaction://noaction"/>
            </p:cNvPr>
            <p:cNvSpPr>
              <a:spLocks noChangeArrowheads="1"/>
            </p:cNvSpPr>
            <p:nvPr/>
          </p:nvSpPr>
          <p:spPr bwMode="auto">
            <a:xfrm>
              <a:off x="-1056" y="2928"/>
              <a:ext cx="1728" cy="1536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50000">
                  <a:srgbClr val="00FFFF"/>
                </a:gs>
                <a:gs pos="100000">
                  <a:schemeClr val="bg1"/>
                </a:gs>
              </a:gsLst>
              <a:lin ang="18900000" scaled="1"/>
            </a:gradFill>
            <a:ln w="38100">
              <a:solidFill>
                <a:srgbClr val="FF66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0"/>
                </a:spcBef>
                <a:buFontTx/>
                <a:buNone/>
              </a:pPr>
              <a:endParaRPr lang="en-US" altLang="en-US"/>
            </a:p>
          </p:txBody>
        </p:sp>
        <p:sp>
          <p:nvSpPr>
            <p:cNvPr id="55389" name="WordArt 93"/>
            <p:cNvSpPr>
              <a:spLocks noChangeArrowheads="1" noChangeShapeType="1" noTextEdit="1"/>
            </p:cNvSpPr>
            <p:nvPr/>
          </p:nvSpPr>
          <p:spPr bwMode="auto">
            <a:xfrm>
              <a:off x="-432" y="3360"/>
              <a:ext cx="432" cy="76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>
                <a:buFontTx/>
                <a:buNone/>
              </a:pPr>
              <a:r>
                <a:rPr lang="en-US" sz="3600" kern="10">
                  <a:ln w="12700">
                    <a:solidFill>
                      <a:srgbClr val="EAEAEA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A603AB"/>
                      </a:gs>
                      <a:gs pos="12000">
                        <a:srgbClr val="E81766"/>
                      </a:gs>
                      <a:gs pos="27000">
                        <a:srgbClr val="EE3F17"/>
                      </a:gs>
                      <a:gs pos="48000">
                        <a:srgbClr val="FFFF00"/>
                      </a:gs>
                      <a:gs pos="64999">
                        <a:srgbClr val="1A8D48"/>
                      </a:gs>
                      <a:gs pos="78999">
                        <a:srgbClr val="0819FB"/>
                      </a:gs>
                      <a:gs pos="100000">
                        <a:srgbClr val="A603AB"/>
                      </a:gs>
                    </a:gsLst>
                    <a:lin ang="0" scaled="1"/>
                  </a:gradFill>
                  <a:effectLst>
                    <a:outerShdw dist="35921" dir="2700000" sy="50000" kx="2115830" algn="bl" rotWithShape="0">
                      <a:srgbClr val="C0C0C0">
                        <a:alpha val="80000"/>
                      </a:srgbClr>
                    </a:outerShdw>
                  </a:effectLst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55424" name="Group 128"/>
          <p:cNvGrpSpPr>
            <a:grpSpLocks/>
          </p:cNvGrpSpPr>
          <p:nvPr/>
        </p:nvGrpSpPr>
        <p:grpSpPr bwMode="auto">
          <a:xfrm>
            <a:off x="4800600" y="1828800"/>
            <a:ext cx="2743200" cy="2381250"/>
            <a:chOff x="1488" y="1008"/>
            <a:chExt cx="1728" cy="1548"/>
          </a:xfrm>
        </p:grpSpPr>
        <p:pic>
          <p:nvPicPr>
            <p:cNvPr id="55425" name="Picture 129" descr="hoa_dao19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8" y="1008"/>
              <a:ext cx="1728" cy="1548"/>
            </a:xfrm>
            <a:prstGeom prst="rect">
              <a:avLst/>
            </a:prstGeom>
            <a:noFill/>
            <a:ln w="28575">
              <a:solidFill>
                <a:srgbClr val="FF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5426" name="WordArt 130"/>
            <p:cNvSpPr>
              <a:spLocks noChangeArrowheads="1" noChangeShapeType="1" noTextEdit="1"/>
            </p:cNvSpPr>
            <p:nvPr/>
          </p:nvSpPr>
          <p:spPr bwMode="auto">
            <a:xfrm>
              <a:off x="2544" y="2294"/>
              <a:ext cx="624" cy="202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>
                <a:buFontTx/>
                <a:buNone/>
              </a:pPr>
              <a:r>
                <a:rPr lang="en-US" sz="3600" kern="10">
                  <a:gradFill rotWithShape="0">
                    <a:gsLst>
                      <a:gs pos="0">
                        <a:srgbClr val="FFFF00"/>
                      </a:gs>
                      <a:gs pos="100000">
                        <a:srgbClr val="FF9933"/>
                      </a:gs>
                    </a:gsLst>
                    <a:path path="rect">
                      <a:fillToRect l="50000" t="50000" r="50000" b="50000"/>
                    </a:path>
                  </a:gradFill>
                  <a:effectLst>
                    <a:outerShdw dist="35921" dir="2700000" algn="ctr" rotWithShape="0">
                      <a:srgbClr val="C0C0C0">
                        <a:alpha val="8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Hoa Đào</a:t>
              </a:r>
            </a:p>
          </p:txBody>
        </p:sp>
      </p:grpSp>
      <p:grpSp>
        <p:nvGrpSpPr>
          <p:cNvPr id="55427" name="Group 131"/>
          <p:cNvGrpSpPr>
            <a:grpSpLocks/>
          </p:cNvGrpSpPr>
          <p:nvPr/>
        </p:nvGrpSpPr>
        <p:grpSpPr bwMode="auto">
          <a:xfrm>
            <a:off x="4800600" y="1828800"/>
            <a:ext cx="2743200" cy="2438400"/>
            <a:chOff x="-1392" y="1152"/>
            <a:chExt cx="1728" cy="1536"/>
          </a:xfrm>
        </p:grpSpPr>
        <p:sp>
          <p:nvSpPr>
            <p:cNvPr id="55428" name="Rectangle 132"/>
            <p:cNvSpPr>
              <a:spLocks noChangeArrowheads="1"/>
            </p:cNvSpPr>
            <p:nvPr/>
          </p:nvSpPr>
          <p:spPr bwMode="auto">
            <a:xfrm>
              <a:off x="-1392" y="1152"/>
              <a:ext cx="1728" cy="1536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F0066"/>
                </a:gs>
              </a:gsLst>
              <a:lin ang="2700000" scaled="1"/>
            </a:gradFill>
            <a:ln w="38100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0"/>
                </a:spcBef>
                <a:buFontTx/>
                <a:buNone/>
              </a:pPr>
              <a:endParaRPr lang="en-US" altLang="en-US" b="1">
                <a:solidFill>
                  <a:srgbClr val="3333FF"/>
                </a:solidFill>
              </a:endParaRPr>
            </a:p>
          </p:txBody>
        </p:sp>
        <p:sp>
          <p:nvSpPr>
            <p:cNvPr id="55429" name="WordArt 133"/>
            <p:cNvSpPr>
              <a:spLocks noChangeArrowheads="1" noChangeShapeType="1" noTextEdit="1"/>
            </p:cNvSpPr>
            <p:nvPr/>
          </p:nvSpPr>
          <p:spPr bwMode="auto">
            <a:xfrm>
              <a:off x="-1296" y="1536"/>
              <a:ext cx="1416" cy="768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>
                <a:buFontTx/>
                <a:buNone/>
              </a:pPr>
              <a:r>
                <a:rPr lang="vi-VN" sz="2000" kern="10">
                  <a:ln w="9525">
                    <a:solidFill>
                      <a:srgbClr val="0033CC"/>
                    </a:solidFill>
                    <a:round/>
                    <a:headEnd/>
                    <a:tailEnd/>
                  </a:ln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Hoa gì cánh nhỏ màu hồng </a:t>
              </a:r>
            </a:p>
            <a:p>
              <a:pPr>
                <a:buFontTx/>
                <a:buNone/>
              </a:pPr>
              <a:r>
                <a:rPr lang="vi-VN" sz="2000" kern="10">
                  <a:ln w="9525">
                    <a:solidFill>
                      <a:srgbClr val="0033CC"/>
                    </a:solidFill>
                    <a:round/>
                    <a:headEnd/>
                    <a:tailEnd/>
                  </a:ln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Tết về thường có ở trong mọi nhà ?</a:t>
              </a:r>
              <a:endParaRPr lang="en-US" sz="2000" kern="10">
                <a:ln w="9525">
                  <a:solidFill>
                    <a:srgbClr val="0033CC"/>
                  </a:solidFill>
                  <a:round/>
                  <a:headEnd/>
                  <a:tailEnd/>
                </a:ln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55430" name="Picture 134" descr="duck4[1]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04" y="1248"/>
              <a:ext cx="408" cy="3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5431" name="WordArt 135"/>
            <p:cNvSpPr>
              <a:spLocks noChangeArrowheads="1" noChangeShapeType="1" noTextEdit="1"/>
            </p:cNvSpPr>
            <p:nvPr/>
          </p:nvSpPr>
          <p:spPr bwMode="auto">
            <a:xfrm>
              <a:off x="-1296" y="1200"/>
              <a:ext cx="612" cy="342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CascadeUp">
                <a:avLst>
                  <a:gd name="adj" fmla="val 44444"/>
                </a:avLst>
              </a:prstTxWarp>
              <a:scene3d>
                <a:camera prst="legacyPerspectiveFront">
                  <a:rot lat="20519999" lon="1080000" rev="0"/>
                </a:camera>
                <a:lightRig rig="legacyHarsh2" dir="b"/>
              </a:scene3d>
              <a:sp3d extrusionH="430200" prstMaterial="legacyMatte">
                <a:extrusionClr>
                  <a:srgbClr val="FF6600"/>
                </a:extrusionClr>
                <a:contourClr>
                  <a:srgbClr val="FFE701"/>
                </a:contourClr>
              </a:sp3d>
            </a:bodyPr>
            <a:lstStyle/>
            <a:p>
              <a:pPr>
                <a:buFontTx/>
                <a:buNone/>
              </a:pPr>
              <a:r>
                <a:rPr lang="en-US" sz="2000" b="1" kern="10">
                  <a:ln w="9525"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FFE701"/>
                      </a:gs>
                      <a:gs pos="100000">
                        <a:srgbClr val="FE3E02"/>
                      </a:gs>
                    </a:gsLst>
                    <a:lin ang="5400000" scaled="1"/>
                  </a:gradFill>
                  <a:cs typeface="Arial" panose="020B0604020202020204" pitchFamily="34" charset="0"/>
                </a:rPr>
                <a:t>Đố bé ?</a:t>
              </a:r>
            </a:p>
          </p:txBody>
        </p:sp>
      </p:grpSp>
      <p:grpSp>
        <p:nvGrpSpPr>
          <p:cNvPr id="55432" name="Group 136"/>
          <p:cNvGrpSpPr>
            <a:grpSpLocks/>
          </p:cNvGrpSpPr>
          <p:nvPr/>
        </p:nvGrpSpPr>
        <p:grpSpPr bwMode="auto">
          <a:xfrm>
            <a:off x="4800600" y="1828800"/>
            <a:ext cx="2743200" cy="2438400"/>
            <a:chOff x="-1056" y="2928"/>
            <a:chExt cx="1728" cy="1536"/>
          </a:xfrm>
        </p:grpSpPr>
        <p:sp>
          <p:nvSpPr>
            <p:cNvPr id="55433" name="Rectangle 137"/>
            <p:cNvSpPr>
              <a:spLocks noChangeArrowheads="1"/>
            </p:cNvSpPr>
            <p:nvPr/>
          </p:nvSpPr>
          <p:spPr bwMode="auto">
            <a:xfrm>
              <a:off x="-1056" y="2928"/>
              <a:ext cx="1728" cy="1536"/>
            </a:xfrm>
            <a:prstGeom prst="rect">
              <a:avLst/>
            </a:prstGeom>
            <a:gradFill rotWithShape="1">
              <a:gsLst>
                <a:gs pos="0">
                  <a:srgbClr val="CCFF99"/>
                </a:gs>
                <a:gs pos="50000">
                  <a:srgbClr val="CCFF99">
                    <a:gamma/>
                    <a:shade val="46275"/>
                    <a:invGamma/>
                  </a:srgbClr>
                </a:gs>
                <a:gs pos="100000">
                  <a:srgbClr val="CCFF99"/>
                </a:gs>
              </a:gsLst>
              <a:lin ang="18900000" scaled="1"/>
            </a:gradFill>
            <a:ln w="38100">
              <a:solidFill>
                <a:srgbClr val="FF66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0"/>
                </a:spcBef>
                <a:buFontTx/>
                <a:buNone/>
              </a:pPr>
              <a:endParaRPr lang="en-US" altLang="en-US"/>
            </a:p>
          </p:txBody>
        </p:sp>
        <p:sp>
          <p:nvSpPr>
            <p:cNvPr id="55434" name="WordArt 138"/>
            <p:cNvSpPr>
              <a:spLocks noChangeArrowheads="1" noChangeShapeType="1" noTextEdit="1"/>
            </p:cNvSpPr>
            <p:nvPr/>
          </p:nvSpPr>
          <p:spPr bwMode="auto">
            <a:xfrm>
              <a:off x="-432" y="3360"/>
              <a:ext cx="432" cy="76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>
                <a:buFontTx/>
                <a:buNone/>
              </a:pPr>
              <a:r>
                <a:rPr lang="en-US" sz="3600" kern="10">
                  <a:ln w="12700">
                    <a:solidFill>
                      <a:srgbClr val="EAEAEA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FF3399"/>
                      </a:gs>
                      <a:gs pos="25000">
                        <a:srgbClr val="FF6633"/>
                      </a:gs>
                      <a:gs pos="50000">
                        <a:srgbClr val="FFFF00"/>
                      </a:gs>
                      <a:gs pos="75000">
                        <a:srgbClr val="01A78F"/>
                      </a:gs>
                      <a:gs pos="100000">
                        <a:srgbClr val="3366FF"/>
                      </a:gs>
                    </a:gsLst>
                    <a:lin ang="5400000" scaled="1"/>
                  </a:gradFill>
                  <a:effectLst>
                    <a:outerShdw dist="35921" dir="2700000" sy="50000" kx="2115830" algn="bl" rotWithShape="0">
                      <a:srgbClr val="C0C0C0">
                        <a:alpha val="80000"/>
                      </a:srgbClr>
                    </a:outerShdw>
                  </a:effectLst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55456" name="Group 160"/>
          <p:cNvGrpSpPr>
            <a:grpSpLocks/>
          </p:cNvGrpSpPr>
          <p:nvPr/>
        </p:nvGrpSpPr>
        <p:grpSpPr bwMode="auto">
          <a:xfrm>
            <a:off x="7620000" y="1828800"/>
            <a:ext cx="2743200" cy="2438400"/>
            <a:chOff x="3744" y="1008"/>
            <a:chExt cx="1728" cy="1536"/>
          </a:xfrm>
        </p:grpSpPr>
        <p:sp>
          <p:nvSpPr>
            <p:cNvPr id="55457" name="Rectangle 161"/>
            <p:cNvSpPr>
              <a:spLocks noChangeArrowheads="1"/>
            </p:cNvSpPr>
            <p:nvPr/>
          </p:nvSpPr>
          <p:spPr bwMode="auto">
            <a:xfrm>
              <a:off x="3744" y="1008"/>
              <a:ext cx="1728" cy="1536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3333FF"/>
                </a:gs>
              </a:gsLst>
              <a:path path="shape">
                <a:fillToRect l="50000" t="50000" r="50000" b="50000"/>
              </a:path>
            </a:gradFill>
            <a:ln w="38100">
              <a:solidFill>
                <a:srgbClr val="FF66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0"/>
                </a:spcBef>
                <a:buFontTx/>
                <a:buNone/>
              </a:pPr>
              <a:endParaRPr lang="en-US" altLang="en-US" b="1">
                <a:solidFill>
                  <a:srgbClr val="FF66FF"/>
                </a:solidFill>
              </a:endParaRPr>
            </a:p>
          </p:txBody>
        </p:sp>
        <p:grpSp>
          <p:nvGrpSpPr>
            <p:cNvPr id="55458" name="Group 162"/>
            <p:cNvGrpSpPr>
              <a:grpSpLocks/>
            </p:cNvGrpSpPr>
            <p:nvPr/>
          </p:nvGrpSpPr>
          <p:grpSpPr bwMode="auto">
            <a:xfrm>
              <a:off x="3792" y="1104"/>
              <a:ext cx="1632" cy="1344"/>
              <a:chOff x="3792" y="1056"/>
              <a:chExt cx="1632" cy="1440"/>
            </a:xfrm>
          </p:grpSpPr>
          <p:pic>
            <p:nvPicPr>
              <p:cNvPr id="55459" name="Picture 163" descr="hoa mai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92" y="1056"/>
                <a:ext cx="1632" cy="14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5460" name="WordArt 164"/>
              <p:cNvSpPr>
                <a:spLocks noChangeArrowheads="1" noChangeShapeType="1" noTextEdit="1"/>
              </p:cNvSpPr>
              <p:nvPr/>
            </p:nvSpPr>
            <p:spPr bwMode="auto">
              <a:xfrm>
                <a:off x="4080" y="2112"/>
                <a:ext cx="960" cy="336"/>
              </a:xfrm>
              <a:prstGeom prst="rect">
                <a:avLst/>
              </a:prstGeom>
            </p:spPr>
            <p:txBody>
              <a:bodyPr wrap="none" fromWordArt="1">
                <a:prstTxWarp prst="textSlantUp">
                  <a:avLst>
                    <a:gd name="adj" fmla="val 32056"/>
                  </a:avLst>
                </a:prstTxWarp>
              </a:bodyPr>
              <a:lstStyle/>
              <a:p>
                <a:pPr>
                  <a:buFontTx/>
                  <a:buNone/>
                </a:pPr>
                <a:r>
                  <a:rPr lang="en-US" b="1" kern="10">
                    <a:ln w="9525">
                      <a:solidFill>
                        <a:srgbClr val="CC99FF"/>
                      </a:solidFill>
                      <a:round/>
                      <a:headEnd/>
                      <a:tailEnd/>
                    </a:ln>
                    <a:gradFill rotWithShape="0">
                      <a:gsLst>
                        <a:gs pos="0">
                          <a:srgbClr val="6600CC"/>
                        </a:gs>
                        <a:gs pos="100000">
                          <a:srgbClr val="CC00CC"/>
                        </a:gs>
                      </a:gsLst>
                      <a:lin ang="5400000" scaled="1"/>
                    </a:gradFill>
                    <a:effectLst>
                      <a:outerShdw dist="53882" dir="2700000" algn="ctr" rotWithShape="0">
                        <a:srgbClr val="9999FF">
                          <a:alpha val="80000"/>
                        </a:srgbClr>
                      </a:outerShdw>
                    </a:effectLst>
                    <a:cs typeface="Arial" panose="020B0604020202020204" pitchFamily="34" charset="0"/>
                  </a:rPr>
                  <a:t>Hoa mai</a:t>
                </a:r>
              </a:p>
            </p:txBody>
          </p:sp>
        </p:grpSp>
      </p:grpSp>
      <p:grpSp>
        <p:nvGrpSpPr>
          <p:cNvPr id="55461" name="Group 165"/>
          <p:cNvGrpSpPr>
            <a:grpSpLocks/>
          </p:cNvGrpSpPr>
          <p:nvPr/>
        </p:nvGrpSpPr>
        <p:grpSpPr bwMode="auto">
          <a:xfrm>
            <a:off x="7620000" y="1828800"/>
            <a:ext cx="2743200" cy="2438400"/>
            <a:chOff x="3744" y="1008"/>
            <a:chExt cx="1728" cy="1536"/>
          </a:xfrm>
        </p:grpSpPr>
        <p:sp>
          <p:nvSpPr>
            <p:cNvPr id="55462" name="Rectangle 166"/>
            <p:cNvSpPr>
              <a:spLocks noChangeArrowheads="1"/>
            </p:cNvSpPr>
            <p:nvPr/>
          </p:nvSpPr>
          <p:spPr bwMode="auto">
            <a:xfrm>
              <a:off x="3744" y="1008"/>
              <a:ext cx="1728" cy="1536"/>
            </a:xfrm>
            <a:prstGeom prst="rect">
              <a:avLst/>
            </a:prstGeom>
            <a:gradFill rotWithShape="1">
              <a:gsLst>
                <a:gs pos="0">
                  <a:srgbClr val="FFFF00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 w="38100">
              <a:solidFill>
                <a:srgbClr val="FF66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0"/>
                </a:spcBef>
                <a:buFontTx/>
                <a:buNone/>
              </a:pPr>
              <a:endParaRPr lang="en-US" altLang="en-US" b="1">
                <a:solidFill>
                  <a:srgbClr val="FF66FF"/>
                </a:solidFill>
              </a:endParaRPr>
            </a:p>
          </p:txBody>
        </p:sp>
        <p:sp>
          <p:nvSpPr>
            <p:cNvPr id="55463" name="WordArt 167"/>
            <p:cNvSpPr>
              <a:spLocks noChangeArrowheads="1" noChangeShapeType="1" noTextEdit="1"/>
            </p:cNvSpPr>
            <p:nvPr/>
          </p:nvSpPr>
          <p:spPr bwMode="auto">
            <a:xfrm>
              <a:off x="3984" y="1632"/>
              <a:ext cx="1386" cy="816"/>
            </a:xfrm>
            <a:prstGeom prst="rect">
              <a:avLst/>
            </a:prstGeom>
          </p:spPr>
          <p:txBody>
            <a:bodyPr wrap="none" fromWordArt="1">
              <a:prstTxWarp prst="textSlantUp">
                <a:avLst>
                  <a:gd name="adj" fmla="val 32056"/>
                </a:avLst>
              </a:prstTxWarp>
            </a:bodyPr>
            <a:lstStyle/>
            <a:p>
              <a:pPr>
                <a:buFontTx/>
                <a:buNone/>
              </a:pPr>
              <a:r>
                <a:rPr lang="en-US" b="1" kern="10">
                  <a:ln w="9525">
                    <a:solidFill>
                      <a:srgbClr val="CC99FF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6600CC"/>
                      </a:gs>
                      <a:gs pos="100000">
                        <a:srgbClr val="CC00CC"/>
                      </a:gs>
                    </a:gsLst>
                    <a:lin ang="5400000" scaled="1"/>
                  </a:gradFill>
                  <a:effectLst>
                    <a:outerShdw dist="53882" dir="2700000" algn="ctr" rotWithShape="0">
                      <a:srgbClr val="9999FF">
                        <a:alpha val="80000"/>
                      </a:srgbClr>
                    </a:outerShdw>
                  </a:effectLst>
                  <a:cs typeface="Arial" panose="020B0604020202020204" pitchFamily="34" charset="0"/>
                </a:rPr>
                <a:t>Hoa đào ngoài Bắc</a:t>
              </a:r>
            </a:p>
            <a:p>
              <a:pPr>
                <a:buFontTx/>
                <a:buNone/>
              </a:pPr>
              <a:r>
                <a:rPr lang="en-US" b="1" kern="10">
                  <a:ln w="9525">
                    <a:solidFill>
                      <a:srgbClr val="CC99FF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6600CC"/>
                      </a:gs>
                      <a:gs pos="100000">
                        <a:srgbClr val="CC00CC"/>
                      </a:gs>
                    </a:gsLst>
                    <a:lin ang="5400000" scaled="1"/>
                  </a:gradFill>
                  <a:effectLst>
                    <a:outerShdw dist="53882" dir="2700000" algn="ctr" rotWithShape="0">
                      <a:srgbClr val="9999FF">
                        <a:alpha val="80000"/>
                      </a:srgbClr>
                    </a:outerShdw>
                  </a:effectLst>
                  <a:cs typeface="Arial" panose="020B0604020202020204" pitchFamily="34" charset="0"/>
                </a:rPr>
                <a:t>Hoa gì trong Nam</a:t>
              </a:r>
            </a:p>
            <a:p>
              <a:pPr>
                <a:buFontTx/>
                <a:buNone/>
              </a:pPr>
              <a:r>
                <a:rPr lang="en-US" b="1" kern="10">
                  <a:ln w="9525">
                    <a:solidFill>
                      <a:srgbClr val="CC99FF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6600CC"/>
                      </a:gs>
                      <a:gs pos="100000">
                        <a:srgbClr val="CC00CC"/>
                      </a:gs>
                    </a:gsLst>
                    <a:lin ang="5400000" scaled="1"/>
                  </a:gradFill>
                  <a:effectLst>
                    <a:outerShdw dist="53882" dir="2700000" algn="ctr" rotWithShape="0">
                      <a:srgbClr val="9999FF">
                        <a:alpha val="80000"/>
                      </a:srgbClr>
                    </a:outerShdw>
                  </a:effectLst>
                  <a:cs typeface="Arial" panose="020B0604020202020204" pitchFamily="34" charset="0"/>
                </a:rPr>
                <a:t>Cánh nhỏ màu vàng</a:t>
              </a:r>
            </a:p>
            <a:p>
              <a:pPr>
                <a:buFontTx/>
                <a:buNone/>
              </a:pPr>
              <a:r>
                <a:rPr lang="en-US" b="1" kern="10">
                  <a:ln w="9525">
                    <a:solidFill>
                      <a:srgbClr val="CC99FF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6600CC"/>
                      </a:gs>
                      <a:gs pos="100000">
                        <a:srgbClr val="CC00CC"/>
                      </a:gs>
                    </a:gsLst>
                    <a:lin ang="5400000" scaled="1"/>
                  </a:gradFill>
                  <a:effectLst>
                    <a:outerShdw dist="53882" dir="2700000" algn="ctr" rotWithShape="0">
                      <a:srgbClr val="9999FF">
                        <a:alpha val="80000"/>
                      </a:srgbClr>
                    </a:outerShdw>
                  </a:effectLst>
                  <a:cs typeface="Arial" panose="020B0604020202020204" pitchFamily="34" charset="0"/>
                </a:rPr>
                <a:t>Cùng vui đón Tết ?</a:t>
              </a:r>
            </a:p>
          </p:txBody>
        </p:sp>
        <p:sp>
          <p:nvSpPr>
            <p:cNvPr id="55464" name="WordArt 168"/>
            <p:cNvSpPr>
              <a:spLocks noChangeArrowheads="1" noChangeShapeType="1" noTextEdit="1"/>
            </p:cNvSpPr>
            <p:nvPr/>
          </p:nvSpPr>
          <p:spPr bwMode="auto">
            <a:xfrm>
              <a:off x="4656" y="1056"/>
              <a:ext cx="534" cy="336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FadeRight">
                <a:avLst>
                  <a:gd name="adj" fmla="val 33333"/>
                </a:avLst>
              </a:prstTxWarp>
              <a:scene3d>
                <a:camera prst="legacyPerspectiveFront">
                  <a:rot lat="20519999" lon="1080000" rev="0"/>
                </a:camera>
                <a:lightRig rig="legacyHarsh2" dir="b"/>
              </a:scene3d>
              <a:sp3d extrusionH="430200" prstMaterial="legacyMatte">
                <a:extrusionClr>
                  <a:srgbClr val="FF6600"/>
                </a:extrusionClr>
                <a:contourClr>
                  <a:srgbClr val="FFE701"/>
                </a:contourClr>
              </a:sp3d>
            </a:bodyPr>
            <a:lstStyle/>
            <a:p>
              <a:pPr>
                <a:buFontTx/>
                <a:buNone/>
              </a:pPr>
              <a:r>
                <a:rPr lang="en-US" b="1" kern="10">
                  <a:ln w="9525"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FFE701"/>
                      </a:gs>
                      <a:gs pos="100000">
                        <a:srgbClr val="FE3E02"/>
                      </a:gs>
                    </a:gsLst>
                    <a:lin ang="5400000" scaled="1"/>
                  </a:gradFill>
                  <a:cs typeface="Arial" panose="020B0604020202020204" pitchFamily="34" charset="0"/>
                </a:rPr>
                <a:t>Đố bé ?</a:t>
              </a:r>
            </a:p>
          </p:txBody>
        </p:sp>
        <p:pic>
          <p:nvPicPr>
            <p:cNvPr id="55465" name="Picture 169" descr="14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8" y="1056"/>
              <a:ext cx="618" cy="8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5466" name="Group 170"/>
          <p:cNvGrpSpPr>
            <a:grpSpLocks/>
          </p:cNvGrpSpPr>
          <p:nvPr/>
        </p:nvGrpSpPr>
        <p:grpSpPr bwMode="auto">
          <a:xfrm>
            <a:off x="7620000" y="1828800"/>
            <a:ext cx="2743200" cy="2438400"/>
            <a:chOff x="3744" y="1008"/>
            <a:chExt cx="1728" cy="1536"/>
          </a:xfrm>
        </p:grpSpPr>
        <p:sp>
          <p:nvSpPr>
            <p:cNvPr id="55467" name="Rectangle 171"/>
            <p:cNvSpPr>
              <a:spLocks noChangeArrowheads="1"/>
            </p:cNvSpPr>
            <p:nvPr/>
          </p:nvSpPr>
          <p:spPr bwMode="auto">
            <a:xfrm>
              <a:off x="3744" y="1008"/>
              <a:ext cx="1728" cy="1536"/>
            </a:xfrm>
            <a:prstGeom prst="rect">
              <a:avLst/>
            </a:prstGeom>
            <a:gradFill rotWithShape="1">
              <a:gsLst>
                <a:gs pos="0">
                  <a:srgbClr val="33CC33"/>
                </a:gs>
                <a:gs pos="50000">
                  <a:schemeClr val="bg1"/>
                </a:gs>
                <a:gs pos="100000">
                  <a:srgbClr val="33CC33"/>
                </a:gs>
              </a:gsLst>
              <a:lin ang="0" scaled="1"/>
            </a:gradFill>
            <a:ln w="38100">
              <a:solidFill>
                <a:srgbClr val="FF006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0"/>
                </a:spcBef>
                <a:buFontTx/>
                <a:buNone/>
              </a:pPr>
              <a:endParaRPr lang="en-US" altLang="en-US"/>
            </a:p>
          </p:txBody>
        </p:sp>
        <p:sp>
          <p:nvSpPr>
            <p:cNvPr id="55468" name="WordArt 172"/>
            <p:cNvSpPr>
              <a:spLocks noChangeArrowheads="1" noChangeShapeType="1" noTextEdit="1"/>
            </p:cNvSpPr>
            <p:nvPr/>
          </p:nvSpPr>
          <p:spPr bwMode="auto">
            <a:xfrm>
              <a:off x="4368" y="1440"/>
              <a:ext cx="480" cy="72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>
                <a:buFontTx/>
                <a:buNone/>
              </a:pPr>
              <a:r>
                <a:rPr lang="en-US" sz="3600" b="1" kern="10">
                  <a:ln w="12700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FF0000">
                      <a:alpha val="50000"/>
                    </a:srgbClr>
                  </a:solidFill>
                  <a:effectLst>
                    <a:outerShdw dist="45791" dir="2021404" algn="ctr" rotWithShape="0">
                      <a:srgbClr val="9999FF"/>
                    </a:outerShdw>
                  </a:effectLst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55469" name="Group 173"/>
          <p:cNvGrpSpPr>
            <a:grpSpLocks/>
          </p:cNvGrpSpPr>
          <p:nvPr/>
        </p:nvGrpSpPr>
        <p:grpSpPr bwMode="auto">
          <a:xfrm>
            <a:off x="1981200" y="4267200"/>
            <a:ext cx="2743200" cy="2438400"/>
            <a:chOff x="576" y="384"/>
            <a:chExt cx="1728" cy="1536"/>
          </a:xfrm>
        </p:grpSpPr>
        <p:pic>
          <p:nvPicPr>
            <p:cNvPr id="55470" name="Picture 174" descr="hoa dong tien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" y="384"/>
              <a:ext cx="1728" cy="1536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5471" name="WordArt 175"/>
            <p:cNvSpPr>
              <a:spLocks noChangeArrowheads="1" noChangeShapeType="1" noTextEdit="1"/>
            </p:cNvSpPr>
            <p:nvPr/>
          </p:nvSpPr>
          <p:spPr bwMode="auto">
            <a:xfrm>
              <a:off x="624" y="432"/>
              <a:ext cx="1248" cy="28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>
                <a:buFontTx/>
                <a:buNone/>
              </a:pPr>
              <a:r>
                <a:rPr lang="en-US" sz="3600" kern="10">
                  <a:ln w="12700">
                    <a:solidFill>
                      <a:srgbClr val="EAEAEA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A603AB"/>
                      </a:gs>
                      <a:gs pos="12000">
                        <a:srgbClr val="E81766"/>
                      </a:gs>
                      <a:gs pos="27000">
                        <a:srgbClr val="EE3F17"/>
                      </a:gs>
                      <a:gs pos="48000">
                        <a:srgbClr val="FFFF00"/>
                      </a:gs>
                      <a:gs pos="64999">
                        <a:srgbClr val="1A8D48"/>
                      </a:gs>
                      <a:gs pos="78999">
                        <a:srgbClr val="0819FB"/>
                      </a:gs>
                      <a:gs pos="100000">
                        <a:srgbClr val="A603AB"/>
                      </a:gs>
                    </a:gsLst>
                    <a:lin ang="0" scaled="1"/>
                  </a:gradFill>
                  <a:effectLst>
                    <a:outerShdw dist="35921" dir="2700000" sy="50000" kx="2115830" algn="bl" rotWithShape="0">
                      <a:srgbClr val="C0C0C0">
                        <a:alpha val="80000"/>
                      </a:srgbClr>
                    </a:outerShdw>
                  </a:effectLst>
                  <a:latin typeface=".VnTime"/>
                </a:rPr>
                <a:t>Hoa ®ång tiÒn</a:t>
              </a:r>
            </a:p>
          </p:txBody>
        </p:sp>
      </p:grpSp>
      <p:grpSp>
        <p:nvGrpSpPr>
          <p:cNvPr id="55472" name="Group 176"/>
          <p:cNvGrpSpPr>
            <a:grpSpLocks/>
          </p:cNvGrpSpPr>
          <p:nvPr/>
        </p:nvGrpSpPr>
        <p:grpSpPr bwMode="auto">
          <a:xfrm>
            <a:off x="1981200" y="4267200"/>
            <a:ext cx="2743200" cy="2438400"/>
            <a:chOff x="288" y="2544"/>
            <a:chExt cx="1728" cy="1536"/>
          </a:xfrm>
        </p:grpSpPr>
        <p:sp>
          <p:nvSpPr>
            <p:cNvPr id="55473" name="Rectangle 177"/>
            <p:cNvSpPr>
              <a:spLocks noChangeArrowheads="1"/>
            </p:cNvSpPr>
            <p:nvPr/>
          </p:nvSpPr>
          <p:spPr bwMode="auto">
            <a:xfrm>
              <a:off x="288" y="2544"/>
              <a:ext cx="1728" cy="1536"/>
            </a:xfrm>
            <a:prstGeom prst="rect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3333FF"/>
                </a:gs>
              </a:gsLst>
              <a:path path="shape">
                <a:fillToRect l="50000" t="50000" r="50000" b="50000"/>
              </a:path>
            </a:gra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0"/>
                </a:spcBef>
                <a:buFontTx/>
                <a:buNone/>
              </a:pPr>
              <a:endParaRPr lang="en-US" altLang="en-US">
                <a:solidFill>
                  <a:schemeClr val="hlink"/>
                </a:solidFill>
              </a:endParaRPr>
            </a:p>
          </p:txBody>
        </p:sp>
        <p:sp>
          <p:nvSpPr>
            <p:cNvPr id="55474" name="WordArt 178"/>
            <p:cNvSpPr>
              <a:spLocks noChangeArrowheads="1" noChangeShapeType="1" noTextEdit="1"/>
            </p:cNvSpPr>
            <p:nvPr/>
          </p:nvSpPr>
          <p:spPr bwMode="auto">
            <a:xfrm>
              <a:off x="384" y="2688"/>
              <a:ext cx="864" cy="248"/>
            </a:xfrm>
            <a:prstGeom prst="rect">
              <a:avLst/>
            </a:prstGeom>
          </p:spPr>
          <p:txBody>
            <a:bodyPr wrap="none" fromWordArt="1">
              <a:prstTxWarp prst="textDoubleWave1">
                <a:avLst>
                  <a:gd name="adj1" fmla="val 6500"/>
                  <a:gd name="adj2" fmla="val 0"/>
                </a:avLst>
              </a:prstTxWarp>
            </a:bodyPr>
            <a:lstStyle/>
            <a:p>
              <a:pPr>
                <a:buFontTx/>
                <a:buNone/>
              </a:pPr>
              <a:r>
                <a:rPr lang="en-US" b="1" kern="10" spc="-180">
                  <a:ln w="12700">
                    <a:solidFill>
                      <a:srgbClr val="000099"/>
                    </a:solidFill>
                    <a:round/>
                    <a:headEnd/>
                    <a:tailEnd/>
                  </a:ln>
                  <a:solidFill>
                    <a:srgbClr val="33CCFF"/>
                  </a:solidFill>
                  <a:effectLst>
                    <a:outerShdw dist="125724" dir="18900000" algn="ctr" rotWithShape="0">
                      <a:srgbClr val="000099"/>
                    </a:outerShdw>
                  </a:effectLst>
                  <a:cs typeface="Arial" panose="020B0604020202020204" pitchFamily="34" charset="0"/>
                </a:rPr>
                <a:t>Đố bé ?</a:t>
              </a:r>
            </a:p>
          </p:txBody>
        </p:sp>
        <p:sp>
          <p:nvSpPr>
            <p:cNvPr id="55475" name="WordArt 179"/>
            <p:cNvSpPr>
              <a:spLocks noChangeArrowheads="1" noChangeShapeType="1" noTextEdit="1"/>
            </p:cNvSpPr>
            <p:nvPr/>
          </p:nvSpPr>
          <p:spPr bwMode="auto">
            <a:xfrm>
              <a:off x="432" y="3216"/>
              <a:ext cx="1434" cy="60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>
                <a:buFontTx/>
                <a:buNone/>
              </a:pPr>
              <a:r>
                <a:rPr lang="vi-VN" b="1" kern="10">
                  <a:ln w="12700">
                    <a:solidFill>
                      <a:srgbClr val="FF0066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A603AB"/>
                      </a:gs>
                      <a:gs pos="12000">
                        <a:srgbClr val="E81766"/>
                      </a:gs>
                      <a:gs pos="27000">
                        <a:srgbClr val="EE3F17"/>
                      </a:gs>
                      <a:gs pos="48000">
                        <a:srgbClr val="FFFF00"/>
                      </a:gs>
                      <a:gs pos="64999">
                        <a:srgbClr val="1A8D48"/>
                      </a:gs>
                      <a:gs pos="78999">
                        <a:srgbClr val="0819FB"/>
                      </a:gs>
                      <a:gs pos="100000">
                        <a:srgbClr val="A603AB"/>
                      </a:gs>
                    </a:gsLst>
                    <a:lin ang="0" scaled="1"/>
                  </a:gradFill>
                  <a:effectLst>
                    <a:outerShdw dist="35921" dir="2700000" sy="50000" kx="2115830" algn="bl" rotWithShape="0">
                      <a:srgbClr val="C0C0C0">
                        <a:alpha val="80000"/>
                      </a:srgbClr>
                    </a:outerShdw>
                  </a:effectLst>
                  <a:cs typeface="Arial" panose="020B0604020202020204" pitchFamily="34" charset="0"/>
                </a:rPr>
                <a:t>Hoa gì màu đỏ</a:t>
              </a:r>
            </a:p>
            <a:p>
              <a:pPr>
                <a:buFontTx/>
                <a:buNone/>
              </a:pPr>
              <a:r>
                <a:rPr lang="vi-VN" b="1" kern="10">
                  <a:ln w="12700">
                    <a:solidFill>
                      <a:srgbClr val="FF0066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A603AB"/>
                      </a:gs>
                      <a:gs pos="12000">
                        <a:srgbClr val="E81766"/>
                      </a:gs>
                      <a:gs pos="27000">
                        <a:srgbClr val="EE3F17"/>
                      </a:gs>
                      <a:gs pos="48000">
                        <a:srgbClr val="FFFF00"/>
                      </a:gs>
                      <a:gs pos="64999">
                        <a:srgbClr val="1A8D48"/>
                      </a:gs>
                      <a:gs pos="78999">
                        <a:srgbClr val="0819FB"/>
                      </a:gs>
                      <a:gs pos="100000">
                        <a:srgbClr val="A603AB"/>
                      </a:gs>
                    </a:gsLst>
                    <a:lin ang="0" scaled="1"/>
                  </a:gradFill>
                  <a:effectLst>
                    <a:outerShdw dist="35921" dir="2700000" sy="50000" kx="2115830" algn="bl" rotWithShape="0">
                      <a:srgbClr val="C0C0C0">
                        <a:alpha val="80000"/>
                      </a:srgbClr>
                    </a:outerShdw>
                  </a:effectLst>
                  <a:cs typeface="Arial" panose="020B0604020202020204" pitchFamily="34" charset="0"/>
                </a:rPr>
                <a:t>Êm mượt như nhung</a:t>
              </a:r>
            </a:p>
            <a:p>
              <a:pPr>
                <a:buFontTx/>
                <a:buNone/>
              </a:pPr>
              <a:r>
                <a:rPr lang="vi-VN" b="1" kern="10">
                  <a:ln w="12700">
                    <a:solidFill>
                      <a:srgbClr val="FF0066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A603AB"/>
                      </a:gs>
                      <a:gs pos="12000">
                        <a:srgbClr val="E81766"/>
                      </a:gs>
                      <a:gs pos="27000">
                        <a:srgbClr val="EE3F17"/>
                      </a:gs>
                      <a:gs pos="48000">
                        <a:srgbClr val="FFFF00"/>
                      </a:gs>
                      <a:gs pos="64999">
                        <a:srgbClr val="1A8D48"/>
                      </a:gs>
                      <a:gs pos="78999">
                        <a:srgbClr val="0819FB"/>
                      </a:gs>
                      <a:gs pos="100000">
                        <a:srgbClr val="A603AB"/>
                      </a:gs>
                    </a:gsLst>
                    <a:lin ang="0" scaled="1"/>
                  </a:gradFill>
                  <a:effectLst>
                    <a:outerShdw dist="35921" dir="2700000" sy="50000" kx="2115830" algn="bl" rotWithShape="0">
                      <a:srgbClr val="C0C0C0">
                        <a:alpha val="80000"/>
                      </a:srgbClr>
                    </a:outerShdw>
                  </a:effectLst>
                  <a:cs typeface="Arial" panose="020B0604020202020204" pitchFamily="34" charset="0"/>
                </a:rPr>
                <a:t>Xếp tròn vòng quanh</a:t>
              </a:r>
            </a:p>
            <a:p>
              <a:pPr>
                <a:buFontTx/>
                <a:buNone/>
              </a:pPr>
              <a:r>
                <a:rPr lang="vi-VN" b="1" kern="10">
                  <a:ln w="12700">
                    <a:solidFill>
                      <a:srgbClr val="FF0066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A603AB"/>
                      </a:gs>
                      <a:gs pos="12000">
                        <a:srgbClr val="E81766"/>
                      </a:gs>
                      <a:gs pos="27000">
                        <a:srgbClr val="EE3F17"/>
                      </a:gs>
                      <a:gs pos="48000">
                        <a:srgbClr val="FFFF00"/>
                      </a:gs>
                      <a:gs pos="64999">
                        <a:srgbClr val="1A8D48"/>
                      </a:gs>
                      <a:gs pos="78999">
                        <a:srgbClr val="0819FB"/>
                      </a:gs>
                      <a:gs pos="100000">
                        <a:srgbClr val="A603AB"/>
                      </a:gs>
                    </a:gsLst>
                    <a:lin ang="0" scaled="1"/>
                  </a:gradFill>
                  <a:effectLst>
                    <a:outerShdw dist="35921" dir="2700000" sy="50000" kx="2115830" algn="bl" rotWithShape="0">
                      <a:srgbClr val="C0C0C0">
                        <a:alpha val="80000"/>
                      </a:srgbClr>
                    </a:outerShdw>
                  </a:effectLst>
                  <a:cs typeface="Arial" panose="020B0604020202020204" pitchFamily="34" charset="0"/>
                </a:rPr>
                <a:t>Nhị vàng ở giữa</a:t>
              </a:r>
              <a:endParaRPr lang="en-US" b="1" kern="10">
                <a:ln w="12700">
                  <a:solidFill>
                    <a:srgbClr val="FF0066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cs typeface="Arial" panose="020B0604020202020204" pitchFamily="34" charset="0"/>
              </a:endParaRPr>
            </a:p>
          </p:txBody>
        </p:sp>
        <p:pic>
          <p:nvPicPr>
            <p:cNvPr id="55476" name="Picture 180" descr="IMG0-33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2" y="2544"/>
              <a:ext cx="553" cy="7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5477" name="Group 181"/>
          <p:cNvGrpSpPr>
            <a:grpSpLocks/>
          </p:cNvGrpSpPr>
          <p:nvPr/>
        </p:nvGrpSpPr>
        <p:grpSpPr bwMode="auto">
          <a:xfrm>
            <a:off x="1981200" y="4279900"/>
            <a:ext cx="2743200" cy="2438400"/>
            <a:chOff x="288" y="2544"/>
            <a:chExt cx="1728" cy="1536"/>
          </a:xfrm>
        </p:grpSpPr>
        <p:sp>
          <p:nvSpPr>
            <p:cNvPr id="55478" name="Rectangle 182"/>
            <p:cNvSpPr>
              <a:spLocks noChangeArrowheads="1"/>
            </p:cNvSpPr>
            <p:nvPr/>
          </p:nvSpPr>
          <p:spPr bwMode="auto">
            <a:xfrm>
              <a:off x="288" y="2544"/>
              <a:ext cx="1728" cy="1536"/>
            </a:xfrm>
            <a:prstGeom prst="rect">
              <a:avLst/>
            </a:prstGeom>
            <a:gradFill rotWithShape="1">
              <a:gsLst>
                <a:gs pos="0">
                  <a:srgbClr val="FF66FF"/>
                </a:gs>
                <a:gs pos="50000">
                  <a:schemeClr val="bg1"/>
                </a:gs>
                <a:gs pos="100000">
                  <a:srgbClr val="FF66FF"/>
                </a:gs>
              </a:gsLst>
              <a:lin ang="5400000" scaled="1"/>
            </a:gra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0"/>
                </a:spcBef>
                <a:buFontTx/>
                <a:buNone/>
              </a:pPr>
              <a:endParaRPr lang="en-US" altLang="en-US">
                <a:solidFill>
                  <a:schemeClr val="hlink"/>
                </a:solidFill>
              </a:endParaRPr>
            </a:p>
          </p:txBody>
        </p:sp>
        <p:sp>
          <p:nvSpPr>
            <p:cNvPr id="55479" name="WordArt 183"/>
            <p:cNvSpPr>
              <a:spLocks noChangeArrowheads="1" noChangeShapeType="1" noTextEdit="1"/>
            </p:cNvSpPr>
            <p:nvPr/>
          </p:nvSpPr>
          <p:spPr bwMode="auto">
            <a:xfrm>
              <a:off x="864" y="2976"/>
              <a:ext cx="528" cy="720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>
                <a:buFontTx/>
                <a:buNone/>
              </a:pPr>
              <a:r>
                <a:rPr lang="en-US" sz="3600" b="1" kern="10">
                  <a:gradFill rotWithShape="0">
                    <a:gsLst>
                      <a:gs pos="0">
                        <a:srgbClr val="00FF00"/>
                      </a:gs>
                      <a:gs pos="100000">
                        <a:schemeClr val="hlink"/>
                      </a:gs>
                    </a:gsLst>
                    <a:path path="rect">
                      <a:fillToRect l="50000" t="50000" r="50000" b="50000"/>
                    </a:path>
                  </a:gradFill>
                  <a:effectLst>
                    <a:outerShdw dist="35921" dir="2700000" algn="ctr" rotWithShape="0">
                      <a:srgbClr val="C0C0C0">
                        <a:alpha val="80000"/>
                      </a:srgbClr>
                    </a:outerShdw>
                  </a:effectLst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55480" name="Group 184"/>
          <p:cNvGrpSpPr>
            <a:grpSpLocks/>
          </p:cNvGrpSpPr>
          <p:nvPr/>
        </p:nvGrpSpPr>
        <p:grpSpPr bwMode="auto">
          <a:xfrm>
            <a:off x="4775200" y="4279900"/>
            <a:ext cx="2743200" cy="2438400"/>
            <a:chOff x="672" y="1968"/>
            <a:chExt cx="1728" cy="1536"/>
          </a:xfrm>
        </p:grpSpPr>
        <p:pic>
          <p:nvPicPr>
            <p:cNvPr id="55481" name="Picture 185" descr="hoa-hon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" y="1968"/>
              <a:ext cx="1728" cy="15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5482" name="WordArt 186"/>
            <p:cNvSpPr>
              <a:spLocks noChangeArrowheads="1" noChangeShapeType="1" noTextEdit="1"/>
            </p:cNvSpPr>
            <p:nvPr/>
          </p:nvSpPr>
          <p:spPr bwMode="auto">
            <a:xfrm>
              <a:off x="1008" y="3120"/>
              <a:ext cx="1260" cy="33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>
                <a:buFontTx/>
                <a:buNone/>
              </a:pPr>
              <a:r>
                <a:rPr lang="en-US" sz="3600" kern="10">
                  <a:ln w="12700">
                    <a:solidFill>
                      <a:srgbClr val="EAEAEA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A603AB"/>
                      </a:gs>
                      <a:gs pos="12000">
                        <a:srgbClr val="E81766"/>
                      </a:gs>
                      <a:gs pos="27000">
                        <a:srgbClr val="EE3F17"/>
                      </a:gs>
                      <a:gs pos="48000">
                        <a:srgbClr val="FFFF00"/>
                      </a:gs>
                      <a:gs pos="64999">
                        <a:srgbClr val="1A8D48"/>
                      </a:gs>
                      <a:gs pos="78999">
                        <a:srgbClr val="0819FB"/>
                      </a:gs>
                      <a:gs pos="100000">
                        <a:srgbClr val="A603AB"/>
                      </a:gs>
                    </a:gsLst>
                    <a:lin ang="0" scaled="1"/>
                  </a:gradFill>
                  <a:effectLst>
                    <a:outerShdw dist="35921" dir="2700000" sy="50000" kx="2115830" algn="bl" rotWithShape="0">
                      <a:srgbClr val="C0C0C0">
                        <a:alpha val="80000"/>
                      </a:srgbClr>
                    </a:outerShdw>
                  </a:effectLst>
                  <a:cs typeface="Arial" panose="020B0604020202020204" pitchFamily="34" charset="0"/>
                </a:rPr>
                <a:t>Hoa hồng</a:t>
              </a:r>
            </a:p>
          </p:txBody>
        </p:sp>
      </p:grpSp>
      <p:grpSp>
        <p:nvGrpSpPr>
          <p:cNvPr id="55483" name="Group 187"/>
          <p:cNvGrpSpPr>
            <a:grpSpLocks/>
          </p:cNvGrpSpPr>
          <p:nvPr/>
        </p:nvGrpSpPr>
        <p:grpSpPr bwMode="auto">
          <a:xfrm>
            <a:off x="4800600" y="4267200"/>
            <a:ext cx="2743200" cy="2438400"/>
            <a:chOff x="2016" y="2544"/>
            <a:chExt cx="1728" cy="1536"/>
          </a:xfrm>
        </p:grpSpPr>
        <p:sp>
          <p:nvSpPr>
            <p:cNvPr id="55484" name="Rectangle 188"/>
            <p:cNvSpPr>
              <a:spLocks noChangeArrowheads="1"/>
            </p:cNvSpPr>
            <p:nvPr/>
          </p:nvSpPr>
          <p:spPr bwMode="auto">
            <a:xfrm>
              <a:off x="2016" y="2544"/>
              <a:ext cx="1728" cy="1536"/>
            </a:xfrm>
            <a:prstGeom prst="rect">
              <a:avLst/>
            </a:prstGeom>
            <a:gradFill rotWithShape="1">
              <a:gsLst>
                <a:gs pos="0">
                  <a:srgbClr val="FF9900"/>
                </a:gs>
                <a:gs pos="50000">
                  <a:schemeClr val="bg1"/>
                </a:gs>
                <a:gs pos="100000">
                  <a:srgbClr val="FF9900"/>
                </a:gs>
              </a:gsLst>
              <a:lin ang="18900000" scaled="1"/>
            </a:gradFill>
            <a:ln w="38100">
              <a:solidFill>
                <a:srgbClr val="FF006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0"/>
                </a:spcBef>
                <a:buFontTx/>
                <a:buNone/>
              </a:pPr>
              <a:endParaRPr lang="en-US" altLang="en-US"/>
            </a:p>
          </p:txBody>
        </p:sp>
        <p:sp>
          <p:nvSpPr>
            <p:cNvPr id="55485" name="WordArt 189"/>
            <p:cNvSpPr>
              <a:spLocks noChangeArrowheads="1" noChangeShapeType="1" noTextEdit="1"/>
            </p:cNvSpPr>
            <p:nvPr/>
          </p:nvSpPr>
          <p:spPr bwMode="auto">
            <a:xfrm>
              <a:off x="2064" y="2640"/>
              <a:ext cx="864" cy="240"/>
            </a:xfrm>
            <a:prstGeom prst="rect">
              <a:avLst/>
            </a:prstGeom>
          </p:spPr>
          <p:txBody>
            <a:bodyPr wrap="none" fromWordArt="1">
              <a:prstTxWarp prst="textFadeUp">
                <a:avLst>
                  <a:gd name="adj" fmla="val 9991"/>
                </a:avLst>
              </a:prstTxWarp>
            </a:bodyPr>
            <a:lstStyle/>
            <a:p>
              <a:pPr>
                <a:buFontTx/>
                <a:buNone/>
              </a:pPr>
              <a:r>
                <a:rPr lang="en-US" b="1" kern="10">
                  <a:ln w="12700">
                    <a:solidFill>
                      <a:srgbClr val="FF0066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520402"/>
                      </a:gs>
                      <a:gs pos="100000">
                        <a:srgbClr val="FFCC00"/>
                      </a:gs>
                    </a:gsLst>
                    <a:lin ang="5400000" scaled="1"/>
                  </a:gradFill>
                  <a:effectLst>
                    <a:outerShdw dist="35921" dir="2700000" sy="50000" rotWithShape="0">
                      <a:srgbClr val="875B0D">
                        <a:alpha val="70000"/>
                      </a:srgbClr>
                    </a:outerShdw>
                  </a:effectLst>
                  <a:cs typeface="Arial" panose="020B0604020202020204" pitchFamily="34" charset="0"/>
                </a:rPr>
                <a:t>Đố bé ?</a:t>
              </a:r>
            </a:p>
          </p:txBody>
        </p:sp>
        <p:sp>
          <p:nvSpPr>
            <p:cNvPr id="55486" name="WordArt 190"/>
            <p:cNvSpPr>
              <a:spLocks noChangeArrowheads="1" noChangeShapeType="1" noTextEdit="1"/>
            </p:cNvSpPr>
            <p:nvPr/>
          </p:nvSpPr>
          <p:spPr bwMode="auto">
            <a:xfrm>
              <a:off x="2256" y="3120"/>
              <a:ext cx="1248" cy="816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Wave1">
                <a:avLst>
                  <a:gd name="adj1" fmla="val 13005"/>
                  <a:gd name="adj2" fmla="val 0"/>
                </a:avLst>
              </a:prstTxWarp>
            </a:bodyPr>
            <a:lstStyle/>
            <a:p>
              <a:pPr>
                <a:buFontTx/>
                <a:buNone/>
              </a:pPr>
              <a:r>
                <a:rPr lang="vi-VN" sz="3600" kern="10">
                  <a:solidFill>
                    <a:srgbClr val="FF0000"/>
                  </a:solidFill>
                  <a:effectLst>
                    <a:outerShdw dist="53882" dir="2700000" algn="ctr" rotWithShape="0">
                      <a:srgbClr val="C0C0C0">
                        <a:alpha val="8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Thân cành có nhiều gai</a:t>
              </a:r>
            </a:p>
            <a:p>
              <a:pPr>
                <a:buFontTx/>
                <a:buNone/>
              </a:pPr>
              <a:r>
                <a:rPr lang="vi-VN" sz="3600" kern="10">
                  <a:solidFill>
                    <a:srgbClr val="FF0000"/>
                  </a:solidFill>
                  <a:effectLst>
                    <a:outerShdw dist="53882" dir="2700000" algn="ctr" rotWithShape="0">
                      <a:srgbClr val="C0C0C0">
                        <a:alpha val="8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Hương thơm toả sớm mai</a:t>
              </a:r>
            </a:p>
            <a:p>
              <a:pPr>
                <a:buFontTx/>
                <a:buNone/>
              </a:pPr>
              <a:r>
                <a:rPr lang="vi-VN" sz="3600" kern="10">
                  <a:solidFill>
                    <a:srgbClr val="FF0000"/>
                  </a:solidFill>
                  <a:effectLst>
                    <a:outerShdw dist="53882" dir="2700000" algn="ctr" rotWithShape="0">
                      <a:srgbClr val="C0C0C0">
                        <a:alpha val="8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Trắng hồng nhung nhiều loại</a:t>
              </a:r>
            </a:p>
            <a:p>
              <a:pPr>
                <a:buFontTx/>
                <a:buNone/>
              </a:pPr>
              <a:r>
                <a:rPr lang="vi-VN" sz="3600" kern="10">
                  <a:solidFill>
                    <a:srgbClr val="FF0000"/>
                  </a:solidFill>
                  <a:effectLst>
                    <a:outerShdw dist="53882" dir="2700000" algn="ctr" rotWithShape="0">
                      <a:srgbClr val="C0C0C0">
                        <a:alpha val="8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Tên gọi là hoa chi?</a:t>
              </a:r>
              <a:endParaRPr lang="en-US" sz="3600" kern="10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55487" name="Picture 191" descr="cehayfever"/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4" y="2544"/>
              <a:ext cx="678" cy="7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5488" name="Group 192"/>
          <p:cNvGrpSpPr>
            <a:grpSpLocks/>
          </p:cNvGrpSpPr>
          <p:nvPr/>
        </p:nvGrpSpPr>
        <p:grpSpPr bwMode="auto">
          <a:xfrm>
            <a:off x="4800600" y="4267200"/>
            <a:ext cx="2743200" cy="2438400"/>
            <a:chOff x="2016" y="2544"/>
            <a:chExt cx="1728" cy="1536"/>
          </a:xfrm>
        </p:grpSpPr>
        <p:sp>
          <p:nvSpPr>
            <p:cNvPr id="55489" name="Rectangle 193"/>
            <p:cNvSpPr>
              <a:spLocks noChangeArrowheads="1"/>
            </p:cNvSpPr>
            <p:nvPr/>
          </p:nvSpPr>
          <p:spPr bwMode="auto">
            <a:xfrm>
              <a:off x="2016" y="2544"/>
              <a:ext cx="1728" cy="1536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50000">
                  <a:srgbClr val="00FFFF"/>
                </a:gs>
                <a:gs pos="100000">
                  <a:schemeClr val="bg1"/>
                </a:gs>
              </a:gsLst>
              <a:lin ang="18900000" scaled="1"/>
            </a:gradFill>
            <a:ln w="38100">
              <a:solidFill>
                <a:srgbClr val="FF006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0"/>
                </a:spcBef>
                <a:buFontTx/>
                <a:buNone/>
              </a:pPr>
              <a:endParaRPr lang="en-US" altLang="en-US"/>
            </a:p>
          </p:txBody>
        </p:sp>
        <p:sp>
          <p:nvSpPr>
            <p:cNvPr id="55490" name="WordArt 194"/>
            <p:cNvSpPr>
              <a:spLocks noChangeArrowheads="1" noChangeShapeType="1" noTextEdit="1"/>
            </p:cNvSpPr>
            <p:nvPr/>
          </p:nvSpPr>
          <p:spPr bwMode="auto">
            <a:xfrm>
              <a:off x="2592" y="2928"/>
              <a:ext cx="528" cy="720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48296"/>
                </a:avLst>
              </a:prstTxWarp>
              <a:scene3d>
                <a:camera prst="legacyPerspectiveTopLeft"/>
                <a:lightRig rig="legacyNormal3" dir="r"/>
              </a:scene3d>
              <a:sp3d extrusionH="201600" prstMaterial="legacyMetal">
                <a:extrusionClr>
                  <a:srgbClr val="FFFFFF"/>
                </a:extrusionClr>
                <a:contourClr>
                  <a:srgbClr val="FF3399"/>
                </a:contourClr>
              </a:sp3d>
            </a:bodyPr>
            <a:lstStyle/>
            <a:p>
              <a:pPr>
                <a:buFontTx/>
                <a:buNone/>
              </a:pPr>
              <a:r>
                <a:rPr lang="en-US" sz="3600" b="1" kern="10">
                  <a:ln w="9525"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FF3399"/>
                      </a:gs>
                      <a:gs pos="25000">
                        <a:srgbClr val="FF6633"/>
                      </a:gs>
                      <a:gs pos="50000">
                        <a:srgbClr val="FFFF00"/>
                      </a:gs>
                      <a:gs pos="75000">
                        <a:srgbClr val="01A78F"/>
                      </a:gs>
                      <a:gs pos="100000">
                        <a:srgbClr val="3366FF"/>
                      </a:gs>
                    </a:gsLst>
                    <a:lin ang="2700000" scaled="1"/>
                  </a:gradFill>
                  <a:cs typeface="Arial" panose="020B0604020202020204" pitchFamily="34" charset="0"/>
                </a:rPr>
                <a:t>5</a:t>
              </a:r>
            </a:p>
          </p:txBody>
        </p:sp>
      </p:grpSp>
      <p:grpSp>
        <p:nvGrpSpPr>
          <p:cNvPr id="55491" name="Group 195"/>
          <p:cNvGrpSpPr>
            <a:grpSpLocks/>
          </p:cNvGrpSpPr>
          <p:nvPr/>
        </p:nvGrpSpPr>
        <p:grpSpPr bwMode="auto">
          <a:xfrm>
            <a:off x="7620000" y="4267200"/>
            <a:ext cx="2743200" cy="2438400"/>
            <a:chOff x="1728" y="336"/>
            <a:chExt cx="1728" cy="1632"/>
          </a:xfrm>
        </p:grpSpPr>
        <p:pic>
          <p:nvPicPr>
            <p:cNvPr id="55492" name="Picture 196" descr="buom 2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8" y="336"/>
              <a:ext cx="1728" cy="163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5493" name="WordArt 197"/>
            <p:cNvSpPr>
              <a:spLocks noChangeArrowheads="1" noChangeShapeType="1" noTextEdit="1"/>
            </p:cNvSpPr>
            <p:nvPr/>
          </p:nvSpPr>
          <p:spPr bwMode="auto">
            <a:xfrm>
              <a:off x="1824" y="1488"/>
              <a:ext cx="1392" cy="33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>
                <a:buFontTx/>
                <a:buNone/>
              </a:pPr>
              <a:r>
                <a:rPr lang="vi-VN" sz="3600" kern="10">
                  <a:ln w="12700">
                    <a:solidFill>
                      <a:srgbClr val="3333CC"/>
                    </a:solidFill>
                    <a:round/>
                    <a:headEnd/>
                    <a:tailEnd/>
                  </a:ln>
                  <a:solidFill>
                    <a:srgbClr val="B2B2B2">
                      <a:alpha val="50000"/>
                    </a:srgbClr>
                  </a:solidFill>
                  <a:effectLst>
                    <a:outerShdw dist="45791" dir="2021404" algn="ctr" rotWithShape="0">
                      <a:srgbClr val="9999FF"/>
                    </a:outerShdw>
                  </a:effectLst>
                  <a:cs typeface="Arial" panose="020B0604020202020204" pitchFamily="34" charset="0"/>
                </a:rPr>
                <a:t>Hoa bướm</a:t>
              </a:r>
              <a:endParaRPr lang="en-US" sz="3600" kern="1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Arial" panose="020B0604020202020204" pitchFamily="34" charset="0"/>
              </a:endParaRPr>
            </a:p>
          </p:txBody>
        </p:sp>
      </p:grpSp>
      <p:grpSp>
        <p:nvGrpSpPr>
          <p:cNvPr id="55494" name="Group 198"/>
          <p:cNvGrpSpPr>
            <a:grpSpLocks/>
          </p:cNvGrpSpPr>
          <p:nvPr/>
        </p:nvGrpSpPr>
        <p:grpSpPr bwMode="auto">
          <a:xfrm>
            <a:off x="7620000" y="4267200"/>
            <a:ext cx="2743200" cy="2438400"/>
            <a:chOff x="3744" y="2544"/>
            <a:chExt cx="1728" cy="1536"/>
          </a:xfrm>
        </p:grpSpPr>
        <p:sp>
          <p:nvSpPr>
            <p:cNvPr id="55495" name="Rectangle 199"/>
            <p:cNvSpPr>
              <a:spLocks noChangeArrowheads="1"/>
            </p:cNvSpPr>
            <p:nvPr/>
          </p:nvSpPr>
          <p:spPr bwMode="auto">
            <a:xfrm>
              <a:off x="3744" y="2544"/>
              <a:ext cx="1728" cy="1536"/>
            </a:xfrm>
            <a:prstGeom prst="rect">
              <a:avLst/>
            </a:prstGeom>
            <a:gradFill rotWithShape="1">
              <a:gsLst>
                <a:gs pos="0">
                  <a:srgbClr val="FF66FF"/>
                </a:gs>
                <a:gs pos="100000">
                  <a:srgbClr val="FF66FF">
                    <a:gamma/>
                    <a:tint val="0"/>
                    <a:invGamma/>
                  </a:srgbClr>
                </a:gs>
              </a:gsLst>
              <a:path path="rect">
                <a:fillToRect r="100000" b="100000"/>
              </a:path>
            </a:gradFill>
            <a:ln w="38100">
              <a:solidFill>
                <a:srgbClr val="3333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0"/>
                </a:spcBef>
                <a:buFontTx/>
                <a:buNone/>
              </a:pPr>
              <a:endParaRPr lang="en-US" altLang="en-US"/>
            </a:p>
          </p:txBody>
        </p:sp>
        <p:sp>
          <p:nvSpPr>
            <p:cNvPr id="55496" name="WordArt 200"/>
            <p:cNvSpPr>
              <a:spLocks noChangeArrowheads="1" noChangeShapeType="1" noTextEdit="1"/>
            </p:cNvSpPr>
            <p:nvPr/>
          </p:nvSpPr>
          <p:spPr bwMode="auto">
            <a:xfrm>
              <a:off x="3840" y="2688"/>
              <a:ext cx="534" cy="336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CascadeUp">
                <a:avLst>
                  <a:gd name="adj" fmla="val 44444"/>
                </a:avLst>
              </a:prstTxWarp>
              <a:scene3d>
                <a:camera prst="legacyPerspectiveFront">
                  <a:rot lat="20519999" lon="1080000" rev="0"/>
                </a:camera>
                <a:lightRig rig="legacyHarsh2" dir="b"/>
              </a:scene3d>
              <a:sp3d extrusionH="430200" prstMaterial="legacyMatte">
                <a:extrusionClr>
                  <a:srgbClr val="FF6600"/>
                </a:extrusionClr>
                <a:contourClr>
                  <a:srgbClr val="FFE701"/>
                </a:contourClr>
              </a:sp3d>
            </a:bodyPr>
            <a:lstStyle/>
            <a:p>
              <a:pPr>
                <a:buFontTx/>
                <a:buNone/>
              </a:pPr>
              <a:r>
                <a:rPr lang="en-US" b="1" kern="10">
                  <a:ln w="9525"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FFE701"/>
                      </a:gs>
                      <a:gs pos="100000">
                        <a:srgbClr val="FE3E02"/>
                      </a:gs>
                    </a:gsLst>
                    <a:lin ang="5400000" scaled="1"/>
                  </a:gradFill>
                  <a:cs typeface="Arial" panose="020B0604020202020204" pitchFamily="34" charset="0"/>
                </a:rPr>
                <a:t>Đố bé ?</a:t>
              </a:r>
            </a:p>
          </p:txBody>
        </p:sp>
        <p:sp>
          <p:nvSpPr>
            <p:cNvPr id="55497" name="WordArt 201" descr="Narrow vertical"/>
            <p:cNvSpPr>
              <a:spLocks noChangeArrowheads="1" noChangeShapeType="1" noTextEdit="1"/>
            </p:cNvSpPr>
            <p:nvPr/>
          </p:nvSpPr>
          <p:spPr bwMode="auto">
            <a:xfrm>
              <a:off x="3888" y="2880"/>
              <a:ext cx="1536" cy="1056"/>
            </a:xfrm>
            <a:prstGeom prst="rect">
              <a:avLst/>
            </a:prstGeom>
          </p:spPr>
          <p:txBody>
            <a:bodyPr wrap="none" fromWordArt="1">
              <a:prstTxWarp prst="textCurveUp">
                <a:avLst>
                  <a:gd name="adj" fmla="val 40356"/>
                </a:avLst>
              </a:prstTxWarp>
            </a:bodyPr>
            <a:lstStyle/>
            <a:p>
              <a:pPr>
                <a:buFontTx/>
                <a:buNone/>
              </a:pPr>
              <a:r>
                <a:rPr lang="vi-VN" b="1" kern="10"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pattFill prst="dashHorz">
                    <a:fgClr>
                      <a:srgbClr val="808080"/>
                    </a:fgClr>
                    <a:bgClr>
                      <a:srgbClr val="FFFF00"/>
                    </a:bgClr>
                  </a:pattFill>
                  <a:effectLst>
                    <a:outerShdw dist="45791" dir="2021404" algn="ctr" rotWithShape="0">
                      <a:srgbClr val="808080">
                        <a:alpha val="80000"/>
                      </a:srgbClr>
                    </a:outerShdw>
                  </a:effectLst>
                  <a:cs typeface="Arial" panose="020B0604020202020204" pitchFamily="34" charset="0"/>
                </a:rPr>
                <a:t>Hoa gì?</a:t>
              </a:r>
            </a:p>
            <a:p>
              <a:pPr>
                <a:buFontTx/>
                <a:buNone/>
              </a:pPr>
              <a:r>
                <a:rPr lang="vi-VN" b="1" kern="10"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pattFill prst="dashHorz">
                    <a:fgClr>
                      <a:srgbClr val="808080"/>
                    </a:fgClr>
                    <a:bgClr>
                      <a:srgbClr val="FFFF00"/>
                    </a:bgClr>
                  </a:pattFill>
                  <a:effectLst>
                    <a:outerShdw dist="45791" dir="2021404" algn="ctr" rotWithShape="0">
                      <a:srgbClr val="808080">
                        <a:alpha val="80000"/>
                      </a:srgbClr>
                    </a:outerShdw>
                  </a:effectLst>
                  <a:cs typeface="Arial" panose="020B0604020202020204" pitchFamily="34" charset="0"/>
                </a:rPr>
                <a:t>Cánh mỏng manh thay</a:t>
              </a:r>
            </a:p>
            <a:p>
              <a:pPr>
                <a:buFontTx/>
                <a:buNone/>
              </a:pPr>
              <a:r>
                <a:rPr lang="vi-VN" b="1" kern="10"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pattFill prst="dashHorz">
                    <a:fgClr>
                      <a:srgbClr val="808080"/>
                    </a:fgClr>
                    <a:bgClr>
                      <a:srgbClr val="FFFF00"/>
                    </a:bgClr>
                  </a:pattFill>
                  <a:effectLst>
                    <a:outerShdw dist="45791" dir="2021404" algn="ctr" rotWithShape="0">
                      <a:srgbClr val="808080">
                        <a:alpha val="80000"/>
                      </a:srgbClr>
                    </a:outerShdw>
                  </a:effectLst>
                  <a:cs typeface="Arial" panose="020B0604020202020204" pitchFamily="34" charset="0"/>
                </a:rPr>
                <a:t>Ngỡ đàn bươm bướm</a:t>
              </a:r>
            </a:p>
            <a:p>
              <a:pPr>
                <a:buFontTx/>
                <a:buNone/>
              </a:pPr>
              <a:r>
                <a:rPr lang="vi-VN" b="1" kern="10"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pattFill prst="dashHorz">
                    <a:fgClr>
                      <a:srgbClr val="808080"/>
                    </a:fgClr>
                    <a:bgClr>
                      <a:srgbClr val="FFFF00"/>
                    </a:bgClr>
                  </a:pattFill>
                  <a:effectLst>
                    <a:outerShdw dist="45791" dir="2021404" algn="ctr" rotWithShape="0">
                      <a:srgbClr val="808080">
                        <a:alpha val="80000"/>
                      </a:srgbClr>
                    </a:outerShdw>
                  </a:effectLst>
                  <a:cs typeface="Arial" panose="020B0604020202020204" pitchFamily="34" charset="0"/>
                </a:rPr>
                <a:t>Tung bay rập rờn?</a:t>
              </a:r>
              <a:endParaRPr lang="en-US" b="1" kern="1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cs typeface="Arial" panose="020B0604020202020204" pitchFamily="34" charset="0"/>
              </a:endParaRPr>
            </a:p>
          </p:txBody>
        </p:sp>
        <p:pic>
          <p:nvPicPr>
            <p:cNvPr id="55498" name="Picture 202" descr="8731-001-01-1062"/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0" y="2592"/>
              <a:ext cx="594" cy="5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5499" name="Group 203"/>
          <p:cNvGrpSpPr>
            <a:grpSpLocks/>
          </p:cNvGrpSpPr>
          <p:nvPr/>
        </p:nvGrpSpPr>
        <p:grpSpPr bwMode="auto">
          <a:xfrm>
            <a:off x="7620000" y="4267200"/>
            <a:ext cx="2743200" cy="2438400"/>
            <a:chOff x="3744" y="2544"/>
            <a:chExt cx="1728" cy="1536"/>
          </a:xfrm>
        </p:grpSpPr>
        <p:sp>
          <p:nvSpPr>
            <p:cNvPr id="55500" name="Rectangle 204"/>
            <p:cNvSpPr>
              <a:spLocks noChangeArrowheads="1"/>
            </p:cNvSpPr>
            <p:nvPr/>
          </p:nvSpPr>
          <p:spPr bwMode="auto">
            <a:xfrm>
              <a:off x="3744" y="2544"/>
              <a:ext cx="1728" cy="1536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F0066"/>
                </a:gs>
              </a:gsLst>
              <a:lin ang="18900000" scaled="1"/>
            </a:gradFill>
            <a:ln w="38100">
              <a:solidFill>
                <a:srgbClr val="3333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0"/>
                </a:spcBef>
                <a:buFontTx/>
                <a:buNone/>
              </a:pPr>
              <a:endParaRPr lang="en-US" altLang="en-US"/>
            </a:p>
          </p:txBody>
        </p:sp>
        <p:sp>
          <p:nvSpPr>
            <p:cNvPr id="55501" name="WordArt 205"/>
            <p:cNvSpPr>
              <a:spLocks noChangeArrowheads="1" noChangeShapeType="1" noTextEdit="1"/>
            </p:cNvSpPr>
            <p:nvPr/>
          </p:nvSpPr>
          <p:spPr bwMode="auto">
            <a:xfrm>
              <a:off x="4320" y="2976"/>
              <a:ext cx="528" cy="72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>
                <a:buFontTx/>
                <a:buNone/>
              </a:pPr>
              <a:r>
                <a:rPr lang="en-US" sz="3600" b="1" kern="10">
                  <a:ln w="19050">
                    <a:solidFill>
                      <a:srgbClr val="99CCFF"/>
                    </a:solidFill>
                    <a:round/>
                    <a:headEnd/>
                    <a:tailEnd/>
                  </a:ln>
                  <a:solidFill>
                    <a:srgbClr val="FF00FF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cs typeface="Arial" panose="020B0604020202020204" pitchFamily="34" charset="0"/>
                </a:rPr>
                <a:t>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98007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53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" dur="2000"/>
                                        <p:tgtEl>
                                          <p:spTgt spid="553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5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38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54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" dur="500"/>
                                        <p:tgtEl>
                                          <p:spTgt spid="554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4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54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8" dur="500"/>
                                        <p:tgtEl>
                                          <p:spTgt spid="554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42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54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4" dur="2000"/>
                                        <p:tgtEl>
                                          <p:spTgt spid="554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5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43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54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0" dur="2000"/>
                                        <p:tgtEl>
                                          <p:spTgt spid="554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5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42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54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2000"/>
                                        <p:tgtEl>
                                          <p:spTgt spid="554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5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4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54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42" dur="1"/>
                                        <p:tgtEl>
                                          <p:spTgt spid="5545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45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54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xit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48" dur="2000"/>
                                        <p:tgtEl>
                                          <p:spTgt spid="554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5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46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54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54" dur="2000"/>
                                        <p:tgtEl>
                                          <p:spTgt spid="554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5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46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554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 nodeType="clickPar">
                      <p:stCondLst>
                        <p:cond delay="0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60" dur="2000"/>
                                        <p:tgtEl>
                                          <p:spTgt spid="554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5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47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554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 nodeType="clickPar">
                      <p:stCondLst>
                        <p:cond delay="0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6" dur="2000"/>
                                        <p:tgtEl>
                                          <p:spTgt spid="554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5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47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554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 nodeType="clickPar">
                      <p:stCondLst>
                        <p:cond delay="0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72" dur="2000"/>
                                        <p:tgtEl>
                                          <p:spTgt spid="554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5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46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554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 nodeType="clickPar">
                      <p:stCondLst>
                        <p:cond delay="0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3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in)">
                                      <p:cBhvr>
                                        <p:cTn id="78" dur="2000"/>
                                        <p:tgtEl>
                                          <p:spTgt spid="554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5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48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554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 nodeType="clickPar">
                      <p:stCondLst>
                        <p:cond delay="0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6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84" dur="2000"/>
                                        <p:tgtEl>
                                          <p:spTgt spid="554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5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483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554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 nodeType="clickPar">
                      <p:stCondLst>
                        <p:cond delay="0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90" dur="2000"/>
                                        <p:tgtEl>
                                          <p:spTgt spid="554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5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480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554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 nodeType="clickPar">
                      <p:stCondLst>
                        <p:cond delay="0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2000"/>
                                        <p:tgtEl>
                                          <p:spTgt spid="554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000"/>
                                        <p:tgtEl>
                                          <p:spTgt spid="554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2000"/>
                                        <p:tgtEl>
                                          <p:spTgt spid="554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5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499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554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 nodeType="clickPar">
                      <p:stCondLst>
                        <p:cond delay="0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4" dur="2000"/>
                                        <p:tgtEl>
                                          <p:spTgt spid="554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5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494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554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 nodeType="clickPar">
                      <p:stCondLst>
                        <p:cond delay="0"/>
                      </p:stCondLst>
                      <p:childTnLst>
                        <p:par>
                          <p:cTn id="1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9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0" dur="2000"/>
                                        <p:tgtEl>
                                          <p:spTgt spid="554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5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491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35" name="Group 31"/>
          <p:cNvGrpSpPr>
            <a:grpSpLocks/>
          </p:cNvGrpSpPr>
          <p:nvPr/>
        </p:nvGrpSpPr>
        <p:grpSpPr bwMode="auto">
          <a:xfrm>
            <a:off x="2057400" y="1600200"/>
            <a:ext cx="2743200" cy="2451100"/>
            <a:chOff x="1104" y="1008"/>
            <a:chExt cx="1728" cy="1544"/>
          </a:xfrm>
        </p:grpSpPr>
        <p:pic>
          <p:nvPicPr>
            <p:cNvPr id="21530" name="Picture 26" descr="buoi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4" y="1008"/>
              <a:ext cx="1728" cy="1536"/>
            </a:xfrm>
            <a:prstGeom prst="rect">
              <a:avLst/>
            </a:prstGeom>
            <a:noFill/>
            <a:ln w="38100">
              <a:solidFill>
                <a:srgbClr val="FF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531" name="WordArt 27"/>
            <p:cNvSpPr>
              <a:spLocks noChangeArrowheads="1" noChangeShapeType="1" noTextEdit="1"/>
            </p:cNvSpPr>
            <p:nvPr/>
          </p:nvSpPr>
          <p:spPr bwMode="auto">
            <a:xfrm>
              <a:off x="1440" y="2112"/>
              <a:ext cx="1224" cy="440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Deflate">
                <a:avLst>
                  <a:gd name="adj" fmla="val 26227"/>
                </a:avLst>
              </a:prstTxWarp>
            </a:bodyPr>
            <a:lstStyle/>
            <a:p>
              <a:pPr>
                <a:buFontTx/>
                <a:buNone/>
              </a:pPr>
              <a:r>
                <a:rPr lang="vi-VN" sz="3600" kern="10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cs typeface="Arial" panose="020B0604020202020204" pitchFamily="34" charset="0"/>
                </a:rPr>
                <a:t>Quả bưởi</a:t>
              </a:r>
              <a:endParaRPr lang="en-US" sz="3600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21522" name="Group 18"/>
          <p:cNvGrpSpPr>
            <a:grpSpLocks/>
          </p:cNvGrpSpPr>
          <p:nvPr/>
        </p:nvGrpSpPr>
        <p:grpSpPr bwMode="auto">
          <a:xfrm>
            <a:off x="2057400" y="1600200"/>
            <a:ext cx="2743200" cy="2438400"/>
            <a:chOff x="-1392" y="1152"/>
            <a:chExt cx="1728" cy="1536"/>
          </a:xfrm>
        </p:grpSpPr>
        <p:sp>
          <p:nvSpPr>
            <p:cNvPr id="21523" name="Rectangle 19"/>
            <p:cNvSpPr>
              <a:spLocks noChangeArrowheads="1"/>
            </p:cNvSpPr>
            <p:nvPr/>
          </p:nvSpPr>
          <p:spPr bwMode="auto">
            <a:xfrm>
              <a:off x="-1392" y="1152"/>
              <a:ext cx="1728" cy="1536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F0066"/>
                </a:gs>
              </a:gsLst>
              <a:lin ang="2700000" scaled="1"/>
            </a:gradFill>
            <a:ln w="38100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0"/>
                </a:spcBef>
                <a:buFontTx/>
                <a:buNone/>
              </a:pPr>
              <a:endParaRPr lang="en-US" altLang="en-US" b="1">
                <a:solidFill>
                  <a:srgbClr val="3333FF"/>
                </a:solidFill>
              </a:endParaRPr>
            </a:p>
          </p:txBody>
        </p:sp>
        <p:sp>
          <p:nvSpPr>
            <p:cNvPr id="21524" name="WordArt 20"/>
            <p:cNvSpPr>
              <a:spLocks noChangeArrowheads="1" noChangeShapeType="1" noTextEdit="1"/>
            </p:cNvSpPr>
            <p:nvPr/>
          </p:nvSpPr>
          <p:spPr bwMode="auto">
            <a:xfrm>
              <a:off x="-1296" y="1536"/>
              <a:ext cx="1416" cy="768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>
                <a:buFontTx/>
                <a:buNone/>
              </a:pPr>
              <a:r>
                <a:rPr lang="vi-VN" sz="20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Trông như quả bóng màu xanh</a:t>
              </a:r>
            </a:p>
            <a:p>
              <a:pPr>
                <a:buFontTx/>
                <a:buNone/>
              </a:pPr>
              <a:r>
                <a:rPr lang="vi-VN" sz="20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Bổ ra tôm tép xếp thành múi xinh</a:t>
              </a:r>
              <a:endParaRPr lang="en-US" sz="20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1525" name="Picture 21" descr="duck4[1]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04" y="1248"/>
              <a:ext cx="408" cy="3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526" name="WordArt 22"/>
            <p:cNvSpPr>
              <a:spLocks noChangeArrowheads="1" noChangeShapeType="1" noTextEdit="1"/>
            </p:cNvSpPr>
            <p:nvPr/>
          </p:nvSpPr>
          <p:spPr bwMode="auto">
            <a:xfrm>
              <a:off x="-1296" y="1200"/>
              <a:ext cx="612" cy="342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CascadeUp">
                <a:avLst>
                  <a:gd name="adj" fmla="val 44444"/>
                </a:avLst>
              </a:prstTxWarp>
              <a:scene3d>
                <a:camera prst="legacyPerspectiveFront">
                  <a:rot lat="20519999" lon="1080000" rev="0"/>
                </a:camera>
                <a:lightRig rig="legacyHarsh2" dir="b"/>
              </a:scene3d>
              <a:sp3d extrusionH="430200" prstMaterial="legacyMatte">
                <a:extrusionClr>
                  <a:srgbClr val="FF6600"/>
                </a:extrusionClr>
                <a:contourClr>
                  <a:srgbClr val="FFE701"/>
                </a:contourClr>
              </a:sp3d>
            </a:bodyPr>
            <a:lstStyle/>
            <a:p>
              <a:pPr>
                <a:buFontTx/>
                <a:buNone/>
              </a:pPr>
              <a:r>
                <a:rPr lang="en-US" sz="2000" b="1" kern="10">
                  <a:ln w="9525"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FFE701"/>
                      </a:gs>
                      <a:gs pos="100000">
                        <a:srgbClr val="FE3E02"/>
                      </a:gs>
                    </a:gsLst>
                    <a:lin ang="5400000" scaled="1"/>
                  </a:gradFill>
                  <a:cs typeface="Arial" panose="020B0604020202020204" pitchFamily="34" charset="0"/>
                </a:rPr>
                <a:t>Đố bé ?</a:t>
              </a:r>
            </a:p>
          </p:txBody>
        </p:sp>
      </p:grpSp>
      <p:grpSp>
        <p:nvGrpSpPr>
          <p:cNvPr id="21527" name="Group 23"/>
          <p:cNvGrpSpPr>
            <a:grpSpLocks/>
          </p:cNvGrpSpPr>
          <p:nvPr/>
        </p:nvGrpSpPr>
        <p:grpSpPr bwMode="auto">
          <a:xfrm>
            <a:off x="2057400" y="1600200"/>
            <a:ext cx="2743200" cy="2438400"/>
            <a:chOff x="-1056" y="2928"/>
            <a:chExt cx="1728" cy="1536"/>
          </a:xfrm>
        </p:grpSpPr>
        <p:sp>
          <p:nvSpPr>
            <p:cNvPr id="21528" name="Rectangle 24">
              <a:hlinkClick r:id="" action="ppaction://noaction"/>
            </p:cNvPr>
            <p:cNvSpPr>
              <a:spLocks noChangeArrowheads="1"/>
            </p:cNvSpPr>
            <p:nvPr/>
          </p:nvSpPr>
          <p:spPr bwMode="auto">
            <a:xfrm>
              <a:off x="-1056" y="2928"/>
              <a:ext cx="1728" cy="1536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50000">
                  <a:srgbClr val="00FFFF"/>
                </a:gs>
                <a:gs pos="100000">
                  <a:schemeClr val="bg1"/>
                </a:gs>
              </a:gsLst>
              <a:lin ang="18900000" scaled="1"/>
            </a:gradFill>
            <a:ln w="38100">
              <a:solidFill>
                <a:srgbClr val="FF66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0"/>
                </a:spcBef>
                <a:buFontTx/>
                <a:buNone/>
              </a:pPr>
              <a:endParaRPr lang="en-US" altLang="en-US"/>
            </a:p>
          </p:txBody>
        </p:sp>
        <p:sp>
          <p:nvSpPr>
            <p:cNvPr id="21529" name="WordArt 25"/>
            <p:cNvSpPr>
              <a:spLocks noChangeArrowheads="1" noChangeShapeType="1" noTextEdit="1"/>
            </p:cNvSpPr>
            <p:nvPr/>
          </p:nvSpPr>
          <p:spPr bwMode="auto">
            <a:xfrm>
              <a:off x="-432" y="3360"/>
              <a:ext cx="432" cy="76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>
                <a:buFontTx/>
                <a:buNone/>
              </a:pPr>
              <a:r>
                <a:rPr lang="en-US" sz="3600" kern="10">
                  <a:ln w="12700">
                    <a:solidFill>
                      <a:srgbClr val="EAEAEA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A603AB"/>
                      </a:gs>
                      <a:gs pos="12000">
                        <a:srgbClr val="E81766"/>
                      </a:gs>
                      <a:gs pos="27000">
                        <a:srgbClr val="EE3F17"/>
                      </a:gs>
                      <a:gs pos="48000">
                        <a:srgbClr val="FFFF00"/>
                      </a:gs>
                      <a:gs pos="64999">
                        <a:srgbClr val="1A8D48"/>
                      </a:gs>
                      <a:gs pos="78999">
                        <a:srgbClr val="0819FB"/>
                      </a:gs>
                      <a:gs pos="100000">
                        <a:srgbClr val="A603AB"/>
                      </a:gs>
                    </a:gsLst>
                    <a:lin ang="0" scaled="1"/>
                  </a:gradFill>
                  <a:effectLst>
                    <a:outerShdw dist="35921" dir="2700000" sy="50000" kx="2115830" algn="bl" rotWithShape="0">
                      <a:srgbClr val="C0C0C0">
                        <a:alpha val="80000"/>
                      </a:srgbClr>
                    </a:outerShdw>
                  </a:effectLst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21532" name="Group 28"/>
          <p:cNvGrpSpPr>
            <a:grpSpLocks/>
          </p:cNvGrpSpPr>
          <p:nvPr/>
        </p:nvGrpSpPr>
        <p:grpSpPr bwMode="auto">
          <a:xfrm>
            <a:off x="2895600" y="457200"/>
            <a:ext cx="6726238" cy="914400"/>
            <a:chOff x="2016" y="240"/>
            <a:chExt cx="3168" cy="576"/>
          </a:xfrm>
        </p:grpSpPr>
        <p:sp>
          <p:nvSpPr>
            <p:cNvPr id="21533" name="Rectangle 29" descr="Medium wood"/>
            <p:cNvSpPr>
              <a:spLocks noChangeArrowheads="1"/>
            </p:cNvSpPr>
            <p:nvPr/>
          </p:nvSpPr>
          <p:spPr bwMode="auto">
            <a:xfrm>
              <a:off x="2016" y="240"/>
              <a:ext cx="3168" cy="576"/>
            </a:xfrm>
            <a:prstGeom prst="rect">
              <a:avLst/>
            </a:prstGeom>
            <a:blipFill dpi="0" rotWithShape="1">
              <a:blip r:embed="rId4"/>
              <a:srcRect/>
              <a:tile tx="0" ty="0" sx="100000" sy="100000" flip="none" algn="tl"/>
            </a:blipFill>
            <a:ln w="38100">
              <a:solidFill>
                <a:srgbClr val="00FF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0"/>
                </a:spcBef>
                <a:buFontTx/>
                <a:buNone/>
              </a:pPr>
              <a:endParaRPr lang="en-US" altLang="en-US"/>
            </a:p>
          </p:txBody>
        </p:sp>
        <p:sp>
          <p:nvSpPr>
            <p:cNvPr id="21534" name="WordArt 30"/>
            <p:cNvSpPr>
              <a:spLocks noChangeArrowheads="1" noChangeShapeType="1" noTextEdit="1"/>
            </p:cNvSpPr>
            <p:nvPr/>
          </p:nvSpPr>
          <p:spPr bwMode="auto">
            <a:xfrm>
              <a:off x="2112" y="288"/>
              <a:ext cx="2929" cy="39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>
                <a:buFontTx/>
                <a:buNone/>
              </a:pPr>
              <a:r>
                <a:rPr lang="vi-VN" sz="4400" b="1" kern="10">
                  <a:ln w="9525">
                    <a:solidFill>
                      <a:srgbClr val="00FF00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FFFF00"/>
                      </a:gs>
                      <a:gs pos="100000">
                        <a:srgbClr val="FF9933"/>
                      </a:gs>
                    </a:gsLst>
                    <a:path path="rect">
                      <a:fillToRect l="50000" t="50000" r="50000" b="50000"/>
                    </a:path>
                  </a:gradFill>
                  <a:effectLst>
                    <a:outerShdw dist="35921" dir="2700000" algn="ctr" rotWithShape="0">
                      <a:srgbClr val="C0C0C0">
                        <a:alpha val="80000"/>
                      </a:srgbClr>
                    </a:outerShdw>
                  </a:effectLst>
                  <a:cs typeface="Arial" panose="020B0604020202020204" pitchFamily="34" charset="0"/>
                </a:rPr>
                <a:t>Trò chơi: "Ô cửa  bí mật"</a:t>
              </a:r>
              <a:endParaRPr lang="en-US" sz="4400" b="1" kern="10">
                <a:ln w="9525">
                  <a:solidFill>
                    <a:srgbClr val="00FF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cs typeface="Arial" panose="020B0604020202020204" pitchFamily="34" charset="0"/>
              </a:endParaRPr>
            </a:p>
          </p:txBody>
        </p:sp>
      </p:grpSp>
      <p:grpSp>
        <p:nvGrpSpPr>
          <p:cNvPr id="21536" name="Group 32"/>
          <p:cNvGrpSpPr>
            <a:grpSpLocks/>
          </p:cNvGrpSpPr>
          <p:nvPr/>
        </p:nvGrpSpPr>
        <p:grpSpPr bwMode="auto">
          <a:xfrm>
            <a:off x="4876800" y="1600200"/>
            <a:ext cx="2743200" cy="2438400"/>
            <a:chOff x="1344" y="2160"/>
            <a:chExt cx="1728" cy="1584"/>
          </a:xfrm>
        </p:grpSpPr>
        <p:pic>
          <p:nvPicPr>
            <p:cNvPr id="21537" name="Picture 33" descr="nai chuoi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4" y="2160"/>
              <a:ext cx="1728" cy="1584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538" name="WordArt 34"/>
            <p:cNvSpPr>
              <a:spLocks noChangeArrowheads="1" noChangeShapeType="1" noTextEdit="1"/>
            </p:cNvSpPr>
            <p:nvPr/>
          </p:nvSpPr>
          <p:spPr bwMode="auto">
            <a:xfrm>
              <a:off x="1536" y="3360"/>
              <a:ext cx="1200" cy="33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>
                <a:buFontTx/>
                <a:buNone/>
              </a:pPr>
              <a:r>
                <a:rPr lang="en-US" sz="3600" kern="10">
                  <a:ln w="19050">
                    <a:solidFill>
                      <a:srgbClr val="99CCFF"/>
                    </a:solidFill>
                    <a:round/>
                    <a:headEnd/>
                    <a:tailEnd/>
                  </a:ln>
                  <a:solidFill>
                    <a:srgbClr val="0066CC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cs typeface="Arial" panose="020B0604020202020204" pitchFamily="34" charset="0"/>
                </a:rPr>
                <a:t>Nải chuối</a:t>
              </a:r>
            </a:p>
          </p:txBody>
        </p:sp>
      </p:grpSp>
      <p:grpSp>
        <p:nvGrpSpPr>
          <p:cNvPr id="21539" name="Group 35"/>
          <p:cNvGrpSpPr>
            <a:grpSpLocks/>
          </p:cNvGrpSpPr>
          <p:nvPr/>
        </p:nvGrpSpPr>
        <p:grpSpPr bwMode="auto">
          <a:xfrm>
            <a:off x="4876800" y="1600200"/>
            <a:ext cx="2743200" cy="2438400"/>
            <a:chOff x="2016" y="1008"/>
            <a:chExt cx="1728" cy="1536"/>
          </a:xfrm>
        </p:grpSpPr>
        <p:sp>
          <p:nvSpPr>
            <p:cNvPr id="21540" name="Rectangle 36"/>
            <p:cNvSpPr>
              <a:spLocks noChangeArrowheads="1"/>
            </p:cNvSpPr>
            <p:nvPr/>
          </p:nvSpPr>
          <p:spPr bwMode="auto">
            <a:xfrm>
              <a:off x="2016" y="1008"/>
              <a:ext cx="1728" cy="1536"/>
            </a:xfrm>
            <a:prstGeom prst="rect">
              <a:avLst/>
            </a:prstGeom>
            <a:gradFill rotWithShape="1">
              <a:gsLst>
                <a:gs pos="0">
                  <a:srgbClr val="FFCCFF"/>
                </a:gs>
                <a:gs pos="50000">
                  <a:srgbClr val="FFCCFF">
                    <a:gamma/>
                    <a:tint val="0"/>
                    <a:invGamma/>
                  </a:srgbClr>
                </a:gs>
                <a:gs pos="100000">
                  <a:srgbClr val="FFCCFF"/>
                </a:gs>
              </a:gsLst>
              <a:lin ang="18900000" scaled="1"/>
            </a:gradFill>
            <a:ln w="38100">
              <a:solidFill>
                <a:srgbClr val="FF66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0"/>
                </a:spcBef>
                <a:buFontTx/>
                <a:buNone/>
              </a:pPr>
              <a:endParaRPr lang="en-US" altLang="en-US" b="1">
                <a:solidFill>
                  <a:srgbClr val="FF66FF"/>
                </a:solidFill>
              </a:endParaRPr>
            </a:p>
          </p:txBody>
        </p:sp>
        <p:sp>
          <p:nvSpPr>
            <p:cNvPr id="21541" name="WordArt 37"/>
            <p:cNvSpPr>
              <a:spLocks noChangeArrowheads="1" noChangeShapeType="1" noTextEdit="1"/>
            </p:cNvSpPr>
            <p:nvPr/>
          </p:nvSpPr>
          <p:spPr bwMode="auto">
            <a:xfrm>
              <a:off x="2208" y="1488"/>
              <a:ext cx="1392" cy="672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Deflate">
                <a:avLst>
                  <a:gd name="adj" fmla="val 18750"/>
                </a:avLst>
              </a:prstTxWarp>
            </a:bodyPr>
            <a:lstStyle/>
            <a:p>
              <a:pPr>
                <a:buFontTx/>
                <a:buNone/>
              </a:pPr>
              <a:r>
                <a:rPr lang="vi-VN" sz="20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FF00"/>
                  </a:solidFill>
                  <a:cs typeface="Arial" panose="020B0604020202020204" pitchFamily="34" charset="0"/>
                </a:rPr>
                <a:t>Quả gì cong cong</a:t>
              </a:r>
            </a:p>
            <a:p>
              <a:pPr>
                <a:buFontTx/>
                <a:buNone/>
              </a:pPr>
              <a:r>
                <a:rPr lang="vi-VN" sz="20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FF00"/>
                  </a:solidFill>
                  <a:cs typeface="Arial" panose="020B0604020202020204" pitchFamily="34" charset="0"/>
                </a:rPr>
                <a:t>Xếp thành một nải</a:t>
              </a:r>
            </a:p>
            <a:p>
              <a:pPr>
                <a:buFontTx/>
                <a:buNone/>
              </a:pPr>
              <a:r>
                <a:rPr lang="vi-VN" sz="20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FF00"/>
                  </a:solidFill>
                  <a:cs typeface="Arial" panose="020B0604020202020204" pitchFamily="34" charset="0"/>
                </a:rPr>
                <a:t>Nải xếp thành buồng</a:t>
              </a:r>
            </a:p>
            <a:p>
              <a:pPr>
                <a:buFontTx/>
                <a:buNone/>
              </a:pPr>
              <a:r>
                <a:rPr lang="vi-VN" sz="20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FF00"/>
                  </a:solidFill>
                  <a:cs typeface="Arial" panose="020B0604020202020204" pitchFamily="34" charset="0"/>
                </a:rPr>
                <a:t>Khi chín vàng ươm</a:t>
              </a:r>
            </a:p>
            <a:p>
              <a:pPr>
                <a:buFontTx/>
                <a:buNone/>
              </a:pPr>
              <a:r>
                <a:rPr lang="vi-VN" sz="20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FF00"/>
                  </a:solidFill>
                  <a:cs typeface="Arial" panose="020B0604020202020204" pitchFamily="34" charset="0"/>
                </a:rPr>
                <a:t>ăn ngon ngọt lắm</a:t>
              </a:r>
              <a:endParaRPr lang="en-US" sz="20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1542" name="WordArt 38"/>
            <p:cNvSpPr>
              <a:spLocks noChangeArrowheads="1" noChangeShapeType="1" noTextEdit="1"/>
            </p:cNvSpPr>
            <p:nvPr/>
          </p:nvSpPr>
          <p:spPr bwMode="auto">
            <a:xfrm>
              <a:off x="2544" y="2160"/>
              <a:ext cx="984" cy="288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FadeLeft">
                <a:avLst>
                  <a:gd name="adj" fmla="val 33333"/>
                </a:avLst>
              </a:prstTxWarp>
              <a:scene3d>
                <a:camera prst="legacyPerspectiveFront">
                  <a:rot lat="20519999" lon="1080000" rev="0"/>
                </a:camera>
                <a:lightRig rig="legacyHarsh2" dir="b"/>
              </a:scene3d>
              <a:sp3d extrusionH="430200" prstMaterial="legacyMatte">
                <a:extrusionClr>
                  <a:srgbClr val="FF6600"/>
                </a:extrusionClr>
                <a:contourClr>
                  <a:srgbClr val="FFCCFF"/>
                </a:contourClr>
              </a:sp3d>
            </a:bodyPr>
            <a:lstStyle/>
            <a:p>
              <a:pPr>
                <a:buFontTx/>
                <a:buNone/>
              </a:pPr>
              <a:r>
                <a:rPr lang="en-US" sz="2000" b="1" kern="10">
                  <a:ln w="9525"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FFCCFF"/>
                      </a:gs>
                      <a:gs pos="50000">
                        <a:srgbClr val="FFCCFF">
                          <a:gamma/>
                          <a:tint val="0"/>
                          <a:invGamma/>
                        </a:srgbClr>
                      </a:gs>
                      <a:gs pos="100000">
                        <a:srgbClr val="FFCCFF"/>
                      </a:gs>
                    </a:gsLst>
                    <a:lin ang="18900000" scaled="1"/>
                  </a:gradFill>
                  <a:cs typeface="Arial" panose="020B0604020202020204" pitchFamily="34" charset="0"/>
                </a:rPr>
                <a:t>Là bánh gì ?</a:t>
              </a:r>
            </a:p>
          </p:txBody>
        </p:sp>
        <p:pic>
          <p:nvPicPr>
            <p:cNvPr id="21543" name="Picture 39" descr="19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4" y="1056"/>
              <a:ext cx="624" cy="528"/>
            </a:xfrm>
            <a:prstGeom prst="rect">
              <a:avLst/>
            </a:prstGeom>
            <a:gradFill rotWithShape="1">
              <a:gsLst>
                <a:gs pos="0">
                  <a:srgbClr val="FFCCFF"/>
                </a:gs>
                <a:gs pos="50000">
                  <a:srgbClr val="FFCCFF">
                    <a:gamma/>
                    <a:tint val="0"/>
                    <a:invGamma/>
                  </a:srgbClr>
                </a:gs>
                <a:gs pos="100000">
                  <a:srgbClr val="FFCCFF"/>
                </a:gs>
              </a:gsLst>
              <a:lin ang="18900000" scaled="1"/>
            </a:gradFill>
          </p:spPr>
        </p:pic>
      </p:grpSp>
      <p:grpSp>
        <p:nvGrpSpPr>
          <p:cNvPr id="21544" name="Group 40"/>
          <p:cNvGrpSpPr>
            <a:grpSpLocks/>
          </p:cNvGrpSpPr>
          <p:nvPr/>
        </p:nvGrpSpPr>
        <p:grpSpPr bwMode="auto">
          <a:xfrm>
            <a:off x="4876800" y="1600200"/>
            <a:ext cx="2743200" cy="2438400"/>
            <a:chOff x="3840" y="1152"/>
            <a:chExt cx="1728" cy="1536"/>
          </a:xfrm>
        </p:grpSpPr>
        <p:sp>
          <p:nvSpPr>
            <p:cNvPr id="21545" name="Rectangle 41"/>
            <p:cNvSpPr>
              <a:spLocks noChangeArrowheads="1"/>
            </p:cNvSpPr>
            <p:nvPr/>
          </p:nvSpPr>
          <p:spPr bwMode="auto">
            <a:xfrm>
              <a:off x="3840" y="1152"/>
              <a:ext cx="1728" cy="1536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FFF00"/>
                </a:gs>
              </a:gsLst>
              <a:path path="shape">
                <a:fillToRect l="50000" t="50000" r="50000" b="50000"/>
              </a:path>
            </a:gradFill>
            <a:ln w="38100">
              <a:solidFill>
                <a:srgbClr val="FF66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0"/>
                </a:spcBef>
                <a:buFontTx/>
                <a:buNone/>
              </a:pPr>
              <a:endParaRPr lang="en-US" altLang="en-US" b="1">
                <a:solidFill>
                  <a:srgbClr val="FF66FF"/>
                </a:solidFill>
              </a:endParaRPr>
            </a:p>
          </p:txBody>
        </p:sp>
        <p:sp>
          <p:nvSpPr>
            <p:cNvPr id="21546" name="WordArt 42" descr="Oak"/>
            <p:cNvSpPr>
              <a:spLocks noChangeArrowheads="1" noChangeShapeType="1" noTextEdit="1"/>
            </p:cNvSpPr>
            <p:nvPr/>
          </p:nvSpPr>
          <p:spPr bwMode="auto">
            <a:xfrm>
              <a:off x="4416" y="1632"/>
              <a:ext cx="528" cy="624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scene3d>
                <a:camera prst="legacyObliqueRight"/>
                <a:lightRig rig="legacyHarsh3" dir="t"/>
              </a:scene3d>
              <a:sp3d extrusionH="100000" prstMaterial="legacyMatte">
                <a:extrusionClr>
                  <a:srgbClr val="663300"/>
                </a:extrusionClr>
                <a:contourClr>
                  <a:srgbClr val="FFCC99"/>
                </a:contourClr>
              </a:sp3d>
            </a:bodyPr>
            <a:lstStyle/>
            <a:p>
              <a:pPr>
                <a:buFontTx/>
                <a:buNone/>
              </a:pPr>
              <a:r>
                <a:rPr lang="en-US" sz="3600" b="1" kern="10">
                  <a:ln w="9525">
                    <a:round/>
                    <a:headEnd/>
                    <a:tailEnd/>
                  </a:ln>
                  <a:blipFill dpi="0" rotWithShape="0">
                    <a:blip r:embed="rId7"/>
                    <a:srcRect/>
                    <a:tile tx="0" ty="0" sx="100000" sy="100000" flip="none" algn="tl"/>
                  </a:blipFill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21547" name="Group 43"/>
          <p:cNvGrpSpPr>
            <a:grpSpLocks/>
          </p:cNvGrpSpPr>
          <p:nvPr/>
        </p:nvGrpSpPr>
        <p:grpSpPr bwMode="auto">
          <a:xfrm>
            <a:off x="7696200" y="1651000"/>
            <a:ext cx="2743200" cy="2362200"/>
            <a:chOff x="1488" y="2208"/>
            <a:chExt cx="1728" cy="1536"/>
          </a:xfrm>
        </p:grpSpPr>
        <p:pic>
          <p:nvPicPr>
            <p:cNvPr id="21548" name="Picture 44" descr="du du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8" y="2208"/>
              <a:ext cx="1728" cy="1536"/>
            </a:xfrm>
            <a:prstGeom prst="rect">
              <a:avLst/>
            </a:prstGeom>
            <a:noFill/>
            <a:ln w="57150" cmpd="thinThick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549" name="WordArt 45"/>
            <p:cNvSpPr>
              <a:spLocks noChangeArrowheads="1" noChangeShapeType="1" noTextEdit="1"/>
            </p:cNvSpPr>
            <p:nvPr/>
          </p:nvSpPr>
          <p:spPr bwMode="auto">
            <a:xfrm>
              <a:off x="1680" y="3312"/>
              <a:ext cx="1350" cy="379"/>
            </a:xfrm>
            <a:prstGeom prst="rect">
              <a:avLst/>
            </a:prstGeom>
          </p:spPr>
          <p:txBody>
            <a:bodyPr wrap="none" fromWordArt="1">
              <a:prstTxWarp prst="textDoubleWave1">
                <a:avLst>
                  <a:gd name="adj1" fmla="val 6500"/>
                  <a:gd name="adj2" fmla="val 0"/>
                </a:avLst>
              </a:prstTxWarp>
            </a:bodyPr>
            <a:lstStyle/>
            <a:p>
              <a:pPr>
                <a:buFontTx/>
                <a:buNone/>
              </a:pPr>
              <a:r>
                <a:rPr lang="en-US" sz="3600" kern="10" spc="-360">
                  <a:ln w="12700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33CCFF"/>
                  </a:solidFill>
                  <a:effectLst>
                    <a:outerShdw dist="125724" dir="18900000" algn="ctr" rotWithShape="0">
                      <a:srgbClr val="000099"/>
                    </a:outerShdw>
                  </a:effectLst>
                  <a:cs typeface="Arial" panose="020B0604020202020204" pitchFamily="34" charset="0"/>
                </a:rPr>
                <a:t>Quả đu đủ</a:t>
              </a:r>
            </a:p>
          </p:txBody>
        </p:sp>
      </p:grpSp>
      <p:grpSp>
        <p:nvGrpSpPr>
          <p:cNvPr id="21550" name="Group 46"/>
          <p:cNvGrpSpPr>
            <a:grpSpLocks/>
          </p:cNvGrpSpPr>
          <p:nvPr/>
        </p:nvGrpSpPr>
        <p:grpSpPr bwMode="auto">
          <a:xfrm>
            <a:off x="7708900" y="1600200"/>
            <a:ext cx="2743200" cy="2438400"/>
            <a:chOff x="3744" y="1008"/>
            <a:chExt cx="1728" cy="1536"/>
          </a:xfrm>
        </p:grpSpPr>
        <p:sp>
          <p:nvSpPr>
            <p:cNvPr id="21551" name="Rectangle 47"/>
            <p:cNvSpPr>
              <a:spLocks noChangeArrowheads="1"/>
            </p:cNvSpPr>
            <p:nvPr/>
          </p:nvSpPr>
          <p:spPr bwMode="auto">
            <a:xfrm>
              <a:off x="3744" y="1008"/>
              <a:ext cx="1728" cy="1536"/>
            </a:xfrm>
            <a:prstGeom prst="rect">
              <a:avLst/>
            </a:prstGeom>
            <a:gradFill rotWithShape="1">
              <a:gsLst>
                <a:gs pos="0">
                  <a:srgbClr val="FFFF00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 w="38100">
              <a:solidFill>
                <a:srgbClr val="FF66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0"/>
                </a:spcBef>
                <a:buFontTx/>
                <a:buNone/>
              </a:pPr>
              <a:endParaRPr lang="en-US" altLang="en-US" b="1">
                <a:solidFill>
                  <a:srgbClr val="FF66FF"/>
                </a:solidFill>
              </a:endParaRPr>
            </a:p>
          </p:txBody>
        </p:sp>
        <p:sp>
          <p:nvSpPr>
            <p:cNvPr id="21552" name="WordArt 48"/>
            <p:cNvSpPr>
              <a:spLocks noChangeArrowheads="1" noChangeShapeType="1" noTextEdit="1"/>
            </p:cNvSpPr>
            <p:nvPr/>
          </p:nvSpPr>
          <p:spPr bwMode="auto">
            <a:xfrm>
              <a:off x="3984" y="1632"/>
              <a:ext cx="1386" cy="816"/>
            </a:xfrm>
            <a:prstGeom prst="rect">
              <a:avLst/>
            </a:prstGeom>
          </p:spPr>
          <p:txBody>
            <a:bodyPr wrap="none" fromWordArt="1">
              <a:prstTxWarp prst="textSlantUp">
                <a:avLst>
                  <a:gd name="adj" fmla="val 32056"/>
                </a:avLst>
              </a:prstTxWarp>
            </a:bodyPr>
            <a:lstStyle/>
            <a:p>
              <a:pPr>
                <a:buFontTx/>
                <a:buNone/>
              </a:pPr>
              <a:r>
                <a:rPr lang="vi-VN" b="1" kern="10">
                  <a:ln w="9525">
                    <a:solidFill>
                      <a:srgbClr val="CC99FF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6600CC"/>
                      </a:gs>
                      <a:gs pos="100000">
                        <a:srgbClr val="CC00CC"/>
                      </a:gs>
                    </a:gsLst>
                    <a:lin ang="5400000" scaled="1"/>
                  </a:gradFill>
                  <a:effectLst>
                    <a:outerShdw dist="53882" dir="2700000" algn="ctr" rotWithShape="0">
                      <a:srgbClr val="9999FF">
                        <a:alpha val="80000"/>
                      </a:srgbClr>
                    </a:outerShdw>
                  </a:effectLst>
                  <a:cs typeface="Arial" panose="020B0604020202020204" pitchFamily="34" charset="0"/>
                </a:rPr>
                <a:t>Tên nghe chẳng thiếu chẳng thừa</a:t>
              </a:r>
            </a:p>
            <a:p>
              <a:pPr>
                <a:buFontTx/>
                <a:buNone/>
              </a:pPr>
              <a:r>
                <a:rPr lang="vi-VN" b="1" kern="10">
                  <a:ln w="9525">
                    <a:solidFill>
                      <a:srgbClr val="CC99FF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6600CC"/>
                      </a:gs>
                      <a:gs pos="100000">
                        <a:srgbClr val="CC00CC"/>
                      </a:gs>
                    </a:gsLst>
                    <a:lin ang="5400000" scaled="1"/>
                  </a:gradFill>
                  <a:effectLst>
                    <a:outerShdw dist="53882" dir="2700000" algn="ctr" rotWithShape="0">
                      <a:srgbClr val="9999FF">
                        <a:alpha val="80000"/>
                      </a:srgbClr>
                    </a:outerShdw>
                  </a:effectLst>
                  <a:cs typeface="Arial" panose="020B0604020202020204" pitchFamily="34" charset="0"/>
                </a:rPr>
                <a:t>Chín vừa ăn bổ lại vừa ngọt thơm</a:t>
              </a:r>
              <a:endParaRPr lang="en-US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cs typeface="Arial" panose="020B0604020202020204" pitchFamily="34" charset="0"/>
              </a:endParaRPr>
            </a:p>
          </p:txBody>
        </p:sp>
        <p:sp>
          <p:nvSpPr>
            <p:cNvPr id="21553" name="WordArt 49"/>
            <p:cNvSpPr>
              <a:spLocks noChangeArrowheads="1" noChangeShapeType="1" noTextEdit="1"/>
            </p:cNvSpPr>
            <p:nvPr/>
          </p:nvSpPr>
          <p:spPr bwMode="auto">
            <a:xfrm>
              <a:off x="4656" y="1056"/>
              <a:ext cx="534" cy="336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FadeRight">
                <a:avLst>
                  <a:gd name="adj" fmla="val 33333"/>
                </a:avLst>
              </a:prstTxWarp>
              <a:scene3d>
                <a:camera prst="legacyPerspectiveFront">
                  <a:rot lat="20519999" lon="1080000" rev="0"/>
                </a:camera>
                <a:lightRig rig="legacyHarsh2" dir="b"/>
              </a:scene3d>
              <a:sp3d extrusionH="430200" prstMaterial="legacyMatte">
                <a:extrusionClr>
                  <a:srgbClr val="FF6600"/>
                </a:extrusionClr>
                <a:contourClr>
                  <a:srgbClr val="FFE701"/>
                </a:contourClr>
              </a:sp3d>
            </a:bodyPr>
            <a:lstStyle/>
            <a:p>
              <a:pPr>
                <a:buFontTx/>
                <a:buNone/>
              </a:pPr>
              <a:r>
                <a:rPr lang="en-US" b="1" kern="10">
                  <a:ln w="9525"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FFE701"/>
                      </a:gs>
                      <a:gs pos="100000">
                        <a:srgbClr val="FE3E02"/>
                      </a:gs>
                    </a:gsLst>
                    <a:lin ang="5400000" scaled="1"/>
                  </a:gradFill>
                  <a:cs typeface="Arial" panose="020B0604020202020204" pitchFamily="34" charset="0"/>
                </a:rPr>
                <a:t>Đố bé ?</a:t>
              </a:r>
            </a:p>
          </p:txBody>
        </p:sp>
        <p:pic>
          <p:nvPicPr>
            <p:cNvPr id="21554" name="Picture 50" descr="14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8" y="1056"/>
              <a:ext cx="618" cy="8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555" name="Group 51"/>
          <p:cNvGrpSpPr>
            <a:grpSpLocks/>
          </p:cNvGrpSpPr>
          <p:nvPr/>
        </p:nvGrpSpPr>
        <p:grpSpPr bwMode="auto">
          <a:xfrm>
            <a:off x="7683500" y="1600200"/>
            <a:ext cx="2743200" cy="2438400"/>
            <a:chOff x="3744" y="1008"/>
            <a:chExt cx="1728" cy="1536"/>
          </a:xfrm>
        </p:grpSpPr>
        <p:sp>
          <p:nvSpPr>
            <p:cNvPr id="21556" name="Rectangle 52"/>
            <p:cNvSpPr>
              <a:spLocks noChangeArrowheads="1"/>
            </p:cNvSpPr>
            <p:nvPr/>
          </p:nvSpPr>
          <p:spPr bwMode="auto">
            <a:xfrm>
              <a:off x="3744" y="1008"/>
              <a:ext cx="1728" cy="1536"/>
            </a:xfrm>
            <a:prstGeom prst="rect">
              <a:avLst/>
            </a:prstGeom>
            <a:gradFill rotWithShape="1">
              <a:gsLst>
                <a:gs pos="0">
                  <a:srgbClr val="33CC33"/>
                </a:gs>
                <a:gs pos="50000">
                  <a:schemeClr val="bg1"/>
                </a:gs>
                <a:gs pos="100000">
                  <a:srgbClr val="33CC33"/>
                </a:gs>
              </a:gsLst>
              <a:lin ang="0" scaled="1"/>
            </a:gradFill>
            <a:ln w="38100">
              <a:solidFill>
                <a:srgbClr val="FF006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0"/>
                </a:spcBef>
                <a:buFontTx/>
                <a:buNone/>
              </a:pPr>
              <a:endParaRPr lang="en-US" altLang="en-US"/>
            </a:p>
          </p:txBody>
        </p:sp>
        <p:sp>
          <p:nvSpPr>
            <p:cNvPr id="21557" name="WordArt 53"/>
            <p:cNvSpPr>
              <a:spLocks noChangeArrowheads="1" noChangeShapeType="1" noTextEdit="1"/>
            </p:cNvSpPr>
            <p:nvPr/>
          </p:nvSpPr>
          <p:spPr bwMode="auto">
            <a:xfrm>
              <a:off x="4368" y="1440"/>
              <a:ext cx="480" cy="72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>
                <a:buFontTx/>
                <a:buNone/>
              </a:pPr>
              <a:r>
                <a:rPr lang="en-US" sz="3600" b="1" kern="10">
                  <a:ln w="12700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FF0000">
                      <a:alpha val="50000"/>
                    </a:srgbClr>
                  </a:solidFill>
                  <a:effectLst>
                    <a:outerShdw dist="45791" dir="2021404" algn="ctr" rotWithShape="0">
                      <a:srgbClr val="9999FF"/>
                    </a:outerShdw>
                  </a:effectLst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21558" name="Group 54"/>
          <p:cNvGrpSpPr>
            <a:grpSpLocks/>
          </p:cNvGrpSpPr>
          <p:nvPr/>
        </p:nvGrpSpPr>
        <p:grpSpPr bwMode="auto">
          <a:xfrm>
            <a:off x="2057400" y="4114800"/>
            <a:ext cx="2743200" cy="2438400"/>
            <a:chOff x="336" y="336"/>
            <a:chExt cx="1776" cy="1536"/>
          </a:xfrm>
        </p:grpSpPr>
        <p:pic>
          <p:nvPicPr>
            <p:cNvPr id="21559" name="Picture 55" descr="nho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" y="336"/>
              <a:ext cx="1776" cy="1536"/>
            </a:xfrm>
            <a:prstGeom prst="rect">
              <a:avLst/>
            </a:prstGeom>
            <a:noFill/>
            <a:ln w="28575">
              <a:solidFill>
                <a:srgbClr val="FF66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560" name="WordArt 56" descr="Paper bag"/>
            <p:cNvSpPr>
              <a:spLocks noChangeArrowheads="1" noChangeShapeType="1" noTextEdit="1"/>
            </p:cNvSpPr>
            <p:nvPr/>
          </p:nvSpPr>
          <p:spPr bwMode="auto">
            <a:xfrm>
              <a:off x="768" y="1488"/>
              <a:ext cx="1116" cy="33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>
                <a:buFontTx/>
                <a:buNone/>
              </a:pPr>
              <a:r>
                <a:rPr lang="en-US" sz="3600" kern="10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blipFill dpi="0" rotWithShape="0">
                    <a:blip r:embed="rId11"/>
                    <a:srcRect/>
                    <a:tile tx="0" ty="0" sx="100000" sy="100000" flip="none" algn="tl"/>
                  </a:blipFill>
                  <a:effectLst>
                    <a:outerShdw dist="563972" dir="14049741" sx="125000" sy="125000" algn="tl" rotWithShape="0">
                      <a:srgbClr val="C7DFD3">
                        <a:alpha val="8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chùm nho</a:t>
              </a:r>
            </a:p>
          </p:txBody>
        </p:sp>
      </p:grpSp>
      <p:grpSp>
        <p:nvGrpSpPr>
          <p:cNvPr id="21561" name="Group 57"/>
          <p:cNvGrpSpPr>
            <a:grpSpLocks/>
          </p:cNvGrpSpPr>
          <p:nvPr/>
        </p:nvGrpSpPr>
        <p:grpSpPr bwMode="auto">
          <a:xfrm>
            <a:off x="2057400" y="4114800"/>
            <a:ext cx="2743200" cy="2438400"/>
            <a:chOff x="288" y="2544"/>
            <a:chExt cx="1728" cy="1536"/>
          </a:xfrm>
        </p:grpSpPr>
        <p:sp>
          <p:nvSpPr>
            <p:cNvPr id="21562" name="Rectangle 58"/>
            <p:cNvSpPr>
              <a:spLocks noChangeArrowheads="1"/>
            </p:cNvSpPr>
            <p:nvPr/>
          </p:nvSpPr>
          <p:spPr bwMode="auto">
            <a:xfrm>
              <a:off x="288" y="2544"/>
              <a:ext cx="1728" cy="1536"/>
            </a:xfrm>
            <a:prstGeom prst="rect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3333FF"/>
                </a:gs>
              </a:gsLst>
              <a:path path="shape">
                <a:fillToRect l="50000" t="50000" r="50000" b="50000"/>
              </a:path>
            </a:gra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0"/>
                </a:spcBef>
                <a:buFontTx/>
                <a:buNone/>
              </a:pPr>
              <a:endParaRPr lang="en-US" altLang="en-US">
                <a:solidFill>
                  <a:schemeClr val="hlink"/>
                </a:solidFill>
              </a:endParaRPr>
            </a:p>
          </p:txBody>
        </p:sp>
        <p:sp>
          <p:nvSpPr>
            <p:cNvPr id="21563" name="WordArt 59"/>
            <p:cNvSpPr>
              <a:spLocks noChangeArrowheads="1" noChangeShapeType="1" noTextEdit="1"/>
            </p:cNvSpPr>
            <p:nvPr/>
          </p:nvSpPr>
          <p:spPr bwMode="auto">
            <a:xfrm>
              <a:off x="384" y="2688"/>
              <a:ext cx="864" cy="248"/>
            </a:xfrm>
            <a:prstGeom prst="rect">
              <a:avLst/>
            </a:prstGeom>
          </p:spPr>
          <p:txBody>
            <a:bodyPr wrap="none" fromWordArt="1">
              <a:prstTxWarp prst="textDoubleWave1">
                <a:avLst>
                  <a:gd name="adj1" fmla="val 6500"/>
                  <a:gd name="adj2" fmla="val 0"/>
                </a:avLst>
              </a:prstTxWarp>
            </a:bodyPr>
            <a:lstStyle/>
            <a:p>
              <a:pPr>
                <a:buFontTx/>
                <a:buNone/>
              </a:pPr>
              <a:r>
                <a:rPr lang="en-US" b="1" kern="10" spc="-180">
                  <a:ln w="12700">
                    <a:solidFill>
                      <a:srgbClr val="000099"/>
                    </a:solidFill>
                    <a:round/>
                    <a:headEnd/>
                    <a:tailEnd/>
                  </a:ln>
                  <a:solidFill>
                    <a:srgbClr val="33CCFF"/>
                  </a:solidFill>
                  <a:effectLst>
                    <a:outerShdw dist="125724" dir="18900000" algn="ctr" rotWithShape="0">
                      <a:srgbClr val="000099"/>
                    </a:outerShdw>
                  </a:effectLst>
                  <a:cs typeface="Arial" panose="020B0604020202020204" pitchFamily="34" charset="0"/>
                </a:rPr>
                <a:t>Đố bé ?</a:t>
              </a:r>
            </a:p>
          </p:txBody>
        </p:sp>
        <p:sp>
          <p:nvSpPr>
            <p:cNvPr id="21564" name="WordArt 60"/>
            <p:cNvSpPr>
              <a:spLocks noChangeArrowheads="1" noChangeShapeType="1" noTextEdit="1"/>
            </p:cNvSpPr>
            <p:nvPr/>
          </p:nvSpPr>
          <p:spPr bwMode="auto">
            <a:xfrm>
              <a:off x="432" y="3216"/>
              <a:ext cx="1434" cy="60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>
                <a:buFontTx/>
                <a:buNone/>
              </a:pPr>
              <a:r>
                <a:rPr lang="en-US" b="1" kern="10">
                  <a:ln w="12700">
                    <a:solidFill>
                      <a:srgbClr val="FF0066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A603AB"/>
                      </a:gs>
                      <a:gs pos="12000">
                        <a:srgbClr val="E81766"/>
                      </a:gs>
                      <a:gs pos="27000">
                        <a:srgbClr val="EE3F17"/>
                      </a:gs>
                      <a:gs pos="48000">
                        <a:srgbClr val="FFFF00"/>
                      </a:gs>
                      <a:gs pos="64999">
                        <a:srgbClr val="1A8D48"/>
                      </a:gs>
                      <a:gs pos="78999">
                        <a:srgbClr val="0819FB"/>
                      </a:gs>
                      <a:gs pos="100000">
                        <a:srgbClr val="A603AB"/>
                      </a:gs>
                    </a:gsLst>
                    <a:lin ang="0" scaled="1"/>
                  </a:gradFill>
                  <a:effectLst>
                    <a:outerShdw dist="35921" dir="2700000" sy="50000" kx="2115830" algn="bl" rotWithShape="0">
                      <a:srgbClr val="C0C0C0">
                        <a:alpha val="80000"/>
                      </a:srgbClr>
                    </a:outerShdw>
                  </a:effectLst>
                  <a:cs typeface="Arial" panose="020B0604020202020204" pitchFamily="34" charset="0"/>
                </a:rPr>
                <a:t>Quả gì màu tím trên giàn</a:t>
              </a:r>
            </a:p>
            <a:p>
              <a:pPr>
                <a:buFontTx/>
                <a:buNone/>
              </a:pPr>
              <a:r>
                <a:rPr lang="en-US" b="1" kern="10">
                  <a:ln w="12700">
                    <a:solidFill>
                      <a:srgbClr val="FF0066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A603AB"/>
                      </a:gs>
                      <a:gs pos="12000">
                        <a:srgbClr val="E81766"/>
                      </a:gs>
                      <a:gs pos="27000">
                        <a:srgbClr val="EE3F17"/>
                      </a:gs>
                      <a:gs pos="48000">
                        <a:srgbClr val="FFFF00"/>
                      </a:gs>
                      <a:gs pos="64999">
                        <a:srgbClr val="1A8D48"/>
                      </a:gs>
                      <a:gs pos="78999">
                        <a:srgbClr val="0819FB"/>
                      </a:gs>
                      <a:gs pos="100000">
                        <a:srgbClr val="A603AB"/>
                      </a:gs>
                    </a:gsLst>
                    <a:lin ang="0" scaled="1"/>
                  </a:gradFill>
                  <a:effectLst>
                    <a:outerShdw dist="35921" dir="2700000" sy="50000" kx="2115830" algn="bl" rotWithShape="0">
                      <a:srgbClr val="C0C0C0">
                        <a:alpha val="80000"/>
                      </a:srgbClr>
                    </a:outerShdw>
                  </a:effectLst>
                  <a:cs typeface="Arial" panose="020B0604020202020204" pitchFamily="34" charset="0"/>
                </a:rPr>
                <a:t>Từng chùm chín mọng mang toàn chữ o</a:t>
              </a:r>
            </a:p>
          </p:txBody>
        </p:sp>
        <p:pic>
          <p:nvPicPr>
            <p:cNvPr id="21565" name="Picture 61" descr="IMG0-33"/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2" y="2544"/>
              <a:ext cx="553" cy="7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566" name="Group 62"/>
          <p:cNvGrpSpPr>
            <a:grpSpLocks/>
          </p:cNvGrpSpPr>
          <p:nvPr/>
        </p:nvGrpSpPr>
        <p:grpSpPr bwMode="auto">
          <a:xfrm>
            <a:off x="2057400" y="4114800"/>
            <a:ext cx="2743200" cy="2438400"/>
            <a:chOff x="288" y="2544"/>
            <a:chExt cx="1728" cy="1536"/>
          </a:xfrm>
        </p:grpSpPr>
        <p:sp>
          <p:nvSpPr>
            <p:cNvPr id="21567" name="Rectangle 63"/>
            <p:cNvSpPr>
              <a:spLocks noChangeArrowheads="1"/>
            </p:cNvSpPr>
            <p:nvPr/>
          </p:nvSpPr>
          <p:spPr bwMode="auto">
            <a:xfrm>
              <a:off x="288" y="2544"/>
              <a:ext cx="1728" cy="1536"/>
            </a:xfrm>
            <a:prstGeom prst="rect">
              <a:avLst/>
            </a:prstGeom>
            <a:gradFill rotWithShape="1">
              <a:gsLst>
                <a:gs pos="0">
                  <a:srgbClr val="FF66FF"/>
                </a:gs>
                <a:gs pos="50000">
                  <a:schemeClr val="bg1"/>
                </a:gs>
                <a:gs pos="100000">
                  <a:srgbClr val="FF66FF"/>
                </a:gs>
              </a:gsLst>
              <a:lin ang="5400000" scaled="1"/>
            </a:gra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0"/>
                </a:spcBef>
                <a:buFontTx/>
                <a:buNone/>
              </a:pPr>
              <a:endParaRPr lang="en-US" altLang="en-US">
                <a:solidFill>
                  <a:schemeClr val="hlink"/>
                </a:solidFill>
              </a:endParaRPr>
            </a:p>
          </p:txBody>
        </p:sp>
        <p:sp>
          <p:nvSpPr>
            <p:cNvPr id="21568" name="WordArt 64"/>
            <p:cNvSpPr>
              <a:spLocks noChangeArrowheads="1" noChangeShapeType="1" noTextEdit="1"/>
            </p:cNvSpPr>
            <p:nvPr/>
          </p:nvSpPr>
          <p:spPr bwMode="auto">
            <a:xfrm>
              <a:off x="864" y="2976"/>
              <a:ext cx="528" cy="720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>
                <a:buFontTx/>
                <a:buNone/>
              </a:pPr>
              <a:r>
                <a:rPr lang="en-US" sz="3600" b="1" kern="10">
                  <a:gradFill rotWithShape="0">
                    <a:gsLst>
                      <a:gs pos="0">
                        <a:srgbClr val="00FF00"/>
                      </a:gs>
                      <a:gs pos="100000">
                        <a:schemeClr val="hlink"/>
                      </a:gs>
                    </a:gsLst>
                    <a:path path="rect">
                      <a:fillToRect l="50000" t="50000" r="50000" b="50000"/>
                    </a:path>
                  </a:gradFill>
                  <a:effectLst>
                    <a:outerShdw dist="35921" dir="2700000" algn="ctr" rotWithShape="0">
                      <a:srgbClr val="C0C0C0">
                        <a:alpha val="80000"/>
                      </a:srgbClr>
                    </a:outerShdw>
                  </a:effectLst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21569" name="Group 65"/>
          <p:cNvGrpSpPr>
            <a:grpSpLocks/>
          </p:cNvGrpSpPr>
          <p:nvPr/>
        </p:nvGrpSpPr>
        <p:grpSpPr bwMode="auto">
          <a:xfrm>
            <a:off x="4876800" y="4102100"/>
            <a:ext cx="2781300" cy="2438400"/>
            <a:chOff x="1104" y="480"/>
            <a:chExt cx="1752" cy="1536"/>
          </a:xfrm>
        </p:grpSpPr>
        <p:pic>
          <p:nvPicPr>
            <p:cNvPr id="21570" name="Picture 66" descr="dua hau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4" y="480"/>
              <a:ext cx="1752" cy="1536"/>
            </a:xfrm>
            <a:prstGeom prst="rect">
              <a:avLst/>
            </a:prstGeom>
            <a:noFill/>
            <a:ln w="38100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571" name="WordArt 67"/>
            <p:cNvSpPr>
              <a:spLocks noChangeArrowheads="1" noChangeShapeType="1" noTextEdit="1"/>
            </p:cNvSpPr>
            <p:nvPr/>
          </p:nvSpPr>
          <p:spPr bwMode="auto">
            <a:xfrm>
              <a:off x="1344" y="1536"/>
              <a:ext cx="1392" cy="384"/>
            </a:xfrm>
            <a:prstGeom prst="rect">
              <a:avLst/>
            </a:prstGeom>
          </p:spPr>
          <p:txBody>
            <a:bodyPr wrap="none" fromWordArt="1">
              <a:prstTxWarp prst="textSlantUp">
                <a:avLst>
                  <a:gd name="adj" fmla="val 32056"/>
                </a:avLst>
              </a:prstTxWarp>
            </a:bodyPr>
            <a:lstStyle/>
            <a:p>
              <a:pPr>
                <a:buFontTx/>
                <a:buNone/>
              </a:pPr>
              <a:r>
                <a:rPr lang="vi-VN" sz="3600" kern="10">
                  <a:ln w="9525">
                    <a:solidFill>
                      <a:srgbClr val="CC99FF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6600CC"/>
                      </a:gs>
                      <a:gs pos="100000">
                        <a:srgbClr val="CC00CC"/>
                      </a:gs>
                    </a:gsLst>
                    <a:lin ang="5400000" scaled="1"/>
                  </a:gradFill>
                  <a:effectLst>
                    <a:outerShdw dist="53882" dir="2700000" algn="ctr" rotWithShape="0">
                      <a:srgbClr val="9999FF">
                        <a:alpha val="80000"/>
                      </a:srgbClr>
                    </a:outerShdw>
                  </a:effectLst>
                  <a:cs typeface="Arial" panose="020B0604020202020204" pitchFamily="34" charset="0"/>
                </a:rPr>
                <a:t>Quả dưa hấu</a:t>
              </a:r>
              <a:endParaRPr lang="en-US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cs typeface="Arial" panose="020B0604020202020204" pitchFamily="34" charset="0"/>
              </a:endParaRPr>
            </a:p>
          </p:txBody>
        </p:sp>
      </p:grpSp>
      <p:grpSp>
        <p:nvGrpSpPr>
          <p:cNvPr id="21572" name="Group 68"/>
          <p:cNvGrpSpPr>
            <a:grpSpLocks/>
          </p:cNvGrpSpPr>
          <p:nvPr/>
        </p:nvGrpSpPr>
        <p:grpSpPr bwMode="auto">
          <a:xfrm>
            <a:off x="4864100" y="4102100"/>
            <a:ext cx="2743200" cy="2438400"/>
            <a:chOff x="2016" y="2544"/>
            <a:chExt cx="1728" cy="1536"/>
          </a:xfrm>
        </p:grpSpPr>
        <p:sp>
          <p:nvSpPr>
            <p:cNvPr id="21573" name="Rectangle 69"/>
            <p:cNvSpPr>
              <a:spLocks noChangeArrowheads="1"/>
            </p:cNvSpPr>
            <p:nvPr/>
          </p:nvSpPr>
          <p:spPr bwMode="auto">
            <a:xfrm>
              <a:off x="2016" y="2544"/>
              <a:ext cx="1728" cy="1536"/>
            </a:xfrm>
            <a:prstGeom prst="rect">
              <a:avLst/>
            </a:prstGeom>
            <a:gradFill rotWithShape="1">
              <a:gsLst>
                <a:gs pos="0">
                  <a:srgbClr val="FF9900"/>
                </a:gs>
                <a:gs pos="50000">
                  <a:schemeClr val="bg1"/>
                </a:gs>
                <a:gs pos="100000">
                  <a:srgbClr val="FF9900"/>
                </a:gs>
              </a:gsLst>
              <a:lin ang="18900000" scaled="1"/>
            </a:gradFill>
            <a:ln w="38100">
              <a:solidFill>
                <a:srgbClr val="FF006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0"/>
                </a:spcBef>
                <a:buFontTx/>
                <a:buNone/>
              </a:pPr>
              <a:endParaRPr lang="en-US" altLang="en-US"/>
            </a:p>
          </p:txBody>
        </p:sp>
        <p:sp>
          <p:nvSpPr>
            <p:cNvPr id="21574" name="WordArt 70"/>
            <p:cNvSpPr>
              <a:spLocks noChangeArrowheads="1" noChangeShapeType="1" noTextEdit="1"/>
            </p:cNvSpPr>
            <p:nvPr/>
          </p:nvSpPr>
          <p:spPr bwMode="auto">
            <a:xfrm>
              <a:off x="2064" y="2640"/>
              <a:ext cx="864" cy="240"/>
            </a:xfrm>
            <a:prstGeom prst="rect">
              <a:avLst/>
            </a:prstGeom>
          </p:spPr>
          <p:txBody>
            <a:bodyPr wrap="none" fromWordArt="1">
              <a:prstTxWarp prst="textFadeUp">
                <a:avLst>
                  <a:gd name="adj" fmla="val 9991"/>
                </a:avLst>
              </a:prstTxWarp>
            </a:bodyPr>
            <a:lstStyle/>
            <a:p>
              <a:pPr>
                <a:buFontTx/>
                <a:buNone/>
              </a:pPr>
              <a:r>
                <a:rPr lang="en-US" b="1" kern="10">
                  <a:ln w="12700">
                    <a:solidFill>
                      <a:srgbClr val="FF0066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520402"/>
                      </a:gs>
                      <a:gs pos="100000">
                        <a:srgbClr val="FFCC00"/>
                      </a:gs>
                    </a:gsLst>
                    <a:lin ang="5400000" scaled="1"/>
                  </a:gradFill>
                  <a:effectLst>
                    <a:outerShdw dist="35921" dir="2700000" sy="50000" rotWithShape="0">
                      <a:srgbClr val="875B0D">
                        <a:alpha val="70000"/>
                      </a:srgbClr>
                    </a:outerShdw>
                  </a:effectLst>
                  <a:cs typeface="Arial" panose="020B0604020202020204" pitchFamily="34" charset="0"/>
                </a:rPr>
                <a:t>Đố bé ?</a:t>
              </a:r>
            </a:p>
          </p:txBody>
        </p:sp>
        <p:sp>
          <p:nvSpPr>
            <p:cNvPr id="21575" name="WordArt 71"/>
            <p:cNvSpPr>
              <a:spLocks noChangeArrowheads="1" noChangeShapeType="1" noTextEdit="1"/>
            </p:cNvSpPr>
            <p:nvPr/>
          </p:nvSpPr>
          <p:spPr bwMode="auto">
            <a:xfrm>
              <a:off x="2256" y="3120"/>
              <a:ext cx="1248" cy="816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Wave1">
                <a:avLst>
                  <a:gd name="adj1" fmla="val 13005"/>
                  <a:gd name="adj2" fmla="val 0"/>
                </a:avLst>
              </a:prstTxWarp>
            </a:bodyPr>
            <a:lstStyle/>
            <a:p>
              <a:pPr>
                <a:buFontTx/>
                <a:buNone/>
              </a:pPr>
              <a:r>
                <a:rPr lang="vi-VN" sz="3600" kern="10">
                  <a:solidFill>
                    <a:srgbClr val="FF0000"/>
                  </a:solidFill>
                  <a:effectLst>
                    <a:outerShdw dist="53882" dir="2700000" algn="ctr" rotWithShape="0">
                      <a:srgbClr val="C0C0C0">
                        <a:alpha val="8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Quả gì ruột đỏ </a:t>
              </a:r>
            </a:p>
            <a:p>
              <a:pPr>
                <a:buFontTx/>
                <a:buNone/>
              </a:pPr>
              <a:r>
                <a:rPr lang="vi-VN" sz="3600" kern="10">
                  <a:solidFill>
                    <a:srgbClr val="FF0000"/>
                  </a:solidFill>
                  <a:effectLst>
                    <a:outerShdw dist="53882" dir="2700000" algn="ctr" rotWithShape="0">
                      <a:srgbClr val="C0C0C0">
                        <a:alpha val="8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Lấm tấm hạt đen</a:t>
              </a:r>
            </a:p>
            <a:p>
              <a:pPr>
                <a:buFontTx/>
                <a:buNone/>
              </a:pPr>
              <a:r>
                <a:rPr lang="vi-VN" sz="3600" kern="10">
                  <a:solidFill>
                    <a:srgbClr val="FF0000"/>
                  </a:solidFill>
                  <a:effectLst>
                    <a:outerShdw dist="53882" dir="2700000" algn="ctr" rotWithShape="0">
                      <a:srgbClr val="C0C0C0">
                        <a:alpha val="8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Mời bạn nếm xem</a:t>
              </a:r>
            </a:p>
            <a:p>
              <a:pPr>
                <a:buFontTx/>
                <a:buNone/>
              </a:pPr>
              <a:r>
                <a:rPr lang="vi-VN" sz="3600" kern="10">
                  <a:solidFill>
                    <a:srgbClr val="FF0000"/>
                  </a:solidFill>
                  <a:effectLst>
                    <a:outerShdw dist="53882" dir="2700000" algn="ctr" rotWithShape="0">
                      <a:srgbClr val="C0C0C0">
                        <a:alpha val="8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Ngọt ơi là ngọt?</a:t>
              </a:r>
              <a:endParaRPr lang="en-US" sz="3600" kern="10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1576" name="Picture 72" descr="cehayfever"/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4" y="2544"/>
              <a:ext cx="678" cy="7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577" name="Group 73"/>
          <p:cNvGrpSpPr>
            <a:grpSpLocks/>
          </p:cNvGrpSpPr>
          <p:nvPr/>
        </p:nvGrpSpPr>
        <p:grpSpPr bwMode="auto">
          <a:xfrm>
            <a:off x="4876800" y="4102100"/>
            <a:ext cx="2743200" cy="2438400"/>
            <a:chOff x="2016" y="2544"/>
            <a:chExt cx="1728" cy="1536"/>
          </a:xfrm>
        </p:grpSpPr>
        <p:sp>
          <p:nvSpPr>
            <p:cNvPr id="21578" name="Rectangle 74"/>
            <p:cNvSpPr>
              <a:spLocks noChangeArrowheads="1"/>
            </p:cNvSpPr>
            <p:nvPr/>
          </p:nvSpPr>
          <p:spPr bwMode="auto">
            <a:xfrm>
              <a:off x="2016" y="2544"/>
              <a:ext cx="1728" cy="1536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50000">
                  <a:srgbClr val="00FFFF"/>
                </a:gs>
                <a:gs pos="100000">
                  <a:schemeClr val="bg1"/>
                </a:gs>
              </a:gsLst>
              <a:lin ang="18900000" scaled="1"/>
            </a:gradFill>
            <a:ln w="38100">
              <a:solidFill>
                <a:srgbClr val="FF006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0"/>
                </a:spcBef>
                <a:buFontTx/>
                <a:buNone/>
              </a:pPr>
              <a:endParaRPr lang="en-US" altLang="en-US"/>
            </a:p>
          </p:txBody>
        </p:sp>
        <p:sp>
          <p:nvSpPr>
            <p:cNvPr id="21579" name="WordArt 75"/>
            <p:cNvSpPr>
              <a:spLocks noChangeArrowheads="1" noChangeShapeType="1" noTextEdit="1"/>
            </p:cNvSpPr>
            <p:nvPr/>
          </p:nvSpPr>
          <p:spPr bwMode="auto">
            <a:xfrm>
              <a:off x="2592" y="2928"/>
              <a:ext cx="528" cy="720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48296"/>
                </a:avLst>
              </a:prstTxWarp>
              <a:scene3d>
                <a:camera prst="legacyPerspectiveTopLeft"/>
                <a:lightRig rig="legacyNormal3" dir="r"/>
              </a:scene3d>
              <a:sp3d extrusionH="201600" prstMaterial="legacyMetal">
                <a:extrusionClr>
                  <a:srgbClr val="FFFFFF"/>
                </a:extrusionClr>
                <a:contourClr>
                  <a:srgbClr val="FF3399"/>
                </a:contourClr>
              </a:sp3d>
            </a:bodyPr>
            <a:lstStyle/>
            <a:p>
              <a:pPr>
                <a:buFontTx/>
                <a:buNone/>
              </a:pPr>
              <a:r>
                <a:rPr lang="en-US" sz="3600" b="1" kern="10">
                  <a:ln w="9525"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FF3399"/>
                      </a:gs>
                      <a:gs pos="25000">
                        <a:srgbClr val="FF6633"/>
                      </a:gs>
                      <a:gs pos="50000">
                        <a:srgbClr val="FFFF00"/>
                      </a:gs>
                      <a:gs pos="75000">
                        <a:srgbClr val="01A78F"/>
                      </a:gs>
                      <a:gs pos="100000">
                        <a:srgbClr val="3366FF"/>
                      </a:gs>
                    </a:gsLst>
                    <a:lin ang="2700000" scaled="1"/>
                  </a:gradFill>
                  <a:cs typeface="Arial" panose="020B0604020202020204" pitchFamily="34" charset="0"/>
                </a:rPr>
                <a:t>5</a:t>
              </a:r>
            </a:p>
          </p:txBody>
        </p:sp>
      </p:grpSp>
      <p:grpSp>
        <p:nvGrpSpPr>
          <p:cNvPr id="21580" name="Group 76"/>
          <p:cNvGrpSpPr>
            <a:grpSpLocks/>
          </p:cNvGrpSpPr>
          <p:nvPr/>
        </p:nvGrpSpPr>
        <p:grpSpPr bwMode="auto">
          <a:xfrm>
            <a:off x="7696200" y="4114800"/>
            <a:ext cx="2743200" cy="2438400"/>
            <a:chOff x="1488" y="480"/>
            <a:chExt cx="1728" cy="1536"/>
          </a:xfrm>
        </p:grpSpPr>
        <p:pic>
          <p:nvPicPr>
            <p:cNvPr id="21581" name="Picture 77" descr="thanhlong1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8" y="480"/>
              <a:ext cx="1728" cy="1536"/>
            </a:xfrm>
            <a:prstGeom prst="rect">
              <a:avLst/>
            </a:prstGeom>
            <a:noFill/>
            <a:ln w="38100">
              <a:solidFill>
                <a:srgbClr val="FF006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582" name="WordArt 78"/>
            <p:cNvSpPr>
              <a:spLocks noChangeArrowheads="1" noChangeShapeType="1" noTextEdit="1"/>
            </p:cNvSpPr>
            <p:nvPr/>
          </p:nvSpPr>
          <p:spPr bwMode="auto">
            <a:xfrm>
              <a:off x="1584" y="480"/>
              <a:ext cx="1440" cy="33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>
                <a:buFontTx/>
                <a:buNone/>
              </a:pPr>
              <a:r>
                <a:rPr lang="en-US" sz="3600" kern="10">
                  <a:ln w="19050">
                    <a:solidFill>
                      <a:srgbClr val="99CCFF"/>
                    </a:solidFill>
                    <a:round/>
                    <a:headEnd/>
                    <a:tailEnd/>
                  </a:ln>
                  <a:solidFill>
                    <a:srgbClr val="0066CC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cs typeface="Arial" panose="020B0604020202020204" pitchFamily="34" charset="0"/>
                </a:rPr>
                <a:t>Quả thanh long</a:t>
              </a:r>
            </a:p>
          </p:txBody>
        </p:sp>
      </p:grpSp>
      <p:grpSp>
        <p:nvGrpSpPr>
          <p:cNvPr id="21583" name="Group 79"/>
          <p:cNvGrpSpPr>
            <a:grpSpLocks/>
          </p:cNvGrpSpPr>
          <p:nvPr/>
        </p:nvGrpSpPr>
        <p:grpSpPr bwMode="auto">
          <a:xfrm>
            <a:off x="7696200" y="4089400"/>
            <a:ext cx="2743200" cy="2438400"/>
            <a:chOff x="3744" y="2544"/>
            <a:chExt cx="1728" cy="1536"/>
          </a:xfrm>
        </p:grpSpPr>
        <p:sp>
          <p:nvSpPr>
            <p:cNvPr id="21584" name="Rectangle 80"/>
            <p:cNvSpPr>
              <a:spLocks noChangeArrowheads="1"/>
            </p:cNvSpPr>
            <p:nvPr/>
          </p:nvSpPr>
          <p:spPr bwMode="auto">
            <a:xfrm>
              <a:off x="3744" y="2544"/>
              <a:ext cx="1728" cy="1536"/>
            </a:xfrm>
            <a:prstGeom prst="rect">
              <a:avLst/>
            </a:prstGeom>
            <a:gradFill rotWithShape="1">
              <a:gsLst>
                <a:gs pos="0">
                  <a:srgbClr val="FF66FF"/>
                </a:gs>
                <a:gs pos="100000">
                  <a:srgbClr val="FF66FF">
                    <a:gamma/>
                    <a:tint val="0"/>
                    <a:invGamma/>
                  </a:srgbClr>
                </a:gs>
              </a:gsLst>
              <a:path path="rect">
                <a:fillToRect r="100000" b="100000"/>
              </a:path>
            </a:gradFill>
            <a:ln w="38100">
              <a:solidFill>
                <a:srgbClr val="3333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0"/>
                </a:spcBef>
                <a:buFontTx/>
                <a:buNone/>
              </a:pPr>
              <a:endParaRPr lang="en-US" altLang="en-US"/>
            </a:p>
          </p:txBody>
        </p:sp>
        <p:sp>
          <p:nvSpPr>
            <p:cNvPr id="21585" name="WordArt 81"/>
            <p:cNvSpPr>
              <a:spLocks noChangeArrowheads="1" noChangeShapeType="1" noTextEdit="1"/>
            </p:cNvSpPr>
            <p:nvPr/>
          </p:nvSpPr>
          <p:spPr bwMode="auto">
            <a:xfrm>
              <a:off x="3840" y="2688"/>
              <a:ext cx="534" cy="336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CascadeUp">
                <a:avLst>
                  <a:gd name="adj" fmla="val 44444"/>
                </a:avLst>
              </a:prstTxWarp>
              <a:scene3d>
                <a:camera prst="legacyPerspectiveFront">
                  <a:rot lat="20519999" lon="1080000" rev="0"/>
                </a:camera>
                <a:lightRig rig="legacyHarsh2" dir="b"/>
              </a:scene3d>
              <a:sp3d extrusionH="430200" prstMaterial="legacyMatte">
                <a:extrusionClr>
                  <a:srgbClr val="FF6600"/>
                </a:extrusionClr>
                <a:contourClr>
                  <a:srgbClr val="FFE701"/>
                </a:contourClr>
              </a:sp3d>
            </a:bodyPr>
            <a:lstStyle/>
            <a:p>
              <a:pPr>
                <a:buFontTx/>
                <a:buNone/>
              </a:pPr>
              <a:r>
                <a:rPr lang="en-US" b="1" kern="10">
                  <a:ln w="9525"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FFE701"/>
                      </a:gs>
                      <a:gs pos="100000">
                        <a:srgbClr val="FE3E02"/>
                      </a:gs>
                    </a:gsLst>
                    <a:lin ang="5400000" scaled="1"/>
                  </a:gradFill>
                  <a:cs typeface="Arial" panose="020B0604020202020204" pitchFamily="34" charset="0"/>
                </a:rPr>
                <a:t>Đố bé ?</a:t>
              </a:r>
            </a:p>
          </p:txBody>
        </p:sp>
        <p:sp>
          <p:nvSpPr>
            <p:cNvPr id="21586" name="WordArt 82" descr="Narrow vertical"/>
            <p:cNvSpPr>
              <a:spLocks noChangeArrowheads="1" noChangeShapeType="1" noTextEdit="1"/>
            </p:cNvSpPr>
            <p:nvPr/>
          </p:nvSpPr>
          <p:spPr bwMode="auto">
            <a:xfrm>
              <a:off x="3888" y="2880"/>
              <a:ext cx="1536" cy="1056"/>
            </a:xfrm>
            <a:prstGeom prst="rect">
              <a:avLst/>
            </a:prstGeom>
          </p:spPr>
          <p:txBody>
            <a:bodyPr wrap="none" fromWordArt="1">
              <a:prstTxWarp prst="textCurveUp">
                <a:avLst>
                  <a:gd name="adj" fmla="val 40356"/>
                </a:avLst>
              </a:prstTxWarp>
            </a:bodyPr>
            <a:lstStyle/>
            <a:p>
              <a:pPr>
                <a:buFontTx/>
                <a:buNone/>
              </a:pPr>
              <a:r>
                <a:rPr lang="vi-VN" b="1" kern="10"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pattFill prst="dashHorz">
                    <a:fgClr>
                      <a:srgbClr val="808080"/>
                    </a:fgClr>
                    <a:bgClr>
                      <a:srgbClr val="FFFF00"/>
                    </a:bgClr>
                  </a:pattFill>
                  <a:effectLst>
                    <a:outerShdw dist="45791" dir="2021404" algn="ctr" rotWithShape="0">
                      <a:srgbClr val="808080">
                        <a:alpha val="80000"/>
                      </a:srgbClr>
                    </a:outerShdw>
                  </a:effectLst>
                  <a:cs typeface="Arial" panose="020B0604020202020204" pitchFamily="34" charset="0"/>
                </a:rPr>
                <a:t>Quả gì vỏ đỏ</a:t>
              </a:r>
            </a:p>
            <a:p>
              <a:pPr>
                <a:buFontTx/>
                <a:buNone/>
              </a:pPr>
              <a:r>
                <a:rPr lang="vi-VN" b="1" kern="10"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pattFill prst="dashHorz">
                    <a:fgClr>
                      <a:srgbClr val="808080"/>
                    </a:fgClr>
                    <a:bgClr>
                      <a:srgbClr val="FFFF00"/>
                    </a:bgClr>
                  </a:pattFill>
                  <a:effectLst>
                    <a:outerShdw dist="45791" dir="2021404" algn="ctr" rotWithShape="0">
                      <a:srgbClr val="808080">
                        <a:alpha val="80000"/>
                      </a:srgbClr>
                    </a:outerShdw>
                  </a:effectLst>
                  <a:cs typeface="Arial" panose="020B0604020202020204" pitchFamily="34" charset="0"/>
                </a:rPr>
                <a:t>Ruột chấm vừng đen</a:t>
              </a:r>
            </a:p>
            <a:p>
              <a:pPr>
                <a:buFontTx/>
                <a:buNone/>
              </a:pPr>
              <a:r>
                <a:rPr lang="vi-VN" b="1" kern="10"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pattFill prst="dashHorz">
                    <a:fgClr>
                      <a:srgbClr val="808080"/>
                    </a:fgClr>
                    <a:bgClr>
                      <a:srgbClr val="FFFF00"/>
                    </a:bgClr>
                  </a:pattFill>
                  <a:effectLst>
                    <a:outerShdw dist="45791" dir="2021404" algn="ctr" rotWithShape="0">
                      <a:srgbClr val="808080">
                        <a:alpha val="80000"/>
                      </a:srgbClr>
                    </a:outerShdw>
                  </a:effectLst>
                  <a:cs typeface="Arial" panose="020B0604020202020204" pitchFamily="34" charset="0"/>
                </a:rPr>
                <a:t>Ăn vào mà xem</a:t>
              </a:r>
            </a:p>
            <a:p>
              <a:pPr>
                <a:buFontTx/>
                <a:buNone/>
              </a:pPr>
              <a:r>
                <a:rPr lang="vi-VN" b="1" kern="10"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pattFill prst="dashHorz">
                    <a:fgClr>
                      <a:srgbClr val="808080"/>
                    </a:fgClr>
                    <a:bgClr>
                      <a:srgbClr val="FFFF00"/>
                    </a:bgClr>
                  </a:pattFill>
                  <a:effectLst>
                    <a:outerShdw dist="45791" dir="2021404" algn="ctr" rotWithShape="0">
                      <a:srgbClr val="808080">
                        <a:alpha val="80000"/>
                      </a:srgbClr>
                    </a:outerShdw>
                  </a:effectLst>
                  <a:cs typeface="Arial" panose="020B0604020202020204" pitchFamily="34" charset="0"/>
                </a:rPr>
                <a:t>Ngọt ơi là ngọt</a:t>
              </a:r>
              <a:endParaRPr lang="en-US" b="1" kern="1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cs typeface="Arial" panose="020B0604020202020204" pitchFamily="34" charset="0"/>
              </a:endParaRPr>
            </a:p>
          </p:txBody>
        </p:sp>
        <p:pic>
          <p:nvPicPr>
            <p:cNvPr id="21587" name="Picture 83" descr="8731-001-01-1062"/>
            <p:cNvPicPr>
              <a:picLocks noChangeAspect="1" noChangeArrowheads="1" noCrop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0" y="2592"/>
              <a:ext cx="594" cy="5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588" name="Group 84"/>
          <p:cNvGrpSpPr>
            <a:grpSpLocks/>
          </p:cNvGrpSpPr>
          <p:nvPr/>
        </p:nvGrpSpPr>
        <p:grpSpPr bwMode="auto">
          <a:xfrm>
            <a:off x="7708900" y="4102100"/>
            <a:ext cx="2743200" cy="2438400"/>
            <a:chOff x="3744" y="2544"/>
            <a:chExt cx="1728" cy="1536"/>
          </a:xfrm>
        </p:grpSpPr>
        <p:sp>
          <p:nvSpPr>
            <p:cNvPr id="21589" name="Rectangle 85"/>
            <p:cNvSpPr>
              <a:spLocks noChangeArrowheads="1"/>
            </p:cNvSpPr>
            <p:nvPr/>
          </p:nvSpPr>
          <p:spPr bwMode="auto">
            <a:xfrm>
              <a:off x="3744" y="2544"/>
              <a:ext cx="1728" cy="1536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F0066"/>
                </a:gs>
              </a:gsLst>
              <a:lin ang="18900000" scaled="1"/>
            </a:gradFill>
            <a:ln w="38100">
              <a:solidFill>
                <a:srgbClr val="3333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0"/>
                </a:spcBef>
                <a:buFontTx/>
                <a:buNone/>
              </a:pPr>
              <a:endParaRPr lang="en-US" altLang="en-US"/>
            </a:p>
          </p:txBody>
        </p:sp>
        <p:sp>
          <p:nvSpPr>
            <p:cNvPr id="21590" name="WordArt 86"/>
            <p:cNvSpPr>
              <a:spLocks noChangeArrowheads="1" noChangeShapeType="1" noTextEdit="1"/>
            </p:cNvSpPr>
            <p:nvPr/>
          </p:nvSpPr>
          <p:spPr bwMode="auto">
            <a:xfrm>
              <a:off x="4320" y="2976"/>
              <a:ext cx="528" cy="72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>
                <a:buFontTx/>
                <a:buNone/>
              </a:pPr>
              <a:r>
                <a:rPr lang="en-US" sz="3600" b="1" kern="10">
                  <a:ln w="19050">
                    <a:solidFill>
                      <a:srgbClr val="99CCFF"/>
                    </a:solidFill>
                    <a:round/>
                    <a:headEnd/>
                    <a:tailEnd/>
                  </a:ln>
                  <a:solidFill>
                    <a:srgbClr val="FF00FF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cs typeface="Arial" panose="020B0604020202020204" pitchFamily="34" charset="0"/>
                </a:rPr>
                <a:t>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06498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5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" dur="2000"/>
                                        <p:tgtEl>
                                          <p:spTgt spid="215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52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5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2" dur="2000"/>
                                        <p:tgtEl>
                                          <p:spTgt spid="215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52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5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2000"/>
                                        <p:tgtEl>
                                          <p:spTgt spid="215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53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5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2000"/>
                                        <p:tgtEl>
                                          <p:spTgt spid="215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54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5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0" dur="2000"/>
                                        <p:tgtEl>
                                          <p:spTgt spid="215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53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15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6" dur="2000"/>
                                        <p:tgtEl>
                                          <p:spTgt spid="215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53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15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2000"/>
                                        <p:tgtEl>
                                          <p:spTgt spid="215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/>
                                        <p:tgtEl>
                                          <p:spTgt spid="215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55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15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 nodeType="clickPar">
                      <p:stCondLst>
                        <p:cond delay="0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49" dur="2000"/>
                                        <p:tgtEl>
                                          <p:spTgt spid="215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/>
                                        <p:tgtEl>
                                          <p:spTgt spid="215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/>
                                        <p:tgtEl>
                                          <p:spTgt spid="215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2000"/>
                                        <p:tgtEl>
                                          <p:spTgt spid="215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55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15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 nodeType="clickPar">
                      <p:stCondLst>
                        <p:cond delay="0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58" dur="2000"/>
                                        <p:tgtEl>
                                          <p:spTgt spid="215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54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15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 nodeType="clickPar">
                      <p:stCondLst>
                        <p:cond delay="0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54" presetClass="exit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2000"/>
                                        <p:tgtEl>
                                          <p:spTgt spid="215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/>
                                        <p:tgtEl>
                                          <p:spTgt spid="215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/>
                                        <p:tgtEl>
                                          <p:spTgt spid="215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0"/>
                                        <p:tgtEl>
                                          <p:spTgt spid="215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2000"/>
                                        <p:tgtEl>
                                          <p:spTgt spid="215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56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15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 nodeType="clickPar">
                      <p:stCondLst>
                        <p:cond delay="0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4" dur="2000"/>
                                        <p:tgtEl>
                                          <p:spTgt spid="215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561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15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 nodeType="clickPar">
                      <p:stCondLst>
                        <p:cond delay="0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50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2000"/>
                                        <p:tgtEl>
                                          <p:spTgt spid="215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/>
                                        <p:tgtEl>
                                          <p:spTgt spid="215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2000"/>
                                        <p:tgtEl>
                                          <p:spTgt spid="215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558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215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 nodeType="clickPar">
                      <p:stCondLst>
                        <p:cond delay="0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39" presetClass="exit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2000"/>
                                        <p:tgtEl>
                                          <p:spTgt spid="215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000"/>
                                        <p:tgtEl>
                                          <p:spTgt spid="215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0"/>
                                        <p:tgtEl>
                                          <p:spTgt spid="215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000"/>
                                        <p:tgtEl>
                                          <p:spTgt spid="215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577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15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 nodeType="clickPar">
                      <p:stCondLst>
                        <p:cond delay="0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2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2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decel="50000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15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accel="50000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15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000"/>
                                        <p:tgtEl>
                                          <p:spTgt spid="215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decel="50000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15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accel="50000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15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572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215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 nodeType="clickPar">
                      <p:stCondLst>
                        <p:cond delay="0"/>
                      </p:stCondLst>
                      <p:childTnLst>
                        <p:par>
                          <p:cTn id="1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9" presetID="54" presetClass="exit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2000"/>
                                        <p:tgtEl>
                                          <p:spTgt spid="215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000"/>
                                        <p:tgtEl>
                                          <p:spTgt spid="215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000"/>
                                        <p:tgtEl>
                                          <p:spTgt spid="215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/>
                                        <p:tgtEl>
                                          <p:spTgt spid="215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2000"/>
                                        <p:tgtEl>
                                          <p:spTgt spid="215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569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215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 nodeType="clickPar">
                      <p:stCondLst>
                        <p:cond delay="0"/>
                      </p:stCondLst>
                      <p:childTnLst>
                        <p:par>
                          <p:cTn id="1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9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120" dur="2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21" dur="4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8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2" dur="1600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58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588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215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 nodeType="clickPar">
                      <p:stCondLst>
                        <p:cond delay="0"/>
                      </p:stCondLst>
                      <p:childTnLst>
                        <p:par>
                          <p:cTn id="1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7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15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15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5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5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5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15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6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158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7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158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58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58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58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58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58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58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583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215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 nodeType="clickPar">
                      <p:stCondLst>
                        <p:cond delay="0"/>
                      </p:stCondLst>
                      <p:childTnLst>
                        <p:par>
                          <p:cTn id="1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8" presetID="2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9" dur="2000"/>
                                        <p:tgtEl>
                                          <p:spTgt spid="215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2000"/>
                                        <p:tgtEl>
                                          <p:spTgt spid="215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1" dur="2000"/>
                                        <p:tgtEl>
                                          <p:spTgt spid="215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580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48185" y="2967335"/>
            <a:ext cx="1009564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Các</a:t>
            </a:r>
            <a:r>
              <a:rPr lang="en-US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5400" b="1" cap="none" spc="0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hoạt</a:t>
            </a:r>
            <a:r>
              <a:rPr lang="en-US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5400" b="1" cap="none" spc="0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động</a:t>
            </a:r>
            <a:r>
              <a:rPr lang="en-US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5400" b="1" cap="none" spc="0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diễn</a:t>
            </a:r>
            <a:r>
              <a:rPr lang="en-US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5400" b="1" cap="none" spc="0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ra</a:t>
            </a:r>
            <a:r>
              <a:rPr lang="en-US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5400" b="1" cap="none" spc="0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vào</a:t>
            </a:r>
            <a:r>
              <a:rPr lang="en-US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5400" b="1" cap="none" spc="0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ngày</a:t>
            </a:r>
            <a:r>
              <a:rPr lang="en-US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5400" b="1" cap="none" spc="0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tết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38852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547</Words>
  <Application>Microsoft Office PowerPoint</Application>
  <PresentationFormat>Widescreen</PresentationFormat>
  <Paragraphs>132</Paragraphs>
  <Slides>27</Slides>
  <Notes>0</Notes>
  <HiddenSlides>0</HiddenSlides>
  <MMClips>1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7" baseType="lpstr">
      <vt:lpstr>.VnArial</vt:lpstr>
      <vt:lpstr>.VnTime</vt:lpstr>
      <vt:lpstr>Arial</vt:lpstr>
      <vt:lpstr>Arial Black</vt:lpstr>
      <vt:lpstr>Calibri</vt:lpstr>
      <vt:lpstr>Calibri Light</vt:lpstr>
      <vt:lpstr>Time New Roman</vt:lpstr>
      <vt:lpstr>Times New Roman</vt:lpstr>
      <vt:lpstr>Office Theme</vt:lpstr>
      <vt:lpstr>Microsoft PowerPoint 97-2003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Techsi.vn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Techsi.vn</dc:creator>
  <cp:lastModifiedBy>Techsi.vn</cp:lastModifiedBy>
  <cp:revision>19</cp:revision>
  <dcterms:created xsi:type="dcterms:W3CDTF">2025-01-22T00:54:47Z</dcterms:created>
  <dcterms:modified xsi:type="dcterms:W3CDTF">2025-01-22T03:18:39Z</dcterms:modified>
</cp:coreProperties>
</file>