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7" r:id="rId2"/>
    <p:sldId id="278" r:id="rId3"/>
    <p:sldId id="279" r:id="rId4"/>
    <p:sldId id="280" r:id="rId5"/>
    <p:sldId id="273" r:id="rId6"/>
    <p:sldId id="274" r:id="rId7"/>
    <p:sldId id="275" r:id="rId8"/>
    <p:sldId id="281" r:id="rId9"/>
    <p:sldId id="262" r:id="rId10"/>
    <p:sldId id="259" r:id="rId11"/>
    <p:sldId id="263" r:id="rId12"/>
    <p:sldId id="282" r:id="rId13"/>
    <p:sldId id="258" r:id="rId14"/>
    <p:sldId id="260" r:id="rId15"/>
    <p:sldId id="261" r:id="rId16"/>
    <p:sldId id="264" r:id="rId17"/>
    <p:sldId id="269" r:id="rId18"/>
    <p:sldId id="271" r:id="rId19"/>
    <p:sldId id="270" r:id="rId20"/>
    <p:sldId id="283" r:id="rId21"/>
    <p:sldId id="284" r:id="rId22"/>
    <p:sldId id="285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30AF"/>
    <a:srgbClr val="10B424"/>
    <a:srgbClr val="4D24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122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B2033-1DC2-4199-96D7-F39BB7347F7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6973E-F055-4E69-8599-E870E1BAD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19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973E-F055-4E69-8599-E870E1BADC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77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D9694-F3DB-4725-BAA2-97A75EFCE22F}" type="datetimeFigureOut">
              <a:rPr lang="en-US"/>
              <a:pPr>
                <a:defRPr/>
              </a:pPr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EF208-56AB-401E-A654-17DDD7C53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79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6AEEE-8109-44CE-AAB0-84B2949AB361}" type="datetimeFigureOut">
              <a:rPr lang="en-US"/>
              <a:pPr>
                <a:defRPr/>
              </a:pPr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326C9-0539-4FCD-870C-E63A83861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76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90533-4736-4C40-B0CA-2CD0ABC46E1C}" type="datetimeFigureOut">
              <a:rPr lang="en-US"/>
              <a:pPr>
                <a:defRPr/>
              </a:pPr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BD0CA-8AF8-4331-AFFF-81F81FD6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2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0C299-9EE7-4F60-89FC-5375304C1C54}" type="datetimeFigureOut">
              <a:rPr lang="en-US"/>
              <a:pPr>
                <a:defRPr/>
              </a:pPr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9A284-4820-4888-9B5C-C7EB9DBE62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1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34ACA-CCF8-4F8A-BCCB-731A01557E20}" type="datetimeFigureOut">
              <a:rPr lang="en-US"/>
              <a:pPr>
                <a:defRPr/>
              </a:pPr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FB5E5-6FAB-4AFE-A1E1-D032C5A3FF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71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E2E18-34BD-4E15-9B7F-E3497B9BA5AF}" type="datetimeFigureOut">
              <a:rPr lang="en-US"/>
              <a:pPr>
                <a:defRPr/>
              </a:pPr>
              <a:t>3/15/2025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924B9-B211-4C15-AEB7-DF94A0B4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02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4DE3C-7D62-4525-AC80-21621C50B516}" type="datetimeFigureOut">
              <a:rPr lang="en-US"/>
              <a:pPr>
                <a:defRPr/>
              </a:pPr>
              <a:t>3/15/2025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9B3D3-D23C-4287-8774-B08515990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10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D29A6-6463-4C73-AB06-F1084A0FD3FD}" type="datetimeFigureOut">
              <a:rPr lang="en-US"/>
              <a:pPr>
                <a:defRPr/>
              </a:pPr>
              <a:t>3/15/2025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0F8FC-3C5C-44CC-8FCE-792D64087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72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75CB7-3076-4CB3-96BA-C00414A8028A}" type="datetimeFigureOut">
              <a:rPr lang="en-US"/>
              <a:pPr>
                <a:defRPr/>
              </a:pPr>
              <a:t>3/15/2025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EE5FB-CD47-486C-AD7A-AA4DF097EE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5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AC43F-CD1D-4146-9D56-7BA0243464EC}" type="datetimeFigureOut">
              <a:rPr lang="en-US"/>
              <a:pPr>
                <a:defRPr/>
              </a:pPr>
              <a:t>3/15/2025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BB7A3-8283-4B45-87B1-FD9700D4C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21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485B8-4FC8-4DB2-96F6-8C103D61F083}" type="datetimeFigureOut">
              <a:rPr lang="en-US"/>
              <a:pPr>
                <a:defRPr/>
              </a:pPr>
              <a:t>3/15/2025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F78B8-D1E7-49DC-9BD4-6D7422990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74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653E20-68C7-48D4-AB00-737932339402}" type="datetimeFigureOut">
              <a:rPr lang="en-US"/>
              <a:pPr>
                <a:defRPr/>
              </a:pPr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A400A6-B2F3-4EDA-B125-B76209412C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228600"/>
            <a:ext cx="7391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ỦY BAN NHÂN DÂN Q 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QUẬN LONG BIÊN</a:t>
            </a:r>
          </a:p>
          <a:p>
            <a:pPr lvl="0" algn="ctr"/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 MẦM NON CỰ KHỐI</a:t>
            </a:r>
          </a:p>
          <a:p>
            <a:pPr lvl="0"/>
            <a:endParaRPr lang="en-US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lvl="0"/>
            <a:r>
              <a:rPr lang="en-US" sz="2400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 động làm quen với toán</a:t>
            </a:r>
          </a:p>
          <a:p>
            <a:pPr lvl="0"/>
            <a:r>
              <a:rPr lang="en-US" sz="2400" b="1" i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Đề tài:Chắp ghép các hình hình học tạo thành hình mới theo </a:t>
            </a:r>
          </a:p>
          <a:p>
            <a:pPr lvl="0"/>
            <a:r>
              <a:rPr lang="en-US" sz="2400" b="1" i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ý thích và theo yêu cầu</a:t>
            </a:r>
          </a:p>
          <a:p>
            <a:pPr lvl="0"/>
            <a:r>
              <a:rPr lang="en-US" sz="2400" b="1" i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Lứa tuổi: Mẫu giáo nhỡ</a:t>
            </a:r>
          </a:p>
          <a:p>
            <a:pPr lvl="0"/>
            <a:r>
              <a:rPr lang="en-US" sz="2400" b="1" i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Giáo viên: Nguyễn Thị Tuyết </a:t>
            </a:r>
            <a:r>
              <a:rPr lang="en-US" sz="2400" b="1" i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Nhung</a:t>
            </a:r>
          </a:p>
          <a:p>
            <a:pPr lvl="0"/>
            <a:endParaRPr lang="en-US" sz="2400" b="1" i="1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62484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2024 - 2025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14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erge 1"/>
          <p:cNvSpPr/>
          <p:nvPr/>
        </p:nvSpPr>
        <p:spPr>
          <a:xfrm>
            <a:off x="1600200" y="3643313"/>
            <a:ext cx="6172200" cy="2528887"/>
          </a:xfrm>
          <a:prstGeom prst="flowChartMerge">
            <a:avLst/>
          </a:prstGeom>
          <a:solidFill>
            <a:srgbClr val="DC30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Isosceles Triangle 2"/>
          <p:cNvSpPr/>
          <p:nvPr/>
        </p:nvSpPr>
        <p:spPr>
          <a:xfrm rot="5400000">
            <a:off x="3851275" y="1482725"/>
            <a:ext cx="3117850" cy="1219200"/>
          </a:xfrm>
          <a:prstGeom prst="triangle">
            <a:avLst/>
          </a:prstGeom>
          <a:solidFill>
            <a:srgbClr val="DC30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Isosceles Triangle 3"/>
          <p:cNvSpPr/>
          <p:nvPr/>
        </p:nvSpPr>
        <p:spPr>
          <a:xfrm rot="16200000">
            <a:off x="2079625" y="1044575"/>
            <a:ext cx="3498850" cy="1714500"/>
          </a:xfrm>
          <a:prstGeom prst="triangle">
            <a:avLst/>
          </a:prstGeom>
          <a:solidFill>
            <a:srgbClr val="DC30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5988" y="2640013"/>
            <a:ext cx="1508125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25700" y="3097213"/>
            <a:ext cx="258763" cy="155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84463" y="2605088"/>
            <a:ext cx="153035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14813" y="3135313"/>
            <a:ext cx="338137" cy="128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83100" y="2605088"/>
            <a:ext cx="161925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81713" y="3124200"/>
            <a:ext cx="381000" cy="128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326188" y="2617788"/>
            <a:ext cx="164465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1011238" y="3548063"/>
            <a:ext cx="457200" cy="457200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>
            <a:off x="2819400" y="3535363"/>
            <a:ext cx="457200" cy="457200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3506788"/>
            <a:ext cx="481013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3535363"/>
            <a:ext cx="481013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3506788"/>
            <a:ext cx="481013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3519488"/>
            <a:ext cx="481013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3506788"/>
            <a:ext cx="481012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532188"/>
            <a:ext cx="481013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598613" y="1905000"/>
            <a:ext cx="825500" cy="735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447800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Mở rộng cung cấp thêm hình ghép khác cho trẻ</a:t>
            </a:r>
            <a:r>
              <a: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7653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3124200"/>
            <a:ext cx="3048000" cy="2590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Isosceles Triangle 2"/>
          <p:cNvSpPr/>
          <p:nvPr/>
        </p:nvSpPr>
        <p:spPr>
          <a:xfrm>
            <a:off x="2438400" y="1066800"/>
            <a:ext cx="3657600" cy="2057400"/>
          </a:xfrm>
          <a:prstGeom prst="triangle">
            <a:avLst>
              <a:gd name="adj" fmla="val 4999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028950" y="76200"/>
            <a:ext cx="2552700" cy="2057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44850" y="5181600"/>
            <a:ext cx="793750" cy="152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00600" y="5181600"/>
            <a:ext cx="781050" cy="1524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Isosceles Triangle 1"/>
          <p:cNvSpPr/>
          <p:nvPr/>
        </p:nvSpPr>
        <p:spPr>
          <a:xfrm>
            <a:off x="1600200" y="2133600"/>
            <a:ext cx="5410200" cy="3048000"/>
          </a:xfrm>
          <a:prstGeom prst="triangle">
            <a:avLst>
              <a:gd name="adj" fmla="val 50260"/>
            </a:avLst>
          </a:prstGeom>
          <a:solidFill>
            <a:srgbClr val="DC30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 rot="2944345">
            <a:off x="5205413" y="2654300"/>
            <a:ext cx="750888" cy="712787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 rot="18613539">
            <a:off x="2653506" y="2663032"/>
            <a:ext cx="750887" cy="711200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2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1600200"/>
            <a:ext cx="2743200" cy="2438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429000" y="0"/>
            <a:ext cx="1828800" cy="1600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76600" y="4038600"/>
            <a:ext cx="838200" cy="2209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0" y="4059238"/>
            <a:ext cx="838200" cy="21891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715000" y="1600200"/>
            <a:ext cx="14478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4000" y="1600200"/>
            <a:ext cx="14478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3525838" y="1333500"/>
            <a:ext cx="1676400" cy="1600200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lowchart: Connector 2"/>
          <p:cNvSpPr/>
          <p:nvPr/>
        </p:nvSpPr>
        <p:spPr>
          <a:xfrm>
            <a:off x="2597150" y="2933700"/>
            <a:ext cx="3533775" cy="3543300"/>
          </a:xfrm>
          <a:prstGeom prst="flowChartConnector">
            <a:avLst/>
          </a:prstGeom>
          <a:solidFill>
            <a:srgbClr val="DC30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lowchart: Connector 4"/>
          <p:cNvSpPr/>
          <p:nvPr/>
        </p:nvSpPr>
        <p:spPr>
          <a:xfrm>
            <a:off x="5770563" y="3001963"/>
            <a:ext cx="935037" cy="927100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>
            <a:off x="2068513" y="3009900"/>
            <a:ext cx="935037" cy="928688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>
            <a:off x="2971800" y="457200"/>
            <a:ext cx="2971800" cy="12954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494088" y="1911350"/>
            <a:ext cx="1905000" cy="2133600"/>
          </a:xfrm>
          <a:prstGeom prst="rect">
            <a:avLst/>
          </a:prstGeom>
          <a:solidFill>
            <a:srgbClr val="10B4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67100" y="4191000"/>
            <a:ext cx="1905000" cy="2271713"/>
          </a:xfrm>
          <a:prstGeom prst="rect">
            <a:avLst/>
          </a:prstGeom>
          <a:solidFill>
            <a:srgbClr val="10B4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5562600" y="5014913"/>
            <a:ext cx="1676400" cy="1447800"/>
          </a:xfrm>
          <a:prstGeom prst="rt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16200000">
            <a:off x="1753393" y="4904582"/>
            <a:ext cx="1439863" cy="1676400"/>
          </a:xfrm>
          <a:prstGeom prst="rt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85800" y="2057400"/>
            <a:ext cx="3048000" cy="2895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lowchart: Process 2"/>
          <p:cNvSpPr/>
          <p:nvPr/>
        </p:nvSpPr>
        <p:spPr>
          <a:xfrm>
            <a:off x="3740150" y="3124200"/>
            <a:ext cx="4489450" cy="914400"/>
          </a:xfrm>
          <a:prstGeom prst="flowChartProcess">
            <a:avLst/>
          </a:prstGeom>
          <a:solidFill>
            <a:srgbClr val="DC30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ight Triangle 3"/>
          <p:cNvSpPr/>
          <p:nvPr/>
        </p:nvSpPr>
        <p:spPr>
          <a:xfrm rot="16200000">
            <a:off x="7315200" y="2198688"/>
            <a:ext cx="914400" cy="914400"/>
          </a:xfrm>
          <a:prstGeom prst="rt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927225" y="1143000"/>
            <a:ext cx="587375" cy="45720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Isosceles Triangle 6"/>
          <p:cNvSpPr/>
          <p:nvPr/>
        </p:nvSpPr>
        <p:spPr>
          <a:xfrm rot="15628247">
            <a:off x="2638425" y="749301"/>
            <a:ext cx="606425" cy="9144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3255032">
            <a:off x="1214437" y="1228726"/>
            <a:ext cx="606425" cy="914400"/>
          </a:xfrm>
          <a:prstGeom prst="triangle">
            <a:avLst>
              <a:gd name="adj" fmla="val 6257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Isosceles Triangle 8"/>
          <p:cNvSpPr/>
          <p:nvPr/>
        </p:nvSpPr>
        <p:spPr>
          <a:xfrm rot="9134590">
            <a:off x="1555750" y="341313"/>
            <a:ext cx="604838" cy="9144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65338" y="1601788"/>
            <a:ext cx="279400" cy="4556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3643313"/>
            <a:ext cx="1066800" cy="27432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81000" y="457200"/>
            <a:ext cx="3657600" cy="3179763"/>
          </a:xfrm>
          <a:prstGeom prst="ellipse">
            <a:avLst/>
          </a:prstGeom>
          <a:solidFill>
            <a:srgbClr val="10B4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50013" y="5181600"/>
            <a:ext cx="762000" cy="119221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5284788" y="3519488"/>
            <a:ext cx="3048000" cy="1662112"/>
          </a:xfrm>
          <a:prstGeom prst="triangle">
            <a:avLst>
              <a:gd name="adj" fmla="val 5097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5808663" y="1163638"/>
            <a:ext cx="2057400" cy="1087437"/>
          </a:xfrm>
          <a:prstGeom prst="triangle">
            <a:avLst>
              <a:gd name="adj" fmla="val 5097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5513388" y="2251075"/>
            <a:ext cx="2590800" cy="1268413"/>
          </a:xfrm>
          <a:prstGeom prst="triangle">
            <a:avLst>
              <a:gd name="adj" fmla="val 5097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0"/>
            <a:ext cx="41319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FF0000"/>
                </a:solidFill>
              </a:rPr>
              <a:t>Mục đích –Yêu cầu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990600"/>
            <a:ext cx="3962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1.Kiến thức</a:t>
            </a:r>
          </a:p>
          <a:p>
            <a:pPr lvl="0"/>
            <a:r>
              <a:rPr lang="en-U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-Trẻ gọi được tên các hình đã học  như hình tròn, hình vuông, hình tam giác</a:t>
            </a:r>
          </a:p>
          <a:p>
            <a:pPr lvl="0"/>
            <a:r>
              <a:rPr lang="en-U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nhật.</a:t>
            </a:r>
          </a:p>
          <a:p>
            <a:pPr lvl="0"/>
            <a:r>
              <a:rPr lang="en-U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-Biết được một số đặc điểm của các hình.</a:t>
            </a:r>
          </a:p>
          <a:p>
            <a:pPr lvl="0"/>
            <a:r>
              <a:rPr lang="en-U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-Trẻ biết dùng các hình ghép lại với nhau để tạo thành các hình mới theo ý thích và theo yêu cầu của cô.</a:t>
            </a:r>
          </a:p>
        </p:txBody>
      </p:sp>
      <p:sp>
        <p:nvSpPr>
          <p:cNvPr id="4" name="Rectangle 3"/>
          <p:cNvSpPr/>
          <p:nvPr/>
        </p:nvSpPr>
        <p:spPr>
          <a:xfrm>
            <a:off x="5181600" y="1066800"/>
            <a:ext cx="381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</a:p>
          <a:p>
            <a:pPr lvl="0"/>
            <a:r>
              <a:rPr lang="en-U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-Rèn kỹ năng quan sát, ghi nhớ có chủ định.</a:t>
            </a:r>
          </a:p>
          <a:p>
            <a:pPr lvl="0"/>
            <a:r>
              <a:rPr lang="en-U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-Phát triển trí tưởng tượng, óc tư duy sáng tạo cho trẻ.</a:t>
            </a:r>
          </a:p>
          <a:p>
            <a:pPr lvl="0"/>
            <a:r>
              <a:rPr lang="en-U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-Biết chơi trò chơi đúng cách đúng </a:t>
            </a:r>
            <a:r>
              <a:rPr lang="en-US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3200" y="3810000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3.Thái độ:</a:t>
            </a:r>
          </a:p>
          <a:p>
            <a:pPr lvl="0"/>
            <a:r>
              <a:rPr lang="en-U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-Trẻ hứng thú tham gia vào các hoạt động cùng cô và các bạn</a:t>
            </a:r>
          </a:p>
        </p:txBody>
      </p:sp>
    </p:spTree>
    <p:extLst>
      <p:ext uri="{BB962C8B-B14F-4D97-AF65-F5344CB8AC3E}">
        <p14:creationId xmlns:p14="http://schemas.microsoft.com/office/powerpoint/2010/main" val="109631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1" y="2819400"/>
            <a:ext cx="594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 xếp các hình theo yêu cầu của cô</a:t>
            </a:r>
          </a:p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 theo ý thích của trẻ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560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533400"/>
            <a:ext cx="78486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 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</a:p>
          <a:p>
            <a:pPr lvl="0" algn="ctr"/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 đội nào 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</a:p>
          <a:p>
            <a:pPr lvl="0" algn="just"/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chia trẻ thành 4 đội và chia làm 2 lượt chơi thi đua giữa các đội</a:t>
            </a:r>
          </a:p>
          <a:p>
            <a:pPr lvl="0" algn="just"/>
            <a:endParaRPr lang="en-US" sz="20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mỗi bạn lên chơi chỉ được chọn 1 hình gắn lên bẳng to,nhiệm vụ của bạn tiếp theo là lên lấy hình khác ghép với hình của bạn để thành 1 hình có nghĩa VD: hình vuông ghép với hình tam giác thành ngôi nhà.</a:t>
            </a:r>
          </a:p>
          <a:p>
            <a:pPr lvl="0" algn="just"/>
            <a:endParaRPr lang="en-US" sz="20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chơi: bạn lên trước chọn hình gắn xong chạy về bạn tiếp theo mới được chạy lên chọn hình gắn tiếp,tyrong thời gian 2 phút đội nào gắn được nhiều hình có nghĩa hơn đội đó là đội chiến thắng </a:t>
            </a:r>
            <a:endParaRPr 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1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295400"/>
            <a:ext cx="69342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 thúc giờ </a:t>
            </a:r>
            <a:r>
              <a:rPr lang="en-US" sz="6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</a:p>
          <a:p>
            <a:pPr lvl="0" algn="ctr"/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 “ Bạn ơi có biết “</a:t>
            </a:r>
            <a:endParaRPr lang="en-US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7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304800"/>
            <a:ext cx="29186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  <a:p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 </a:t>
            </a:r>
          </a:p>
          <a:p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: “ Tập tầm vông”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ập Tầm Vông - Nhạc Thiếu Nhi Remix Sôi Động - Hoạt Hình Những Chú Cừu Vui Nhộn Cho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2297" y="1905000"/>
            <a:ext cx="3837623" cy="215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5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990600"/>
            <a:ext cx="8077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2</a:t>
            </a:r>
          </a:p>
          <a:p>
            <a:pPr lvl="0"/>
            <a:r>
              <a:rPr lang="en-US" sz="36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Chắp </a:t>
            </a:r>
            <a:r>
              <a:rPr lang="en-US" sz="36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ghép các hình nhỏ tạo thành hình lớn</a:t>
            </a:r>
          </a:p>
        </p:txBody>
      </p:sp>
    </p:spTree>
    <p:extLst>
      <p:ext uri="{BB962C8B-B14F-4D97-AF65-F5344CB8AC3E}">
        <p14:creationId xmlns:p14="http://schemas.microsoft.com/office/powerpoint/2010/main" val="3790855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/>
          <p:cNvSpPr/>
          <p:nvPr/>
        </p:nvSpPr>
        <p:spPr>
          <a:xfrm>
            <a:off x="762000" y="381000"/>
            <a:ext cx="2362200" cy="1981200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ight Triangle 2"/>
          <p:cNvSpPr/>
          <p:nvPr/>
        </p:nvSpPr>
        <p:spPr>
          <a:xfrm rot="10800000">
            <a:off x="4267200" y="381000"/>
            <a:ext cx="2590800" cy="1981200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2514600" y="3733800"/>
            <a:ext cx="2438400" cy="2189163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ight Triangle 6"/>
          <p:cNvSpPr/>
          <p:nvPr/>
        </p:nvSpPr>
        <p:spPr>
          <a:xfrm rot="10800000">
            <a:off x="2514600" y="3733800"/>
            <a:ext cx="2438400" cy="2189163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0600" y="609600"/>
            <a:ext cx="2127250" cy="2057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09788" y="4038600"/>
            <a:ext cx="2125662" cy="2057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35450" y="4038600"/>
            <a:ext cx="2127250" cy="2057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34000" y="696913"/>
            <a:ext cx="2127250" cy="2057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91440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12192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Dạy trẻ chắp ghép các hình hình học tạo thành hình mới</a:t>
            </a:r>
          </a:p>
        </p:txBody>
      </p:sp>
    </p:spTree>
    <p:extLst>
      <p:ext uri="{BB962C8B-B14F-4D97-AF65-F5344CB8AC3E}">
        <p14:creationId xmlns:p14="http://schemas.microsoft.com/office/powerpoint/2010/main" val="1980587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533400"/>
            <a:ext cx="2895600" cy="37401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657600" y="1617663"/>
            <a:ext cx="5222875" cy="265588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219200" y="4273550"/>
            <a:ext cx="1847850" cy="17462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943600" y="4273550"/>
            <a:ext cx="2057400" cy="17462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toán hội giảng nhung 20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toán hội giảng nhung 2018</Template>
  <TotalTime>55</TotalTime>
  <Words>383</Words>
  <Application>Microsoft Office PowerPoint</Application>
  <PresentationFormat>On-screen Show (4:3)</PresentationFormat>
  <Paragraphs>42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toán hội giảng nhung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0934363833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VietNam</dc:creator>
  <cp:lastModifiedBy>Administrator</cp:lastModifiedBy>
  <cp:revision>8</cp:revision>
  <dcterms:created xsi:type="dcterms:W3CDTF">2019-05-14T08:23:19Z</dcterms:created>
  <dcterms:modified xsi:type="dcterms:W3CDTF">2025-03-15T06:00:29Z</dcterms:modified>
</cp:coreProperties>
</file>