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64" r:id="rId4"/>
    <p:sldId id="265" r:id="rId5"/>
    <p:sldId id="266" r:id="rId6"/>
    <p:sldId id="267" r:id="rId7"/>
    <p:sldId id="268" r:id="rId8"/>
    <p:sldId id="269" r:id="rId9"/>
    <p:sldId id="272" r:id="rId10"/>
    <p:sldId id="273" r:id="rId11"/>
    <p:sldId id="277" r:id="rId12"/>
    <p:sldId id="278" r:id="rId13"/>
    <p:sldId id="279" r:id="rId14"/>
    <p:sldId id="281" r:id="rId15"/>
    <p:sldId id="283" r:id="rId16"/>
    <p:sldId id="285" r:id="rId17"/>
    <p:sldId id="287" r:id="rId18"/>
    <p:sldId id="289"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2FEADD-B09B-4CE5-938D-F124EB5C6522}"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105334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EADD-B09B-4CE5-938D-F124EB5C6522}"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61383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EADD-B09B-4CE5-938D-F124EB5C6522}"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52993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8C9C778-30DA-48ED-B785-0270E56CF03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5885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30C6E1-614B-4628-83E4-A232A496BAC2}"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4217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2C7C8B1-F212-4475-8902-AEDB2AE2BE9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10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67051E4-5B50-4814-8A18-9908E16A894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4783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7D95F3-86D0-41F9-B31D-045EA018236F}"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45562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6EFD80-2987-4DA4-9605-139F370F259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1479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164610-0FE0-415E-B9B8-B08D0029C531}"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9604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ED6F42-61EF-43D2-87E9-9DF2848D3B35}"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9195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EADD-B09B-4CE5-938D-F124EB5C6522}"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100785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57D9C87-16AF-45EB-BDE0-47A6E901587F}"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48027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CEB59F-0A61-4530-84FE-F45BA44F4BD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3191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95FFB0-BBD6-4A17-A3D0-EDF089664C2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64310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79CBC9-566B-485E-9706-FDE32B21F46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1458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2FEADD-B09B-4CE5-938D-F124EB5C6522}"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418910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2FEADD-B09B-4CE5-938D-F124EB5C6522}"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61855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2FEADD-B09B-4CE5-938D-F124EB5C6522}"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824650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2FEADD-B09B-4CE5-938D-F124EB5C6522}"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236102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FEADD-B09B-4CE5-938D-F124EB5C6522}"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24875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2FEADD-B09B-4CE5-938D-F124EB5C6522}"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343521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2FEADD-B09B-4CE5-938D-F124EB5C6522}"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9C255-EAE7-4748-86D3-55D37F8CD41A}" type="slidenum">
              <a:rPr lang="en-US" smtClean="0"/>
              <a:t>‹#›</a:t>
            </a:fld>
            <a:endParaRPr lang="en-US"/>
          </a:p>
        </p:txBody>
      </p:sp>
    </p:spTree>
    <p:extLst>
      <p:ext uri="{BB962C8B-B14F-4D97-AF65-F5344CB8AC3E}">
        <p14:creationId xmlns:p14="http://schemas.microsoft.com/office/powerpoint/2010/main" val="3197374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FEADD-B09B-4CE5-938D-F124EB5C6522}" type="datetimeFigureOut">
              <a:rPr lang="en-US" smtClean="0"/>
              <a:t>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9C255-EAE7-4748-86D3-55D37F8CD41A}" type="slidenum">
              <a:rPr lang="en-US" smtClean="0"/>
              <a:t>‹#›</a:t>
            </a:fld>
            <a:endParaRPr lang="en-US"/>
          </a:p>
        </p:txBody>
      </p:sp>
    </p:spTree>
    <p:extLst>
      <p:ext uri="{BB962C8B-B14F-4D97-AF65-F5344CB8AC3E}">
        <p14:creationId xmlns:p14="http://schemas.microsoft.com/office/powerpoint/2010/main" val="3006627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8F1737A8-C11F-4617-AEAC-4DAFEB2AE4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8069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file:///C:\Documents%20and%20Settings\ANGEL\Desktop\NHA&#803;C%20BA&#768;I%20TH&#416;%20B&#258;&#769;P%20CA&#777;I%20XANH\ta%20cung%20tr&#244;&#777;%20ta&#768;i%20&#273;o&#803;c%20th&#417;.mp3"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215" y="-56888"/>
            <a:ext cx="6726396" cy="6858000"/>
            <a:chOff x="-2" y="2693260"/>
            <a:chExt cx="7196151" cy="6978573"/>
          </a:xfrm>
        </p:grpSpPr>
        <p:pic>
          <p:nvPicPr>
            <p:cNvPr id="5" name="Picture 4"/>
            <p:cNvPicPr/>
            <p:nvPr/>
          </p:nvPicPr>
          <p:blipFill>
            <a:blip r:embed="rId2"/>
            <a:stretch>
              <a:fillRect/>
            </a:stretch>
          </p:blipFill>
          <p:spPr>
            <a:xfrm>
              <a:off x="0" y="4492264"/>
              <a:ext cx="6821424" cy="5178552"/>
            </a:xfrm>
            <a:prstGeom prst="rect">
              <a:avLst/>
            </a:prstGeom>
          </p:spPr>
        </p:pic>
        <p:pic>
          <p:nvPicPr>
            <p:cNvPr id="6" name="Picture 5"/>
            <p:cNvPicPr/>
            <p:nvPr/>
          </p:nvPicPr>
          <p:blipFill>
            <a:blip r:embed="rId3"/>
            <a:stretch>
              <a:fillRect/>
            </a:stretch>
          </p:blipFill>
          <p:spPr>
            <a:xfrm>
              <a:off x="0" y="4987056"/>
              <a:ext cx="3480816" cy="4684777"/>
            </a:xfrm>
            <a:prstGeom prst="rect">
              <a:avLst/>
            </a:prstGeom>
          </p:spPr>
        </p:pic>
        <p:pic>
          <p:nvPicPr>
            <p:cNvPr id="7" name="Picture 6"/>
            <p:cNvPicPr/>
            <p:nvPr/>
          </p:nvPicPr>
          <p:blipFill>
            <a:blip r:embed="rId4"/>
            <a:stretch>
              <a:fillRect/>
            </a:stretch>
          </p:blipFill>
          <p:spPr>
            <a:xfrm>
              <a:off x="3345688" y="4913904"/>
              <a:ext cx="2868168" cy="4757928"/>
            </a:xfrm>
            <a:prstGeom prst="rect">
              <a:avLst/>
            </a:prstGeom>
          </p:spPr>
        </p:pic>
        <p:pic>
          <p:nvPicPr>
            <p:cNvPr id="8" name="Picture 7"/>
            <p:cNvPicPr/>
            <p:nvPr/>
          </p:nvPicPr>
          <p:blipFill>
            <a:blip r:embed="rId5"/>
            <a:stretch>
              <a:fillRect/>
            </a:stretch>
          </p:blipFill>
          <p:spPr>
            <a:xfrm rot="10799999" flipV="1">
              <a:off x="-2" y="2693260"/>
              <a:ext cx="7196151" cy="3207248"/>
            </a:xfrm>
            <a:prstGeom prst="rect">
              <a:avLst/>
            </a:prstGeom>
          </p:spPr>
        </p:pic>
      </p:grpSp>
      <p:grpSp>
        <p:nvGrpSpPr>
          <p:cNvPr id="9" name="Group 8"/>
          <p:cNvGrpSpPr/>
          <p:nvPr/>
        </p:nvGrpSpPr>
        <p:grpSpPr>
          <a:xfrm>
            <a:off x="8013518" y="0"/>
            <a:ext cx="4107180" cy="6766560"/>
            <a:chOff x="1788427" y="0"/>
            <a:chExt cx="4107689" cy="6106160"/>
          </a:xfrm>
        </p:grpSpPr>
        <p:pic>
          <p:nvPicPr>
            <p:cNvPr id="10" name="Picture 9"/>
            <p:cNvPicPr/>
            <p:nvPr/>
          </p:nvPicPr>
          <p:blipFill>
            <a:blip r:embed="rId6"/>
            <a:stretch>
              <a:fillRect/>
            </a:stretch>
          </p:blipFill>
          <p:spPr>
            <a:xfrm>
              <a:off x="1788427" y="0"/>
              <a:ext cx="3953256" cy="5376672"/>
            </a:xfrm>
            <a:prstGeom prst="rect">
              <a:avLst/>
            </a:prstGeom>
          </p:spPr>
        </p:pic>
        <p:pic>
          <p:nvPicPr>
            <p:cNvPr id="11" name="Picture 10"/>
            <p:cNvPicPr/>
            <p:nvPr/>
          </p:nvPicPr>
          <p:blipFill>
            <a:blip r:embed="rId7"/>
            <a:stretch>
              <a:fillRect/>
            </a:stretch>
          </p:blipFill>
          <p:spPr>
            <a:xfrm>
              <a:off x="1823986" y="0"/>
              <a:ext cx="3919730" cy="3236976"/>
            </a:xfrm>
            <a:prstGeom prst="rect">
              <a:avLst/>
            </a:prstGeom>
          </p:spPr>
        </p:pic>
        <p:pic>
          <p:nvPicPr>
            <p:cNvPr id="12" name="Picture 11"/>
            <p:cNvPicPr/>
            <p:nvPr/>
          </p:nvPicPr>
          <p:blipFill>
            <a:blip r:embed="rId8"/>
            <a:stretch>
              <a:fillRect/>
            </a:stretch>
          </p:blipFill>
          <p:spPr>
            <a:xfrm>
              <a:off x="3918979" y="2643632"/>
              <a:ext cx="1825752" cy="3462528"/>
            </a:xfrm>
            <a:prstGeom prst="rect">
              <a:avLst/>
            </a:prstGeom>
          </p:spPr>
        </p:pic>
        <p:pic>
          <p:nvPicPr>
            <p:cNvPr id="13" name="Picture 12"/>
            <p:cNvPicPr/>
            <p:nvPr/>
          </p:nvPicPr>
          <p:blipFill>
            <a:blip r:embed="rId7"/>
            <a:stretch>
              <a:fillRect/>
            </a:stretch>
          </p:blipFill>
          <p:spPr>
            <a:xfrm>
              <a:off x="1976386" y="152400"/>
              <a:ext cx="3919730" cy="3236976"/>
            </a:xfrm>
            <a:prstGeom prst="rect">
              <a:avLst/>
            </a:prstGeom>
          </p:spPr>
        </p:pic>
      </p:grpSp>
      <p:sp>
        <p:nvSpPr>
          <p:cNvPr id="15" name="Rectangle 14"/>
          <p:cNvSpPr/>
          <p:nvPr/>
        </p:nvSpPr>
        <p:spPr>
          <a:xfrm>
            <a:off x="3773099" y="186300"/>
            <a:ext cx="4929683"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ỦY BAN NHÂN DÂN QUẬN LONG BIÊN</a:t>
            </a:r>
            <a:endParaRPr kumimoji="0" lang="en-US" sz="2000" b="1" i="0"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endParaRPr>
          </a:p>
        </p:txBody>
      </p:sp>
      <p:sp>
        <p:nvSpPr>
          <p:cNvPr id="16" name="Rectangle 15"/>
          <p:cNvSpPr/>
          <p:nvPr/>
        </p:nvSpPr>
        <p:spPr>
          <a:xfrm>
            <a:off x="4421731" y="561041"/>
            <a:ext cx="3599063"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TRƯỜNG MẦM NON CỰ KHỐI </a:t>
            </a:r>
            <a:endParaRPr kumimoji="0" lang="en-US" sz="1800" b="1" i="0"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endParaRPr>
          </a:p>
        </p:txBody>
      </p:sp>
      <p:pic>
        <p:nvPicPr>
          <p:cNvPr id="17" name="Picture 16"/>
          <p:cNvPicPr>
            <a:picLocks noChangeAspect="1"/>
          </p:cNvPicPr>
          <p:nvPr/>
        </p:nvPicPr>
        <p:blipFill>
          <a:blip r:embed="rId9"/>
          <a:stretch>
            <a:fillRect/>
          </a:stretch>
        </p:blipFill>
        <p:spPr>
          <a:xfrm>
            <a:off x="5416062" y="1070887"/>
            <a:ext cx="1498272" cy="1364582"/>
          </a:xfrm>
          <a:prstGeom prst="rect">
            <a:avLst/>
          </a:prstGeom>
        </p:spPr>
      </p:pic>
      <p:sp>
        <p:nvSpPr>
          <p:cNvPr id="18" name="Rectangle 17"/>
          <p:cNvSpPr/>
          <p:nvPr/>
        </p:nvSpPr>
        <p:spPr>
          <a:xfrm>
            <a:off x="2812634" y="2694120"/>
            <a:ext cx="646023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LĨNH VỰC PHÁT </a:t>
            </a:r>
            <a:r>
              <a:rPr kumimoji="0" lang="en-US" sz="2800" b="1" i="0" u="none" strike="noStrike" kern="1200" cap="none" spc="0" normalizeH="0" baseline="0" noProof="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TRIỂN NGÔN </a:t>
            </a:r>
            <a:r>
              <a:rPr kumimoji="0" lang="en-US" sz="28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NGỮ </a:t>
            </a:r>
            <a:endParaRPr kumimoji="0" lang="en-US"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1855177" y="2967335"/>
            <a:ext cx="8891200" cy="122354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w="50800"/>
              <a:solidFill>
                <a:srgbClr val="00206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smtClean="0">
                <a:ln w="50800"/>
                <a:solidFill>
                  <a:srgbClr val="FF0000"/>
                </a:solidFill>
                <a:effectLst/>
                <a:uLnTx/>
                <a:uFillTx/>
                <a:latin typeface="Times New Roman" pitchFamily="18" charset="0"/>
                <a:ea typeface="+mn-ea"/>
                <a:cs typeface="Times New Roman" pitchFamily="18" charset="0"/>
              </a:rPr>
              <a:t>Thơ</a:t>
            </a:r>
            <a:r>
              <a:rPr kumimoji="0" lang="en-US" sz="2800" b="1" i="0" u="none" strike="noStrike" kern="1200" cap="none" spc="0" normalizeH="0" baseline="0" noProof="0" dirty="0" smtClean="0">
                <a:ln w="50800"/>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w="50800"/>
                <a:solidFill>
                  <a:srgbClr val="FF0000"/>
                </a:solidFill>
                <a:effectLst/>
                <a:uLnTx/>
                <a:uFillTx/>
                <a:latin typeface="Times New Roman" pitchFamily="18" charset="0"/>
                <a:ea typeface="+mn-ea"/>
                <a:cs typeface="Times New Roman" pitchFamily="18" charset="0"/>
              </a:rPr>
              <a:t>Bắp</a:t>
            </a:r>
            <a:r>
              <a:rPr kumimoji="0" lang="en-US" sz="2800" b="1" i="0" u="none" strike="noStrike" kern="1200" cap="none" spc="0" normalizeH="0" noProof="0" dirty="0" smtClean="0">
                <a:ln w="50800"/>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w="50800"/>
                <a:solidFill>
                  <a:srgbClr val="FF0000"/>
                </a:solidFill>
                <a:effectLst/>
                <a:uLnTx/>
                <a:uFillTx/>
                <a:latin typeface="Times New Roman" pitchFamily="18" charset="0"/>
                <a:ea typeface="+mn-ea"/>
                <a:cs typeface="Times New Roman" pitchFamily="18" charset="0"/>
              </a:rPr>
              <a:t>cải</a:t>
            </a:r>
            <a:r>
              <a:rPr kumimoji="0" lang="en-US" sz="2800" b="1" i="0" u="none" strike="noStrike" kern="1200" cap="none" spc="0" normalizeH="0" noProof="0" dirty="0" smtClean="0">
                <a:ln w="50800"/>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w="50800"/>
                <a:solidFill>
                  <a:srgbClr val="FF0000"/>
                </a:solidFill>
                <a:effectLst/>
                <a:uLnTx/>
                <a:uFillTx/>
                <a:latin typeface="Times New Roman" pitchFamily="18" charset="0"/>
                <a:ea typeface="+mn-ea"/>
                <a:cs typeface="Times New Roman" pitchFamily="18" charset="0"/>
              </a:rPr>
              <a:t>xanh</a:t>
            </a:r>
            <a:r>
              <a:rPr kumimoji="0" lang="en-US" sz="2800" b="1" i="0" u="none" strike="noStrike" kern="1200" cap="none" spc="0" normalizeH="0" noProof="0" dirty="0" smtClean="0">
                <a:ln w="50800"/>
                <a:solidFill>
                  <a:srgbClr val="FF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3344258" y="4264485"/>
            <a:ext cx="5202065" cy="13849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Lứa</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tuổi</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trẻ</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(24 - 36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tháng</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viên</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Mai </a:t>
            </a:r>
          </a:p>
        </p:txBody>
      </p:sp>
      <p:sp>
        <p:nvSpPr>
          <p:cNvPr id="2" name="Rectangle 1"/>
          <p:cNvSpPr/>
          <p:nvPr/>
        </p:nvSpPr>
        <p:spPr>
          <a:xfrm>
            <a:off x="4892434" y="6289627"/>
            <a:ext cx="2300630"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1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Năm</a:t>
            </a:r>
            <a:r>
              <a:rPr kumimoji="0" lang="en-US" altLang="vi-VN"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vi-VN" sz="1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altLang="vi-VN"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2024 - 2025</a:t>
            </a:r>
            <a:endParaRPr kumimoji="0" lang="en-US" altLang="vi-VN" sz="18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85850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15" y="0"/>
            <a:ext cx="120952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3"/>
          <p:cNvSpPr txBox="1">
            <a:spLocks noChangeArrowheads="1"/>
          </p:cNvSpPr>
          <p:nvPr/>
        </p:nvSpPr>
        <p:spPr bwMode="auto">
          <a:xfrm>
            <a:off x="2514600" y="5181600"/>
            <a:ext cx="385714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FFFF00"/>
                </a:solidFill>
              </a:rPr>
              <a:t>Bắp cải xanh</a:t>
            </a:r>
          </a:p>
          <a:p>
            <a:pPr eaLnBrk="1" hangingPunct="1">
              <a:spcBef>
                <a:spcPct val="0"/>
              </a:spcBef>
              <a:buFontTx/>
              <a:buNone/>
            </a:pPr>
            <a:r>
              <a:rPr lang="en-US" altLang="en-US" sz="4400">
                <a:solidFill>
                  <a:srgbClr val="FFFF00"/>
                </a:solidFill>
              </a:rPr>
              <a:t>Xanh man mát</a:t>
            </a:r>
          </a:p>
        </p:txBody>
      </p:sp>
      <p:sp>
        <p:nvSpPr>
          <p:cNvPr id="12292" name="Text Box 4"/>
          <p:cNvSpPr txBox="1">
            <a:spLocks noChangeArrowheads="1"/>
          </p:cNvSpPr>
          <p:nvPr/>
        </p:nvSpPr>
        <p:spPr bwMode="auto">
          <a:xfrm>
            <a:off x="26511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Tree>
    <p:extLst>
      <p:ext uri="{BB962C8B-B14F-4D97-AF65-F5344CB8AC3E}">
        <p14:creationId xmlns:p14="http://schemas.microsoft.com/office/powerpoint/2010/main" val="262324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4)">
                                      <p:cBhvr>
                                        <p:cTn id="7" dur="2000"/>
                                        <p:tgtEl>
                                          <p:spTgt spid="20482"/>
                                        </p:tgtEl>
                                      </p:cBhvr>
                                    </p:animEffect>
                                  </p:childTnLst>
                                </p:cTn>
                              </p:par>
                            </p:childTnLst>
                          </p:cTn>
                        </p:par>
                        <p:par>
                          <p:cTn id="8" fill="hold" nodeType="afterGroup">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edge">
                                      <p:cBhvr>
                                        <p:cTn id="11" dur="3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2286000" y="2590800"/>
            <a:ext cx="75771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0000FF"/>
                </a:solidFill>
              </a:rPr>
              <a:t>Lá cải sắp như thế nào?</a:t>
            </a:r>
          </a:p>
        </p:txBody>
      </p:sp>
      <p:pic>
        <p:nvPicPr>
          <p:cNvPr id="13315"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63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wedge">
                                      <p:cBhvr>
                                        <p:cTn id="7"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3"/>
          <p:cNvSpPr txBox="1">
            <a:spLocks noChangeArrowheads="1"/>
          </p:cNvSpPr>
          <p:nvPr/>
        </p:nvSpPr>
        <p:spPr bwMode="auto">
          <a:xfrm>
            <a:off x="3641725" y="4303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22532" name="Text Box 4"/>
          <p:cNvSpPr txBox="1">
            <a:spLocks noChangeArrowheads="1"/>
          </p:cNvSpPr>
          <p:nvPr/>
        </p:nvSpPr>
        <p:spPr bwMode="auto">
          <a:xfrm>
            <a:off x="1905001" y="5105400"/>
            <a:ext cx="3986213"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a:solidFill>
                  <a:srgbClr val="FF0066"/>
                </a:solidFill>
              </a:rPr>
              <a:t>Lá cải sắp</a:t>
            </a:r>
          </a:p>
          <a:p>
            <a:pPr eaLnBrk="1" hangingPunct="1">
              <a:spcBef>
                <a:spcPct val="0"/>
              </a:spcBef>
              <a:buFontTx/>
              <a:buNone/>
            </a:pPr>
            <a:r>
              <a:rPr lang="en-US" altLang="en-US" sz="4800">
                <a:solidFill>
                  <a:srgbClr val="FF0066"/>
                </a:solidFill>
              </a:rPr>
              <a:t>Sắp vòng tròn</a:t>
            </a:r>
          </a:p>
        </p:txBody>
      </p:sp>
    </p:spTree>
    <p:extLst>
      <p:ext uri="{BB962C8B-B14F-4D97-AF65-F5344CB8AC3E}">
        <p14:creationId xmlns:p14="http://schemas.microsoft.com/office/powerpoint/2010/main" val="251912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edge">
                                      <p:cBhvr>
                                        <p:cTn id="7" dur="1000"/>
                                        <p:tgtEl>
                                          <p:spTgt spid="22530"/>
                                        </p:tgtEl>
                                      </p:cBhvr>
                                    </p:animEffect>
                                  </p:childTnLst>
                                </p:cTn>
                              </p:par>
                            </p:childTnLst>
                          </p:cTn>
                        </p:par>
                        <p:par>
                          <p:cTn id="8" fill="hold" nodeType="afterGroup">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22532"/>
                                        </p:tgtEl>
                                        <p:attrNameLst>
                                          <p:attrName>style.visibility</p:attrName>
                                        </p:attrNameLst>
                                      </p:cBhvr>
                                      <p:to>
                                        <p:strVal val="visible"/>
                                      </p:to>
                                    </p:set>
                                    <p:animEffect transition="in" filter="wedge">
                                      <p:cBhvr>
                                        <p:cTn id="11" dur="3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3124201" y="2209800"/>
            <a:ext cx="6367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 </a:t>
            </a:r>
            <a:r>
              <a:rPr lang="fr-FR" altLang="en-US" sz="4400">
                <a:solidFill>
                  <a:srgbClr val="0000FF"/>
                </a:solidFill>
              </a:rPr>
              <a:t>Búp cải non nằm ở đâu?</a:t>
            </a:r>
            <a:endParaRPr lang="en-US" altLang="en-US" sz="4400">
              <a:solidFill>
                <a:srgbClr val="0000FF"/>
              </a:solidFill>
            </a:endParaRPr>
          </a:p>
        </p:txBody>
      </p:sp>
      <p:pic>
        <p:nvPicPr>
          <p:cNvPr id="15363"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75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1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edge">
                                      <p:cBhvr>
                                        <p:cTn id="7" dur="1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1828801" y="4724400"/>
            <a:ext cx="45720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0000FF"/>
                </a:solidFill>
              </a:rPr>
              <a:t>Búp cải non</a:t>
            </a:r>
          </a:p>
          <a:p>
            <a:pPr eaLnBrk="1" hangingPunct="1">
              <a:spcBef>
                <a:spcPct val="0"/>
              </a:spcBef>
              <a:buFontTx/>
              <a:buNone/>
            </a:pPr>
            <a:r>
              <a:rPr lang="en-US" altLang="en-US" sz="5400">
                <a:solidFill>
                  <a:srgbClr val="0000FF"/>
                </a:solidFill>
              </a:rPr>
              <a:t>Nằm ngủ giữa</a:t>
            </a:r>
          </a:p>
        </p:txBody>
      </p:sp>
    </p:spTree>
    <p:extLst>
      <p:ext uri="{BB962C8B-B14F-4D97-AF65-F5344CB8AC3E}">
        <p14:creationId xmlns:p14="http://schemas.microsoft.com/office/powerpoint/2010/main" val="21060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to="" calcmode="lin" valueType="num">
                                      <p:cBhvr>
                                        <p:cTn id="7" dur="1" fill="hold"/>
                                        <p:tgtEl>
                                          <p:spTgt spid="24578"/>
                                        </p:tgtEl>
                                        <p:attrNameLst>
                                          <p:attrName/>
                                        </p:attrNameLst>
                                      </p:cBhvr>
                                    </p:anim>
                                  </p:childTnLst>
                                </p:cTn>
                              </p:par>
                            </p:childTnLst>
                          </p:cTn>
                        </p:par>
                        <p:par>
                          <p:cTn id="8" fill="hold" nodeType="afterGroup">
                            <p:stCondLst>
                              <p:cond delay="0"/>
                            </p:stCondLst>
                            <p:childTnLst>
                              <p:par>
                                <p:cTn id="9" presetID="20" presetClass="entr" presetSubtype="0" fill="hold" grpId="0" nodeType="after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wedge">
                                      <p:cBhvr>
                                        <p:cTn id="11" dur="3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481638" y="1152526"/>
            <a:ext cx="4495800"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en-US" sz="4000" b="1">
                <a:solidFill>
                  <a:srgbClr val="0000FF"/>
                </a:solidFill>
                <a:latin typeface="Times New Roman" panose="02020603050405020304" pitchFamily="18" charset="0"/>
                <a:cs typeface="Times New Roman" panose="02020603050405020304" pitchFamily="18" charset="0"/>
              </a:rPr>
              <a:t>Giáo dục: </a:t>
            </a:r>
          </a:p>
          <a:p>
            <a:pPr algn="ctr" eaLnBrk="1" hangingPunct="1">
              <a:spcBef>
                <a:spcPct val="0"/>
              </a:spcBef>
              <a:buFontTx/>
              <a:buNone/>
            </a:pPr>
            <a:r>
              <a:rPr lang="fr-FR" altLang="en-US" sz="3400">
                <a:solidFill>
                  <a:srgbClr val="0000FF"/>
                </a:solidFill>
                <a:latin typeface="Times New Roman" panose="02020603050405020304" pitchFamily="18" charset="0"/>
                <a:cs typeface="Times New Roman" panose="02020603050405020304" pitchFamily="18" charset="0"/>
              </a:rPr>
              <a:t>Trong cây rau bắp cải và các loại rau đều chứa rất nhiều vitamin, ăn vào giúp cơ thể khỏe mạnh hơn, lớn nhanh hơn. Vì vậy chúng mình nhớ phải thường xuyên ăn rau nhé!</a:t>
            </a:r>
            <a:endParaRPr lang="en-US" altLang="en-US" sz="3400">
              <a:solidFill>
                <a:srgbClr val="0000FF"/>
              </a:solidFill>
              <a:latin typeface="Times New Roman" panose="02020603050405020304" pitchFamily="18" charset="0"/>
              <a:cs typeface="Times New Roman" panose="02020603050405020304" pitchFamily="18" charset="0"/>
            </a:endParaRPr>
          </a:p>
        </p:txBody>
      </p:sp>
      <p:grpSp>
        <p:nvGrpSpPr>
          <p:cNvPr id="17411" name="Group 4"/>
          <p:cNvGrpSpPr>
            <a:grpSpLocks/>
          </p:cNvGrpSpPr>
          <p:nvPr/>
        </p:nvGrpSpPr>
        <p:grpSpPr bwMode="auto">
          <a:xfrm>
            <a:off x="1524000" y="0"/>
            <a:ext cx="9144000" cy="6858000"/>
            <a:chOff x="0" y="-19"/>
            <a:chExt cx="5760" cy="4377"/>
          </a:xfrm>
        </p:grpSpPr>
        <p:pic>
          <p:nvPicPr>
            <p:cNvPr id="17413" name="Picture 5"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2" name="Picture 3" descr="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49313"/>
            <a:ext cx="42243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848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checkerboard(across)">
                                      <p:cBhvr>
                                        <p:cTn id="7" dur="1000"/>
                                        <p:tgtEl>
                                          <p:spTgt spid="23557">
                                            <p:txEl>
                                              <p:pRg st="0" end="0"/>
                                            </p:txEl>
                                          </p:spTgt>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23557">
                                            <p:txEl>
                                              <p:pRg st="1" end="1"/>
                                            </p:txEl>
                                          </p:spTgt>
                                        </p:tgtEl>
                                        <p:attrNameLst>
                                          <p:attrName>style.visibility</p:attrName>
                                        </p:attrNameLst>
                                      </p:cBhvr>
                                      <p:to>
                                        <p:strVal val="visible"/>
                                      </p:to>
                                    </p:set>
                                    <p:animEffect transition="in" filter="checkerboard(across)">
                                      <p:cBhvr>
                                        <p:cTn id="11" dur="1000"/>
                                        <p:tgtEl>
                                          <p:spTgt spid="235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ta cung trổ tài đọc thơ.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9144000"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WordArt 3"/>
          <p:cNvSpPr>
            <a:spLocks noChangeArrowheads="1" noChangeShapeType="1" noTextEdit="1"/>
          </p:cNvSpPr>
          <p:nvPr/>
        </p:nvSpPr>
        <p:spPr bwMode="auto">
          <a:xfrm>
            <a:off x="3429000" y="2286000"/>
            <a:ext cx="5334000" cy="990600"/>
          </a:xfrm>
          <a:prstGeom prst="rect">
            <a:avLst/>
          </a:prstGeom>
        </p:spPr>
        <p:txBody>
          <a:bodyPr wrap="none" fromWordArt="1">
            <a:prstTxWarp prst="textPlain">
              <a:avLst>
                <a:gd name="adj" fmla="val 50000"/>
              </a:avLst>
            </a:prstTxWarp>
          </a:bodyPr>
          <a:lstStyle/>
          <a:p>
            <a:pPr algn="ctr"/>
            <a:r>
              <a:rPr lang="vi-VN" sz="3600" kern="10">
                <a:ln w="19050">
                  <a:solidFill>
                    <a:srgbClr val="0000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Bé đọc thơ cùng cô</a:t>
            </a:r>
            <a:endParaRPr lang="en-US" sz="3600" kern="10">
              <a:ln w="19050">
                <a:solidFill>
                  <a:srgbClr val="0000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6" name="WordArt 4"/>
          <p:cNvSpPr>
            <a:spLocks noChangeArrowheads="1" noChangeShapeType="1" noTextEdit="1"/>
          </p:cNvSpPr>
          <p:nvPr/>
        </p:nvSpPr>
        <p:spPr bwMode="auto">
          <a:xfrm>
            <a:off x="3124200" y="3429000"/>
            <a:ext cx="5638800" cy="1162050"/>
          </a:xfrm>
          <a:prstGeom prst="rect">
            <a:avLst/>
          </a:prstGeom>
        </p:spPr>
        <p:txBody>
          <a:bodyPr wrap="none" fromWordArt="1">
            <a:prstTxWarp prst="textPlain">
              <a:avLst>
                <a:gd name="adj" fmla="val 50000"/>
              </a:avLst>
            </a:prstTxWarp>
          </a:bodyPr>
          <a:lstStyle/>
          <a:p>
            <a:pPr algn="ctr"/>
            <a:r>
              <a:rPr lang="vi-VN" sz="4000" kern="10">
                <a:ln w="19050">
                  <a:solidFill>
                    <a:srgbClr val="FF0000"/>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thơ: Bắp cải xanh</a:t>
            </a:r>
          </a:p>
          <a:p>
            <a:pPr algn="ctr"/>
            <a:r>
              <a:rPr lang="vi-VN" sz="4000" kern="10">
                <a:ln w="19050">
                  <a:solidFill>
                    <a:srgbClr val="FF0000"/>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Sáng tác: Phạm Hổ</a:t>
            </a:r>
            <a:endParaRPr lang="en-US" sz="4000" kern="10">
              <a:ln w="19050">
                <a:solidFill>
                  <a:srgbClr val="FF0000"/>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85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9413" fill="hold"/>
                                        <p:tgtEl>
                                          <p:spTgt spid="2867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2867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pic>
        <p:nvPicPr>
          <p:cNvPr id="19459" name="Picture 2" descr="C:\Users\Welcome\Desktop\hinh-nen-dien-thoai-hoa-cac-loai-hd-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6" y="-25400"/>
            <a:ext cx="120630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4935539" y="661988"/>
            <a:ext cx="2320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b="1">
                <a:solidFill>
                  <a:srgbClr val="0000FF"/>
                </a:solidFill>
                <a:latin typeface="Times New Roman" panose="02020603050405020304" pitchFamily="18" charset="0"/>
                <a:cs typeface="Times New Roman" panose="02020603050405020304" pitchFamily="18" charset="0"/>
              </a:rPr>
              <a:t>TRÒ CHƠI</a:t>
            </a:r>
          </a:p>
        </p:txBody>
      </p:sp>
      <p:sp>
        <p:nvSpPr>
          <p:cNvPr id="5" name="Rectangle 4"/>
          <p:cNvSpPr>
            <a:spLocks noChangeArrowheads="1"/>
          </p:cNvSpPr>
          <p:nvPr/>
        </p:nvSpPr>
        <p:spPr bwMode="auto">
          <a:xfrm>
            <a:off x="1822451" y="1690688"/>
            <a:ext cx="8804275"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altLang="en-US"/>
              <a:t>- Hôm nay các con cùng cô cuốc đất, gieo hạt để giúp bác nông dân có nhiều rau nhé!</a:t>
            </a:r>
          </a:p>
          <a:p>
            <a:pPr>
              <a:buFontTx/>
              <a:buNone/>
            </a:pPr>
            <a:r>
              <a:rPr lang="vi-VN" altLang="en-US"/>
              <a:t>- Cô cho trẻ chơi trò chơi “gieo hạt” 2- 3 lần</a:t>
            </a:r>
          </a:p>
          <a:p>
            <a:pPr>
              <a:buFontTx/>
              <a:buNone/>
            </a:pPr>
            <a:r>
              <a:rPr lang="vi-VN" altLang="en-US"/>
              <a:t>- Cô khuyến khích khen trẻ</a:t>
            </a:r>
          </a:p>
        </p:txBody>
      </p:sp>
    </p:spTree>
    <p:extLst>
      <p:ext uri="{BB962C8B-B14F-4D97-AF65-F5344CB8AC3E}">
        <p14:creationId xmlns:p14="http://schemas.microsoft.com/office/powerpoint/2010/main" val="3923882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0+ hình ảnh cảm ơn trong powerpoint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 y="0"/>
            <a:ext cx="121216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562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ltLang="en-US" smtClean="0"/>
          </a:p>
        </p:txBody>
      </p:sp>
      <p:pic>
        <p:nvPicPr>
          <p:cNvPr id="3075" name="Picture 2" descr="C:\Users\Welcome\Desktop\hinh-nen-dien-thoai-hoa-cac-loai-hd-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4"/>
          <p:cNvSpPr>
            <a:spLocks noChangeArrowheads="1"/>
          </p:cNvSpPr>
          <p:nvPr/>
        </p:nvSpPr>
        <p:spPr bwMode="auto">
          <a:xfrm>
            <a:off x="4259263" y="712789"/>
            <a:ext cx="383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b="1">
                <a:solidFill>
                  <a:srgbClr val="002060"/>
                </a:solidFill>
                <a:latin typeface="Times New Roman" panose="02020603050405020304" pitchFamily="18" charset="0"/>
                <a:cs typeface="Times New Roman" panose="02020603050405020304" pitchFamily="18" charset="0"/>
              </a:rPr>
              <a:t>I. MỤC ĐÍCH – YÊU CẦU</a:t>
            </a:r>
          </a:p>
        </p:txBody>
      </p:sp>
      <p:sp>
        <p:nvSpPr>
          <p:cNvPr id="11" name="Rectangle 4"/>
          <p:cNvSpPr>
            <a:spLocks noChangeArrowheads="1"/>
          </p:cNvSpPr>
          <p:nvPr/>
        </p:nvSpPr>
        <p:spPr bwMode="auto">
          <a:xfrm>
            <a:off x="2713039" y="1516063"/>
            <a:ext cx="6765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fontAlgn="base">
              <a:spcBef>
                <a:spcPts val="0"/>
              </a:spcBef>
              <a:spcAft>
                <a:spcPct val="0"/>
              </a:spcAft>
              <a:buFontTx/>
              <a:buAutoNum type="arabicPeriod"/>
              <a:defRPr/>
            </a:pPr>
            <a:r>
              <a:rPr lang="en-US" altLang="vi-VN" sz="1800" b="1" dirty="0" err="1">
                <a:solidFill>
                  <a:srgbClr val="0000FF"/>
                </a:solidFill>
                <a:latin typeface="Times New Roman" panose="02020603050405020304" pitchFamily="18" charset="0"/>
                <a:cs typeface="Times New Roman" panose="02020603050405020304" pitchFamily="18" charset="0"/>
              </a:rPr>
              <a:t>Kiến</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thức</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smtClean="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Trẻ</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biết</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tên</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bài</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thơ</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tác</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giả</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Biết</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nội</a:t>
            </a:r>
            <a:r>
              <a:rPr lang="en-US" altLang="vi-VN" sz="1800" b="1" dirty="0">
                <a:solidFill>
                  <a:srgbClr val="0000FF"/>
                </a:solidFill>
                <a:latin typeface="Times New Roman" panose="02020603050405020304" pitchFamily="18" charset="0"/>
                <a:cs typeface="Times New Roman" panose="02020603050405020304" pitchFamily="18" charset="0"/>
              </a:rPr>
              <a:t> dung </a:t>
            </a:r>
            <a:r>
              <a:rPr lang="en-US" altLang="vi-VN" sz="1800" b="1" dirty="0" err="1">
                <a:solidFill>
                  <a:srgbClr val="0000FF"/>
                </a:solidFill>
                <a:latin typeface="Times New Roman" panose="02020603050405020304" pitchFamily="18" charset="0"/>
                <a:cs typeface="Times New Roman" panose="02020603050405020304" pitchFamily="18" charset="0"/>
              </a:rPr>
              <a:t>bài</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thơ</a:t>
            </a:r>
            <a:r>
              <a:rPr lang="en-US" altLang="vi-VN" sz="1800" b="1" dirty="0">
                <a:solidFill>
                  <a:srgbClr val="0000FF"/>
                </a:solidFill>
                <a:latin typeface="Times New Roman" panose="02020603050405020304" pitchFamily="18" charset="0"/>
                <a:cs typeface="Times New Roman" panose="02020603050405020304" pitchFamily="18" charset="0"/>
              </a:rPr>
              <a:t>.</a:t>
            </a:r>
          </a:p>
          <a:p>
            <a:pPr fontAlgn="base">
              <a:spcBef>
                <a:spcPts val="0"/>
              </a:spcBef>
              <a:spcAft>
                <a:spcPct val="0"/>
              </a:spcAft>
              <a:buNone/>
              <a:defRPr/>
            </a:pPr>
            <a:r>
              <a:rPr lang="en-US" altLang="vi-VN" sz="1800" b="1" dirty="0">
                <a:solidFill>
                  <a:srgbClr val="0000FF"/>
                </a:solidFill>
                <a:latin typeface="Times New Roman" panose="02020603050405020304" pitchFamily="18" charset="0"/>
                <a:cs typeface="Times New Roman" panose="02020603050405020304" pitchFamily="18" charset="0"/>
              </a:rPr>
              <a:t>                          - </a:t>
            </a:r>
            <a:r>
              <a:rPr lang="en-US" altLang="vi-VN" sz="1800" b="1" dirty="0" err="1">
                <a:solidFill>
                  <a:srgbClr val="0000FF"/>
                </a:solidFill>
                <a:latin typeface="Times New Roman" panose="02020603050405020304" pitchFamily="18" charset="0"/>
                <a:cs typeface="Times New Roman" panose="02020603050405020304" pitchFamily="18" charset="0"/>
              </a:rPr>
              <a:t>Biết</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lợi</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ích</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của</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rau</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băp</a:t>
            </a:r>
            <a:r>
              <a:rPr lang="en-US" altLang="vi-VN" sz="1800" b="1" dirty="0">
                <a:solidFill>
                  <a:srgbClr val="0000FF"/>
                </a:solidFill>
                <a:latin typeface="Times New Roman" panose="02020603050405020304" pitchFamily="18" charset="0"/>
                <a:cs typeface="Times New Roman" panose="02020603050405020304" pitchFamily="18" charset="0"/>
              </a:rPr>
              <a:t> </a:t>
            </a:r>
            <a:r>
              <a:rPr lang="en-US" altLang="vi-VN" sz="1800" b="1" dirty="0" err="1">
                <a:solidFill>
                  <a:srgbClr val="0000FF"/>
                </a:solidFill>
                <a:latin typeface="Times New Roman" panose="02020603050405020304" pitchFamily="18" charset="0"/>
                <a:cs typeface="Times New Roman" panose="02020603050405020304" pitchFamily="18" charset="0"/>
              </a:rPr>
              <a:t>cải</a:t>
            </a:r>
            <a:r>
              <a:rPr lang="en-US" altLang="vi-VN" sz="1800" b="1" dirty="0">
                <a:solidFill>
                  <a:srgbClr val="0000FF"/>
                </a:solidFill>
                <a:latin typeface="Times New Roman" panose="02020603050405020304" pitchFamily="18" charset="0"/>
                <a:cs typeface="Times New Roman" panose="02020603050405020304" pitchFamily="18" charset="0"/>
              </a:rPr>
              <a:t>.</a:t>
            </a:r>
          </a:p>
        </p:txBody>
      </p:sp>
      <p:sp>
        <p:nvSpPr>
          <p:cNvPr id="15" name="Rectangle 4"/>
          <p:cNvSpPr>
            <a:spLocks noChangeArrowheads="1"/>
          </p:cNvSpPr>
          <p:nvPr/>
        </p:nvSpPr>
        <p:spPr bwMode="auto">
          <a:xfrm>
            <a:off x="2713038" y="2286001"/>
            <a:ext cx="5821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0000FF"/>
                </a:solidFill>
                <a:latin typeface="Times New Roman" panose="02020603050405020304" pitchFamily="18" charset="0"/>
                <a:cs typeface="Times New Roman" panose="02020603050405020304" pitchFamily="18" charset="0"/>
              </a:rPr>
              <a:t>2. Kỹ năng: - Rèn kỹ năng đọc diễn cảm cho trẻ.</a:t>
            </a:r>
          </a:p>
          <a:p>
            <a:pPr fontAlgn="base">
              <a:spcBef>
                <a:spcPct val="0"/>
              </a:spcBef>
              <a:spcAft>
                <a:spcPct val="0"/>
              </a:spcAft>
              <a:buNone/>
            </a:pPr>
            <a:r>
              <a:rPr lang="en-US" altLang="vi-VN" sz="1800" b="1">
                <a:solidFill>
                  <a:srgbClr val="0000FF"/>
                </a:solidFill>
                <a:latin typeface="Times New Roman" panose="02020603050405020304" pitchFamily="18" charset="0"/>
                <a:cs typeface="Times New Roman" panose="02020603050405020304" pitchFamily="18" charset="0"/>
              </a:rPr>
              <a:t>                     - Rèn kỹ năng phát triển ngôn ngữ cho. trẻ.</a:t>
            </a:r>
          </a:p>
        </p:txBody>
      </p:sp>
      <p:sp>
        <p:nvSpPr>
          <p:cNvPr id="16" name="Rectangle 4"/>
          <p:cNvSpPr>
            <a:spLocks noChangeArrowheads="1"/>
          </p:cNvSpPr>
          <p:nvPr/>
        </p:nvSpPr>
        <p:spPr bwMode="auto">
          <a:xfrm>
            <a:off x="2692400" y="3175001"/>
            <a:ext cx="728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vi-VN" sz="1800" b="1">
                <a:solidFill>
                  <a:srgbClr val="0000FF"/>
                </a:solidFill>
                <a:latin typeface="Times New Roman" panose="02020603050405020304" pitchFamily="18" charset="0"/>
                <a:cs typeface="Times New Roman" panose="02020603050405020304" pitchFamily="18" charset="0"/>
              </a:rPr>
              <a:t>3. Thái độ: - Giáo dục trẻ thích ăn các loại rau để có cơ thể khỏe mạnh.</a:t>
            </a:r>
          </a:p>
          <a:p>
            <a:pPr fontAlgn="base">
              <a:spcBef>
                <a:spcPct val="0"/>
              </a:spcBef>
              <a:spcAft>
                <a:spcPct val="0"/>
              </a:spcAft>
              <a:buNone/>
            </a:pPr>
            <a:r>
              <a:rPr lang="en-US" altLang="vi-VN" sz="1800" b="1">
                <a:solidFill>
                  <a:srgbClr val="0000FF"/>
                </a:solidFill>
                <a:latin typeface="Times New Roman" panose="02020603050405020304" pitchFamily="18" charset="0"/>
                <a:cs typeface="Times New Roman" panose="02020603050405020304" pitchFamily="18" charset="0"/>
              </a:rPr>
              <a:t>                    - Yêu quý các cô bác nông dân.</a:t>
            </a:r>
          </a:p>
        </p:txBody>
      </p:sp>
      <p:sp>
        <p:nvSpPr>
          <p:cNvPr id="17" name="Rectangle 4"/>
          <p:cNvSpPr>
            <a:spLocks noChangeArrowheads="1"/>
          </p:cNvSpPr>
          <p:nvPr/>
        </p:nvSpPr>
        <p:spPr bwMode="auto">
          <a:xfrm>
            <a:off x="5024439" y="4646614"/>
            <a:ext cx="262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b="1">
                <a:solidFill>
                  <a:srgbClr val="0000FF"/>
                </a:solidFill>
                <a:latin typeface="Times New Roman" panose="02020603050405020304" pitchFamily="18" charset="0"/>
                <a:cs typeface="Times New Roman" panose="02020603050405020304" pitchFamily="18" charset="0"/>
              </a:rPr>
              <a:t>Bài giảng điện tử</a:t>
            </a:r>
          </a:p>
        </p:txBody>
      </p:sp>
      <p:sp>
        <p:nvSpPr>
          <p:cNvPr id="18" name="Rectangle 4"/>
          <p:cNvSpPr>
            <a:spLocks noChangeArrowheads="1"/>
          </p:cNvSpPr>
          <p:nvPr/>
        </p:nvSpPr>
        <p:spPr bwMode="auto">
          <a:xfrm>
            <a:off x="4419600" y="4176714"/>
            <a:ext cx="383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vi-VN" sz="1800" b="1">
                <a:solidFill>
                  <a:srgbClr val="002060"/>
                </a:solidFill>
                <a:latin typeface="Times New Roman" panose="02020603050405020304" pitchFamily="18" charset="0"/>
                <a:cs typeface="Times New Roman" panose="02020603050405020304" pitchFamily="18" charset="0"/>
              </a:rPr>
              <a:t>II. CHUẨN BỊ</a:t>
            </a:r>
          </a:p>
        </p:txBody>
      </p:sp>
    </p:spTree>
    <p:extLst>
      <p:ext uri="{BB962C8B-B14F-4D97-AF65-F5344CB8AC3E}">
        <p14:creationId xmlns:p14="http://schemas.microsoft.com/office/powerpoint/2010/main" val="2092992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ircle(in)">
                                      <p:cBhvr>
                                        <p:cTn id="7" dur="2000"/>
                                        <p:tgtEl>
                                          <p:spTgt spid="3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11"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ắp Cải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2064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altLang="en-US" smtClean="0"/>
          </a:p>
        </p:txBody>
      </p:sp>
      <p:pic>
        <p:nvPicPr>
          <p:cNvPr id="5123" name="Picture 2" descr="C:\Users\Welcome\Desktop\hinh-nen-dien-thoai-hoa-cac-loai-hd-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2098676" y="1643064"/>
            <a:ext cx="8112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vi-VN" sz="3600" b="1">
                <a:solidFill>
                  <a:srgbClr val="0000FF"/>
                </a:solidFill>
                <a:latin typeface="Times New Roman" panose="02020603050405020304" pitchFamily="18" charset="0"/>
                <a:cs typeface="Times New Roman" panose="02020603050405020304" pitchFamily="18" charset="0"/>
              </a:rPr>
              <a:t>Các con vừa hát bài hát gì?</a:t>
            </a:r>
          </a:p>
          <a:p>
            <a:pPr eaLnBrk="1" hangingPunct="1">
              <a:spcBef>
                <a:spcPct val="0"/>
              </a:spcBef>
              <a:buFontTx/>
              <a:buChar char="-"/>
            </a:pPr>
            <a:r>
              <a:rPr lang="en-US" altLang="vi-VN" sz="3600" b="1">
                <a:solidFill>
                  <a:srgbClr val="0000FF"/>
                </a:solidFill>
                <a:latin typeface="Times New Roman" panose="02020603050405020304" pitchFamily="18" charset="0"/>
                <a:cs typeface="Times New Roman" panose="02020603050405020304" pitchFamily="18" charset="0"/>
              </a:rPr>
              <a:t>Ngoài rau bắp cải các con còn biết loại rau nào nữa?</a:t>
            </a:r>
          </a:p>
        </p:txBody>
      </p:sp>
    </p:spTree>
    <p:extLst>
      <p:ext uri="{BB962C8B-B14F-4D97-AF65-F5344CB8AC3E}">
        <p14:creationId xmlns:p14="http://schemas.microsoft.com/office/powerpoint/2010/main" val="288207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altLang="en-US" smtClean="0"/>
          </a:p>
        </p:txBody>
      </p:sp>
      <p:sp>
        <p:nvSpPr>
          <p:cNvPr id="6147" name="Content Placeholder 2"/>
          <p:cNvSpPr>
            <a:spLocks noGrp="1"/>
          </p:cNvSpPr>
          <p:nvPr>
            <p:ph idx="1"/>
          </p:nvPr>
        </p:nvSpPr>
        <p:spPr/>
        <p:txBody>
          <a:bodyPr/>
          <a:lstStyle/>
          <a:p>
            <a:endParaRPr lang="en-US" altLang="en-US" dirty="0" smtClean="0"/>
          </a:p>
        </p:txBody>
      </p:sp>
      <p:pic>
        <p:nvPicPr>
          <p:cNvPr id="6148" name="Picture 2" descr="C:\Users\Welcome\Desktop\hinh-nen-dien-thoai-hoa-cac-loai-hd-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 y="0"/>
            <a:ext cx="12121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16"/>
          <p:cNvSpPr>
            <a:spLocks noChangeArrowheads="1"/>
          </p:cNvSpPr>
          <p:nvPr/>
        </p:nvSpPr>
        <p:spPr bwMode="auto">
          <a:xfrm rot="10800000">
            <a:off x="1905000" y="868364"/>
            <a:ext cx="8610600" cy="3087687"/>
          </a:xfrm>
          <a:prstGeom prst="cloudCallout">
            <a:avLst>
              <a:gd name="adj1" fmla="val 33282"/>
              <a:gd name="adj2" fmla="val -71630"/>
            </a:avLst>
          </a:prstGeom>
          <a:solidFill>
            <a:srgbClr val="FFFF00"/>
          </a:solidFill>
          <a:ln w="9525">
            <a:solidFill>
              <a:srgbClr val="FF0000"/>
            </a:solidFill>
            <a:round/>
            <a:headEnd/>
            <a:tailEnd/>
          </a:ln>
        </p:spPr>
        <p:txBody>
          <a:bodyPr rot="108000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solidFill>
                  <a:srgbClr val="FF0000"/>
                </a:solidFill>
              </a:rPr>
              <a:t>Thơ: Bắp cải xanh</a:t>
            </a:r>
          </a:p>
          <a:p>
            <a:pPr eaLnBrk="1" hangingPunct="1">
              <a:spcBef>
                <a:spcPct val="0"/>
              </a:spcBef>
              <a:buFontTx/>
              <a:buNone/>
            </a:pPr>
            <a:r>
              <a:rPr lang="en-US" altLang="en-US" sz="3000" b="1" i="1">
                <a:solidFill>
                  <a:srgbClr val="FF0000"/>
                </a:solidFill>
                <a:latin typeface="Times New Roman" panose="02020603050405020304" pitchFamily="18" charset="0"/>
                <a:cs typeface="Times New Roman" panose="02020603050405020304" pitchFamily="18" charset="0"/>
              </a:rPr>
              <a:t>                          Tác giả: Phạm Hổ</a:t>
            </a:r>
          </a:p>
          <a:p>
            <a:pPr eaLnBrk="1" hangingPunct="1">
              <a:spcBef>
                <a:spcPct val="0"/>
              </a:spcBef>
              <a:buFontTx/>
              <a:buNone/>
            </a:pPr>
            <a:endParaRPr lang="en-US" altLang="en-US" sz="4800" b="1">
              <a:solidFill>
                <a:srgbClr val="FF0000"/>
              </a:solidFill>
            </a:endParaRPr>
          </a:p>
        </p:txBody>
      </p:sp>
    </p:spTree>
    <p:extLst>
      <p:ext uri="{BB962C8B-B14F-4D97-AF65-F5344CB8AC3E}">
        <p14:creationId xmlns:p14="http://schemas.microsoft.com/office/powerpoint/2010/main" val="3170933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219201"/>
            <a:ext cx="6553200" cy="5078313"/>
          </a:xfrm>
          <a:prstGeom prst="rect">
            <a:avLst/>
          </a:prstGeom>
        </p:spPr>
        <p:txBody>
          <a:bodyPr>
            <a:spAutoFit/>
          </a:bodyPr>
          <a:lstStyle/>
          <a:p>
            <a:pPr algn="ctr" eaLnBrk="1" hangingPunct="1">
              <a:defRPr/>
            </a:pP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Bài thơ: Bắp cải xanh</a:t>
            </a:r>
          </a:p>
          <a:p>
            <a:pPr lvl="6">
              <a:defRPr/>
            </a:pPr>
            <a:endParaRPr lang="en-US" sz="3200" b="1" i="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Bắp cải xanh</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Xanh man mát</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Lá cải sắp</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Sắp vòng tròn</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Búp cải non</a:t>
            </a:r>
            <a:endParaRPr lang="vi-VN" sz="3200" b="1" dirty="0">
              <a:latin typeface="Times New Roman" pitchFamily="18" charset="0"/>
              <a:cs typeface="Times New Roman" pitchFamily="18" charset="0"/>
            </a:endParaRPr>
          </a:p>
          <a:p>
            <a:pPr lvl="6">
              <a:defRPr/>
            </a:pPr>
            <a:r>
              <a:rPr lang="vi-VN" sz="3200" b="1" i="1" dirty="0">
                <a:latin typeface="Times New Roman" pitchFamily="18" charset="0"/>
                <a:cs typeface="Times New Roman" pitchFamily="18" charset="0"/>
              </a:rPr>
              <a:t>Nằm ngủ giữa</a:t>
            </a:r>
            <a:endParaRPr lang="en-US" sz="3200" b="1" i="1" dirty="0">
              <a:latin typeface="Times New Roman" pitchFamily="18" charset="0"/>
              <a:cs typeface="Times New Roman" pitchFamily="18" charset="0"/>
            </a:endParaRPr>
          </a:p>
          <a:p>
            <a:pPr lvl="6">
              <a:defRPr/>
            </a:pPr>
            <a:endParaRPr lang="vi-VN" sz="3200" b="1" dirty="0">
              <a:latin typeface="Times New Roman" pitchFamily="18" charset="0"/>
              <a:cs typeface="Times New Roman" pitchFamily="18" charset="0"/>
            </a:endParaRPr>
          </a:p>
          <a:p>
            <a:pPr lvl="6">
              <a:defRPr/>
            </a:pPr>
            <a:r>
              <a:rPr lang="vi-VN" sz="3200" b="1" dirty="0">
                <a:latin typeface="Times New Roman" pitchFamily="18" charset="0"/>
                <a:cs typeface="Times New Roman" pitchFamily="18" charset="0"/>
              </a:rPr>
              <a:t>(Phạm Hổ)</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68613"/>
            <a:ext cx="4343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3048001" y="381000"/>
            <a:ext cx="676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1800" b="1">
                <a:solidFill>
                  <a:srgbClr val="0000FF"/>
                </a:solidFill>
                <a:latin typeface="Times New Roman" panose="02020603050405020304" pitchFamily="18" charset="0"/>
                <a:cs typeface="Times New Roman" panose="02020603050405020304" pitchFamily="18" charset="0"/>
              </a:rPr>
              <a:t>Cô đọc thơ lần 1: Thể hiện củ chỉ điệu bộ</a:t>
            </a:r>
          </a:p>
        </p:txBody>
      </p:sp>
    </p:spTree>
    <p:extLst>
      <p:ext uri="{BB962C8B-B14F-4D97-AF65-F5344CB8AC3E}">
        <p14:creationId xmlns:p14="http://schemas.microsoft.com/office/powerpoint/2010/main" val="49207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ltLang="en-US" smtClean="0"/>
          </a:p>
        </p:txBody>
      </p:sp>
      <p:pic>
        <p:nvPicPr>
          <p:cNvPr id="8195" name="Picture 2" descr="C:\Users\Welcome\Desktop\hinh-nen-dien-thoai-hoa-cac-loai-hd-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1489076" y="1487489"/>
            <a:ext cx="8721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r>
              <a:rPr lang="en-US" altLang="vi-VN" sz="4000" b="1">
                <a:solidFill>
                  <a:srgbClr val="0000FF"/>
                </a:solidFill>
                <a:latin typeface="Times New Roman" panose="02020603050405020304" pitchFamily="18" charset="0"/>
                <a:cs typeface="Times New Roman" panose="02020603050405020304" pitchFamily="18" charset="0"/>
              </a:rPr>
              <a:t>Các con vừa nghe cô đọc bài thơ gì?</a:t>
            </a:r>
          </a:p>
        </p:txBody>
      </p:sp>
    </p:spTree>
    <p:extLst>
      <p:ext uri="{BB962C8B-B14F-4D97-AF65-F5344CB8AC3E}">
        <p14:creationId xmlns:p14="http://schemas.microsoft.com/office/powerpoint/2010/main" val="117842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71092" y="1290450"/>
            <a:ext cx="6231065" cy="923330"/>
          </a:xfrm>
          <a:prstGeom prst="rect">
            <a:avLst/>
          </a:prstGeom>
          <a:noFill/>
        </p:spPr>
        <p:txBody>
          <a:bodyPr wrap="none">
            <a:spAutoFit/>
          </a:bodyPr>
          <a:lstStyle/>
          <a:p>
            <a:pPr algn="ctr" eaLnBrk="1" hangingPunct="1">
              <a:defRPr/>
            </a:pP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Trích</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dẫn</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đàm</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thoại</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ndParaRPr>
          </a:p>
        </p:txBody>
      </p:sp>
      <p:pic>
        <p:nvPicPr>
          <p:cNvPr id="10243"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060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1828800" y="2133600"/>
            <a:ext cx="78057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0000FF"/>
                </a:solidFill>
              </a:rPr>
              <a:t>Các con vừa nghe bài thơ gì?</a:t>
            </a:r>
          </a:p>
          <a:p>
            <a:pPr eaLnBrk="1" hangingPunct="1">
              <a:spcBef>
                <a:spcPct val="0"/>
              </a:spcBef>
              <a:buFontTx/>
              <a:buNone/>
            </a:pPr>
            <a:r>
              <a:rPr lang="en-US" altLang="en-US" sz="3600">
                <a:solidFill>
                  <a:srgbClr val="0000FF"/>
                </a:solidFill>
              </a:rPr>
              <a:t>Trong bài thơ cây bắp cải có màu gì?</a:t>
            </a:r>
          </a:p>
        </p:txBody>
      </p:sp>
      <p:pic>
        <p:nvPicPr>
          <p:cNvPr id="11267"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6" y="31750"/>
            <a:ext cx="121304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16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wheel(4)">
                                      <p:cBhvr>
                                        <p:cTn id="7" dur="1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TotalTime>
  <Words>361</Words>
  <Application>Microsoft Office PowerPoint</Application>
  <PresentationFormat>Widescreen</PresentationFormat>
  <Paragraphs>54</Paragraphs>
  <Slides>18</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4</cp:revision>
  <dcterms:created xsi:type="dcterms:W3CDTF">2025-01-06T10:08:02Z</dcterms:created>
  <dcterms:modified xsi:type="dcterms:W3CDTF">2025-01-07T03:11:50Z</dcterms:modified>
</cp:coreProperties>
</file>