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58" r:id="rId11"/>
    <p:sldId id="257" r:id="rId12"/>
    <p:sldId id="268" r:id="rId13"/>
    <p:sldId id="274" r:id="rId14"/>
    <p:sldId id="269" r:id="rId15"/>
    <p:sldId id="270" r:id="rId16"/>
    <p:sldId id="272" r:id="rId17"/>
    <p:sldId id="271" r:id="rId18"/>
    <p:sldId id="278" r:id="rId19"/>
    <p:sldId id="273" r:id="rId20"/>
    <p:sldId id="275" r:id="rId21"/>
    <p:sldId id="276" r:id="rId22"/>
    <p:sldId id="277" r:id="rId23"/>
    <p:sldId id="28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CD1D-2F15-42F8-8ACE-ED95BEBDB23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C4B0-3500-43F6-9EFD-D3CB0DA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85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CD1D-2F15-42F8-8ACE-ED95BEBDB23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C4B0-3500-43F6-9EFD-D3CB0DA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5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CD1D-2F15-42F8-8ACE-ED95BEBDB23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C4B0-3500-43F6-9EFD-D3CB0DA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6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CD1D-2F15-42F8-8ACE-ED95BEBDB23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C4B0-3500-43F6-9EFD-D3CB0DA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CD1D-2F15-42F8-8ACE-ED95BEBDB23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C4B0-3500-43F6-9EFD-D3CB0DA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6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CD1D-2F15-42F8-8ACE-ED95BEBDB23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C4B0-3500-43F6-9EFD-D3CB0DA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8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CD1D-2F15-42F8-8ACE-ED95BEBDB23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C4B0-3500-43F6-9EFD-D3CB0DA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CD1D-2F15-42F8-8ACE-ED95BEBDB23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C4B0-3500-43F6-9EFD-D3CB0DA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3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CD1D-2F15-42F8-8ACE-ED95BEBDB23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C4B0-3500-43F6-9EFD-D3CB0DA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CD1D-2F15-42F8-8ACE-ED95BEBDB23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C4B0-3500-43F6-9EFD-D3CB0DA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36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CD1D-2F15-42F8-8ACE-ED95BEBDB23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C4B0-3500-43F6-9EFD-D3CB0DA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0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8CD1D-2F15-42F8-8ACE-ED95BEBDB23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C4B0-3500-43F6-9EFD-D3CB0DA1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7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22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9348" y="2419889"/>
            <a:ext cx="865001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LĨNH VỰC PHÁT TRIỂN NHẬN THỨC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HOẠT ĐỘNG LÀM QUEN VỚI TOÁN</a:t>
            </a:r>
            <a:r>
              <a:rPr lang="vi-VN" sz="2400" b="1" dirty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endParaRPr lang="en-US" dirty="0" smtClean="0"/>
          </a:p>
          <a:p>
            <a:pPr algn="ctr"/>
            <a:r>
              <a:rPr lang="en-US" sz="2800" dirty="0" err="1" smtClean="0"/>
              <a:t>Đề</a:t>
            </a:r>
            <a:r>
              <a:rPr lang="en-US" sz="2800" dirty="0" smtClean="0"/>
              <a:t> </a:t>
            </a:r>
            <a:r>
              <a:rPr lang="en-US" sz="2800" dirty="0" err="1" smtClean="0"/>
              <a:t>tài</a:t>
            </a:r>
            <a:r>
              <a:rPr lang="en-US" sz="2800" dirty="0" smtClean="0"/>
              <a:t> : Ý </a:t>
            </a:r>
            <a:r>
              <a:rPr lang="en-US" sz="2800" dirty="0" err="1" smtClean="0"/>
              <a:t>nghĩa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con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cuộc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hang </a:t>
            </a: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err="1" smtClean="0"/>
              <a:t>Lứa</a:t>
            </a:r>
            <a:r>
              <a:rPr lang="en-US" sz="2800" dirty="0" smtClean="0"/>
              <a:t> </a:t>
            </a:r>
            <a:r>
              <a:rPr lang="en-US" sz="2800" dirty="0" err="1" smtClean="0"/>
              <a:t>tuổi</a:t>
            </a:r>
            <a:r>
              <a:rPr lang="en-US" sz="2800" dirty="0" smtClean="0"/>
              <a:t> : </a:t>
            </a:r>
            <a:r>
              <a:rPr lang="en-US" sz="2800" dirty="0" err="1" smtClean="0"/>
              <a:t>Mẫu</a:t>
            </a:r>
            <a:r>
              <a:rPr lang="en-US" sz="2800" dirty="0" smtClean="0"/>
              <a:t> </a:t>
            </a:r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nhỡ</a:t>
            </a:r>
            <a:r>
              <a:rPr lang="en-US" sz="2800" dirty="0" smtClean="0"/>
              <a:t> 4- 5 </a:t>
            </a:r>
            <a:r>
              <a:rPr lang="en-US" sz="2800" dirty="0" err="1" smtClean="0"/>
              <a:t>tuổi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viên</a:t>
            </a:r>
            <a:r>
              <a:rPr lang="en-US" sz="2800" dirty="0" smtClean="0"/>
              <a:t>: </a:t>
            </a:r>
            <a:r>
              <a:rPr lang="en-US" sz="2800" dirty="0" err="1" smtClean="0"/>
              <a:t>Nguyễn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r>
              <a:rPr lang="en-US" sz="2800" dirty="0" smtClean="0"/>
              <a:t> Lan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vi-VN" dirty="0" smtClean="0"/>
          </a:p>
          <a:p>
            <a:pPr algn="ctr"/>
            <a:endParaRPr lang="vi-VN" dirty="0"/>
          </a:p>
          <a:p>
            <a:pPr algn="ctr"/>
            <a:endParaRPr lang="vi-VN" dirty="0" smtClean="0"/>
          </a:p>
          <a:p>
            <a:pPr algn="ctr"/>
            <a:endParaRPr lang="vi-VN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16217" y="867717"/>
            <a:ext cx="4929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/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 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2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768" y="472635"/>
            <a:ext cx="7695708" cy="544240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76193" y="2333297"/>
            <a:ext cx="935421" cy="830318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50" l="6537" r="897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6879" y="1326856"/>
            <a:ext cx="3483852" cy="4924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1724" y="656822"/>
            <a:ext cx="5922654" cy="592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2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506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5833" l="667" r="99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3760" y="455229"/>
            <a:ext cx="5947541" cy="594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0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5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2587" y="1282262"/>
            <a:ext cx="3930869" cy="39308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28193" y="1618593"/>
            <a:ext cx="4782207" cy="9354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0972 961 281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33144" y="3247696"/>
            <a:ext cx="4782207" cy="9354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0988 141 478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5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9998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3429" y="2967335"/>
            <a:ext cx="6865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Số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điện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thoại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khẩn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cấp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31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31" y="2011779"/>
            <a:ext cx="4651648" cy="2662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503" y="2963918"/>
            <a:ext cx="2296400" cy="137784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713076" y="2869324"/>
            <a:ext cx="2144110" cy="162910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</a:rPr>
              <a:t>115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112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72855" y="2133601"/>
            <a:ext cx="1965435" cy="1723696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114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7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146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48" y="1849821"/>
            <a:ext cx="4424968" cy="4088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22188" y1="82083" x2="49219" y2="84792"/>
                        <a14:foregroundMark x1="64844" y1="84792" x2="97969" y2="84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7580" y="1187668"/>
            <a:ext cx="4862032" cy="5108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804" y="2992342"/>
            <a:ext cx="2196776" cy="13169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856475" y="4309242"/>
            <a:ext cx="1965435" cy="1723696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113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5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0573" y="2505670"/>
            <a:ext cx="8064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luyệt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,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cố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814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8179" y="451459"/>
            <a:ext cx="87025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333333"/>
                </a:solidFill>
              </a:rPr>
              <a:t>. </a:t>
            </a:r>
            <a:r>
              <a:rPr lang="vi-VN" b="1" dirty="0">
                <a:solidFill>
                  <a:srgbClr val="333333"/>
                </a:solidFill>
                <a:latin typeface="+mj-lt"/>
              </a:rPr>
              <a:t>Mục đích yêu cầu</a:t>
            </a:r>
            <a:endParaRPr lang="vi-VN" dirty="0">
              <a:solidFill>
                <a:srgbClr val="333333"/>
              </a:solidFill>
              <a:latin typeface="+mj-lt"/>
            </a:endParaRPr>
          </a:p>
          <a:p>
            <a:pPr algn="just"/>
            <a:r>
              <a:rPr lang="vi-VN" b="1" dirty="0">
                <a:solidFill>
                  <a:srgbClr val="333333"/>
                </a:solidFill>
                <a:latin typeface="+mj-lt"/>
              </a:rPr>
              <a:t>1. Kiến thức</a:t>
            </a:r>
            <a:endParaRPr lang="vi-VN" dirty="0">
              <a:solidFill>
                <a:srgbClr val="333333"/>
              </a:solidFill>
              <a:latin typeface="+mj-lt"/>
            </a:endParaRPr>
          </a:p>
          <a:p>
            <a:pPr algn="just"/>
            <a:r>
              <a:rPr lang="vi-VN" dirty="0">
                <a:solidFill>
                  <a:srgbClr val="333333"/>
                </a:solidFill>
                <a:latin typeface="+mj-lt"/>
              </a:rPr>
              <a:t>- Trẻ hiểu ý nghĩa của các con số trong toán học được sử dụng trong cuộc sống hàng ngày </a:t>
            </a:r>
            <a:r>
              <a:rPr lang="vi-VN" dirty="0" smtClean="0">
                <a:solidFill>
                  <a:srgbClr val="333333"/>
                </a:solidFill>
                <a:latin typeface="+mj-lt"/>
              </a:rPr>
              <a:t>như</a:t>
            </a:r>
            <a:r>
              <a:rPr lang="en-US" dirty="0" smtClean="0">
                <a:solidFill>
                  <a:srgbClr val="333333"/>
                </a:solidFill>
                <a:latin typeface="+mj-lt"/>
              </a:rPr>
              <a:t>: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vi-VN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+mj-lt"/>
              </a:rPr>
              <a:t>C</a:t>
            </a:r>
            <a:r>
              <a:rPr lang="vi-VN" dirty="0" smtClean="0">
                <a:solidFill>
                  <a:srgbClr val="333333"/>
                </a:solidFill>
                <a:latin typeface="+mj-lt"/>
              </a:rPr>
              <a:t>ác </a:t>
            </a:r>
            <a:r>
              <a:rPr lang="vi-VN" dirty="0">
                <a:solidFill>
                  <a:srgbClr val="333333"/>
                </a:solidFill>
                <a:latin typeface="+mj-lt"/>
              </a:rPr>
              <a:t>số điện thoại khẩn cấp của xe cảnh sát, xe cứu hỏa, xe cứu thương: 113, 114, 115.</a:t>
            </a:r>
          </a:p>
          <a:p>
            <a:pPr algn="just"/>
            <a:r>
              <a:rPr lang="vi-VN" b="1" dirty="0">
                <a:solidFill>
                  <a:srgbClr val="333333"/>
                </a:solidFill>
                <a:latin typeface="+mj-lt"/>
              </a:rPr>
              <a:t>2. Kỹ năng</a:t>
            </a:r>
            <a:endParaRPr lang="vi-VN" dirty="0">
              <a:solidFill>
                <a:srgbClr val="333333"/>
              </a:solidFill>
              <a:latin typeface="+mj-lt"/>
            </a:endParaRPr>
          </a:p>
          <a:p>
            <a:pPr algn="just"/>
            <a:r>
              <a:rPr lang="vi-VN" dirty="0">
                <a:solidFill>
                  <a:srgbClr val="333333"/>
                </a:solidFill>
                <a:latin typeface="+mj-lt"/>
              </a:rPr>
              <a:t>- Rèn trẻ khả năng quan sát, nhận biết, phân biệt.</a:t>
            </a:r>
          </a:p>
          <a:p>
            <a:pPr algn="just"/>
            <a:r>
              <a:rPr lang="vi-VN" dirty="0">
                <a:solidFill>
                  <a:srgbClr val="333333"/>
                </a:solidFill>
                <a:latin typeface="+mj-lt"/>
              </a:rPr>
              <a:t>- Kỹ năng sắp xếp, tư duy, phán đoán, tưởng tượng, kỹ năng ghi nhớ có chủ định.</a:t>
            </a:r>
          </a:p>
          <a:p>
            <a:pPr algn="just"/>
            <a:r>
              <a:rPr lang="vi-VN" b="1" dirty="0">
                <a:solidFill>
                  <a:srgbClr val="333333"/>
                </a:solidFill>
                <a:latin typeface="+mj-lt"/>
              </a:rPr>
              <a:t>3. Thái độ</a:t>
            </a:r>
            <a:endParaRPr lang="vi-VN" dirty="0">
              <a:solidFill>
                <a:srgbClr val="333333"/>
              </a:solidFill>
              <a:latin typeface="+mj-lt"/>
            </a:endParaRPr>
          </a:p>
          <a:p>
            <a:pPr algn="just"/>
            <a:r>
              <a:rPr lang="vi-VN" dirty="0">
                <a:solidFill>
                  <a:srgbClr val="333333"/>
                </a:solidFill>
                <a:latin typeface="+mj-lt"/>
              </a:rPr>
              <a:t>- Giáo dục trẻ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b="1" dirty="0">
                <a:solidFill>
                  <a:srgbClr val="333333"/>
                </a:solidFill>
                <a:latin typeface="+mj-lt"/>
              </a:rPr>
              <a:t>II. Chuẩn bị</a:t>
            </a:r>
            <a:endParaRPr lang="vi-VN" dirty="0">
              <a:solidFill>
                <a:srgbClr val="333333"/>
              </a:solidFill>
              <a:latin typeface="+mj-lt"/>
            </a:endParaRPr>
          </a:p>
          <a:p>
            <a:pPr algn="just"/>
            <a:r>
              <a:rPr lang="vi-VN" dirty="0">
                <a:solidFill>
                  <a:srgbClr val="333333"/>
                </a:solidFill>
                <a:latin typeface="+mj-lt"/>
              </a:rPr>
              <a:t>- Bảng to, bảng cho trẻ.</a:t>
            </a:r>
          </a:p>
          <a:p>
            <a:pPr algn="just"/>
            <a:r>
              <a:rPr lang="vi-VN" dirty="0">
                <a:solidFill>
                  <a:srgbClr val="333333"/>
                </a:solidFill>
                <a:latin typeface="+mj-lt"/>
              </a:rPr>
              <a:t>- Máy tính, các slide hình ảnh trình chiếu.</a:t>
            </a:r>
          </a:p>
          <a:p>
            <a:pPr algn="just"/>
            <a:r>
              <a:rPr lang="vi-VN" dirty="0">
                <a:solidFill>
                  <a:srgbClr val="333333"/>
                </a:solidFill>
                <a:latin typeface="+mj-lt"/>
              </a:rPr>
              <a:t>- Mỗi trẻ một rổ đồ dùng gồm các thẻ số từ 0 đến 9.</a:t>
            </a:r>
          </a:p>
          <a:p>
            <a:pPr algn="just"/>
            <a:r>
              <a:rPr lang="vi-VN" dirty="0">
                <a:solidFill>
                  <a:srgbClr val="333333"/>
                </a:solidFill>
                <a:latin typeface="+mj-lt"/>
              </a:rPr>
              <a:t>- Thẻ các số điện thoại 113, 114, 115 đủ số lượng trẻ.</a:t>
            </a:r>
          </a:p>
          <a:p>
            <a:pPr algn="just"/>
            <a:r>
              <a:rPr lang="vi-VN" dirty="0">
                <a:solidFill>
                  <a:srgbClr val="333333"/>
                </a:solidFill>
                <a:latin typeface="+mj-lt"/>
              </a:rPr>
              <a:t>- Bài hát: Em tập lái ô tô, đoàn tàu nhỏ xíu, chúc mừng sinh nhật.</a:t>
            </a:r>
          </a:p>
          <a:p>
            <a:r>
              <a:rPr lang="vi-VN" dirty="0">
                <a:solidFill>
                  <a:srgbClr val="333333"/>
                </a:solidFill>
                <a:latin typeface="+mj-lt"/>
              </a:rPr>
              <a:t>- Thẻ số từ 0-9 tranh (Xe cứu thương, xe chữa cháy, xe cảnh sát)</a:t>
            </a:r>
          </a:p>
        </p:txBody>
      </p:sp>
    </p:spTree>
    <p:extLst>
      <p:ext uri="{BB962C8B-B14F-4D97-AF65-F5344CB8AC3E}">
        <p14:creationId xmlns:p14="http://schemas.microsoft.com/office/powerpoint/2010/main" val="220316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600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901" y="1032944"/>
            <a:ext cx="4268187" cy="2664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6151" y="147145"/>
            <a:ext cx="6213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Con </a:t>
            </a:r>
            <a:r>
              <a:rPr lang="en-US" sz="3600" b="1" dirty="0" err="1" smtClean="0">
                <a:solidFill>
                  <a:srgbClr val="FF0000"/>
                </a:solidFill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</a:rPr>
              <a:t> ý </a:t>
            </a:r>
            <a:r>
              <a:rPr lang="en-US" sz="3600" b="1" dirty="0" err="1" smtClean="0">
                <a:solidFill>
                  <a:srgbClr val="FF0000"/>
                </a:solidFill>
              </a:rPr>
              <a:t>nghĩa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</a:rPr>
              <a:t>?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23697" y="4088524"/>
            <a:ext cx="2049517" cy="1145628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73918" y="4088524"/>
            <a:ext cx="2049517" cy="1145628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Biển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2186151" y="5348630"/>
            <a:ext cx="914400" cy="91440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7485440" y="5348630"/>
            <a:ext cx="914400" cy="9144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27730"/>
            <a:ext cx="12193057" cy="6602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577" y="127730"/>
            <a:ext cx="6082648" cy="4299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5053" y="127730"/>
            <a:ext cx="3956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Các</a:t>
            </a:r>
            <a:r>
              <a:rPr lang="en-US" sz="3200" dirty="0" smtClean="0">
                <a:solidFill>
                  <a:srgbClr val="FF0000"/>
                </a:solidFill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</a:rPr>
              <a:t>số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tờ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lịch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từ</a:t>
            </a:r>
            <a:r>
              <a:rPr lang="en-US" sz="3200" dirty="0" smtClean="0">
                <a:solidFill>
                  <a:srgbClr val="FF0000"/>
                </a:solidFill>
              </a:rPr>
              <a:t> 1 </a:t>
            </a:r>
            <a:r>
              <a:rPr lang="en-US" sz="3200" dirty="0" err="1" smtClean="0">
                <a:solidFill>
                  <a:srgbClr val="FF0000"/>
                </a:solidFill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</a:rPr>
              <a:t> 31 </a:t>
            </a:r>
            <a:r>
              <a:rPr lang="en-US" sz="3200" dirty="0" err="1" smtClean="0">
                <a:solidFill>
                  <a:srgbClr val="FF0000"/>
                </a:solidFill>
              </a:rPr>
              <a:t>là</a:t>
            </a:r>
            <a:r>
              <a:rPr lang="en-US" sz="3200" dirty="0" smtClean="0">
                <a:solidFill>
                  <a:srgbClr val="FF0000"/>
                </a:solidFill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</a:rPr>
              <a:t>gì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8995" y="1936338"/>
            <a:ext cx="2452116" cy="1145628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</a:rPr>
              <a:t> 1 </a:t>
            </a:r>
            <a:r>
              <a:rPr lang="en-US" sz="2800" b="1" dirty="0" err="1" smtClean="0">
                <a:solidFill>
                  <a:srgbClr val="FF0000"/>
                </a:solidFill>
              </a:rPr>
              <a:t>tuần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17762" y="1921213"/>
            <a:ext cx="2427512" cy="1145628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</a:rPr>
              <a:t> 1 </a:t>
            </a:r>
            <a:r>
              <a:rPr lang="en-US" sz="2800" b="1" dirty="0" err="1" smtClean="0">
                <a:solidFill>
                  <a:srgbClr val="FF0000"/>
                </a:solidFill>
              </a:rPr>
              <a:t>tháng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714190" y="3512634"/>
            <a:ext cx="914400" cy="91440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431890" y="3325906"/>
            <a:ext cx="914400" cy="914400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5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0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5795" y="1616927"/>
            <a:ext cx="7794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Đâu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điện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thoại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gọi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chú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cảnh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sát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74800" y="2422151"/>
            <a:ext cx="1521307" cy="73995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113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472" y="3333551"/>
            <a:ext cx="926672" cy="9266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053146" y="2422151"/>
            <a:ext cx="1500286" cy="77552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114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3752608" y="3435136"/>
            <a:ext cx="914400" cy="914400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0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5795" y="1616927"/>
            <a:ext cx="7794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gọi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điện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thoại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bắt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nạt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74800" y="2422151"/>
            <a:ext cx="1521307" cy="73995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111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472" y="3333551"/>
            <a:ext cx="926672" cy="9266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053146" y="2422151"/>
            <a:ext cx="1500286" cy="77552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115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3752608" y="3435136"/>
            <a:ext cx="914400" cy="914400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8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0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8766" y="1828388"/>
            <a:ext cx="102318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Phần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1: </a:t>
            </a:r>
          </a:p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Ôn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đếm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số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lượng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trong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phạm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vi 10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3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07" r="89520">
                        <a14:foregroundMark x1="54148" y1="12273" x2="86463" y2="14545"/>
                        <a14:foregroundMark x1="50218" y1="16364" x2="41485" y2="27273"/>
                        <a14:foregroundMark x1="59389" y1="19091" x2="79476" y2="20000"/>
                        <a14:foregroundMark x1="60699" y1="21818" x2="78166" y2="2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111" y="1498570"/>
            <a:ext cx="1732662" cy="1664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07" r="89520">
                        <a14:foregroundMark x1="54148" y1="12273" x2="86463" y2="14545"/>
                        <a14:foregroundMark x1="50218" y1="16364" x2="41485" y2="27273"/>
                        <a14:foregroundMark x1="59389" y1="19091" x2="79476" y2="20000"/>
                        <a14:foregroundMark x1="60699" y1="21818" x2="78166" y2="2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4088" y="1220390"/>
            <a:ext cx="1732662" cy="1664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07" r="89520">
                        <a14:foregroundMark x1="54148" y1="12273" x2="86463" y2="14545"/>
                        <a14:foregroundMark x1="50218" y1="16364" x2="41485" y2="27273"/>
                        <a14:foregroundMark x1="59389" y1="19091" x2="79476" y2="20000"/>
                        <a14:foregroundMark x1="60699" y1="21818" x2="78166" y2="2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038" y="674423"/>
            <a:ext cx="1732662" cy="1664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07" r="89520">
                        <a14:foregroundMark x1="54148" y1="12273" x2="86463" y2="14545"/>
                        <a14:foregroundMark x1="50218" y1="16364" x2="41485" y2="27273"/>
                        <a14:foregroundMark x1="59389" y1="19091" x2="79476" y2="20000"/>
                        <a14:foregroundMark x1="60699" y1="21818" x2="78166" y2="2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4188" y="412242"/>
            <a:ext cx="1732662" cy="1664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07" r="89520">
                        <a14:foregroundMark x1="54148" y1="12273" x2="86463" y2="14545"/>
                        <a14:foregroundMark x1="50218" y1="16364" x2="41485" y2="27273"/>
                        <a14:foregroundMark x1="59389" y1="19091" x2="79476" y2="20000"/>
                        <a14:foregroundMark x1="60699" y1="21818" x2="78166" y2="2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5582" y="119818"/>
            <a:ext cx="1732662" cy="16645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07" r="89520">
                        <a14:foregroundMark x1="54148" y1="12273" x2="86463" y2="14545"/>
                        <a14:foregroundMark x1="50218" y1="16364" x2="41485" y2="27273"/>
                        <a14:foregroundMark x1="59389" y1="19091" x2="79476" y2="20000"/>
                        <a14:foregroundMark x1="60699" y1="21818" x2="78166" y2="2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7733" y="952102"/>
            <a:ext cx="1732662" cy="1664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07" r="89520">
                        <a14:foregroundMark x1="54148" y1="12273" x2="86463" y2="14545"/>
                        <a14:foregroundMark x1="50218" y1="16364" x2="41485" y2="27273"/>
                        <a14:foregroundMark x1="59389" y1="19091" x2="79476" y2="20000"/>
                        <a14:foregroundMark x1="60699" y1="21818" x2="78166" y2="2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1888" y="936604"/>
            <a:ext cx="1732662" cy="16645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07" r="89520">
                        <a14:foregroundMark x1="54148" y1="12273" x2="86463" y2="14545"/>
                        <a14:foregroundMark x1="50218" y1="16364" x2="41485" y2="27273"/>
                        <a14:foregroundMark x1="59389" y1="19091" x2="79476" y2="20000"/>
                        <a14:foregroundMark x1="60699" y1="21818" x2="78166" y2="2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1583" y="1097488"/>
            <a:ext cx="1732662" cy="166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07" r="89520">
                        <a14:foregroundMark x1="54148" y1="12273" x2="86463" y2="14545"/>
                        <a14:foregroundMark x1="50218" y1="16364" x2="41485" y2="27273"/>
                        <a14:foregroundMark x1="59389" y1="19091" x2="79476" y2="20000"/>
                        <a14:foregroundMark x1="60699" y1="21818" x2="78166" y2="2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6082" y="265204"/>
            <a:ext cx="1732662" cy="166456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601314" y="4521943"/>
            <a:ext cx="678061" cy="7323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2</a:t>
            </a:r>
            <a:endParaRPr lang="en-US" sz="6000" dirty="0"/>
          </a:p>
        </p:txBody>
      </p:sp>
      <p:sp>
        <p:nvSpPr>
          <p:cNvPr id="26" name="Rounded Rectangle 25"/>
          <p:cNvSpPr/>
          <p:nvPr/>
        </p:nvSpPr>
        <p:spPr>
          <a:xfrm>
            <a:off x="1860274" y="4501381"/>
            <a:ext cx="678061" cy="7323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1</a:t>
            </a:r>
            <a:endParaRPr lang="en-US" sz="6000" dirty="0"/>
          </a:p>
        </p:txBody>
      </p:sp>
      <p:sp>
        <p:nvSpPr>
          <p:cNvPr id="27" name="Rounded Rectangle 26"/>
          <p:cNvSpPr/>
          <p:nvPr/>
        </p:nvSpPr>
        <p:spPr>
          <a:xfrm>
            <a:off x="3347719" y="4521943"/>
            <a:ext cx="678061" cy="7323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3</a:t>
            </a:r>
            <a:endParaRPr lang="en-US" sz="6000" dirty="0"/>
          </a:p>
        </p:txBody>
      </p:sp>
      <p:sp>
        <p:nvSpPr>
          <p:cNvPr id="28" name="Rounded Rectangle 27"/>
          <p:cNvSpPr/>
          <p:nvPr/>
        </p:nvSpPr>
        <p:spPr>
          <a:xfrm>
            <a:off x="4094124" y="4521943"/>
            <a:ext cx="678061" cy="7323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4</a:t>
            </a:r>
            <a:endParaRPr lang="en-US" sz="6000" dirty="0"/>
          </a:p>
        </p:txBody>
      </p:sp>
      <p:sp>
        <p:nvSpPr>
          <p:cNvPr id="29" name="Rounded Rectangle 28"/>
          <p:cNvSpPr/>
          <p:nvPr/>
        </p:nvSpPr>
        <p:spPr>
          <a:xfrm>
            <a:off x="4840529" y="4521943"/>
            <a:ext cx="678061" cy="7323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5</a:t>
            </a:r>
            <a:endParaRPr lang="en-US" sz="6000" dirty="0"/>
          </a:p>
        </p:txBody>
      </p:sp>
      <p:sp>
        <p:nvSpPr>
          <p:cNvPr id="30" name="Rounded Rectangle 29"/>
          <p:cNvSpPr/>
          <p:nvPr/>
        </p:nvSpPr>
        <p:spPr>
          <a:xfrm>
            <a:off x="5586934" y="4521943"/>
            <a:ext cx="678061" cy="7323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6</a:t>
            </a:r>
            <a:endParaRPr lang="en-US" sz="6000" dirty="0"/>
          </a:p>
        </p:txBody>
      </p:sp>
      <p:sp>
        <p:nvSpPr>
          <p:cNvPr id="31" name="Rounded Rectangle 30"/>
          <p:cNvSpPr/>
          <p:nvPr/>
        </p:nvSpPr>
        <p:spPr>
          <a:xfrm>
            <a:off x="6333339" y="4521943"/>
            <a:ext cx="678061" cy="7323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7</a:t>
            </a:r>
            <a:endParaRPr lang="en-US" sz="6000" dirty="0"/>
          </a:p>
        </p:txBody>
      </p:sp>
      <p:sp>
        <p:nvSpPr>
          <p:cNvPr id="32" name="Rounded Rectangle 31"/>
          <p:cNvSpPr/>
          <p:nvPr/>
        </p:nvSpPr>
        <p:spPr>
          <a:xfrm>
            <a:off x="7079744" y="4521943"/>
            <a:ext cx="678061" cy="7323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8</a:t>
            </a:r>
            <a:endParaRPr lang="en-US" sz="6000" dirty="0"/>
          </a:p>
        </p:txBody>
      </p:sp>
      <p:sp>
        <p:nvSpPr>
          <p:cNvPr id="33" name="Rounded Rectangle 32"/>
          <p:cNvSpPr/>
          <p:nvPr/>
        </p:nvSpPr>
        <p:spPr>
          <a:xfrm>
            <a:off x="7826149" y="4521943"/>
            <a:ext cx="678061" cy="7323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9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4390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06055 -0.34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099 -0.389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0306 -0.409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7448 -0.431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12109 -0.43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16406 -0.47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-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20273 -0.508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-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23776 -0.518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28633 -0.5527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3142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572" y="5812221"/>
            <a:ext cx="6327228" cy="1019206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15253" y="5883944"/>
            <a:ext cx="935478" cy="8757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1</a:t>
            </a:r>
            <a:endParaRPr lang="en-US" sz="6000" dirty="0"/>
          </a:p>
        </p:txBody>
      </p:sp>
      <p:sp>
        <p:nvSpPr>
          <p:cNvPr id="8" name="Rounded Rectangle 7"/>
          <p:cNvSpPr/>
          <p:nvPr/>
        </p:nvSpPr>
        <p:spPr>
          <a:xfrm>
            <a:off x="1494939" y="5883944"/>
            <a:ext cx="935478" cy="8757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2</a:t>
            </a:r>
            <a:endParaRPr lang="en-US" sz="6000" dirty="0"/>
          </a:p>
        </p:txBody>
      </p:sp>
      <p:sp>
        <p:nvSpPr>
          <p:cNvPr id="9" name="Rounded Rectangle 8"/>
          <p:cNvSpPr/>
          <p:nvPr/>
        </p:nvSpPr>
        <p:spPr>
          <a:xfrm>
            <a:off x="2608879" y="5883944"/>
            <a:ext cx="935478" cy="8757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3</a:t>
            </a:r>
            <a:endParaRPr lang="en-US" sz="6000" dirty="0"/>
          </a:p>
        </p:txBody>
      </p:sp>
      <p:sp>
        <p:nvSpPr>
          <p:cNvPr id="10" name="Rounded Rectangle 9"/>
          <p:cNvSpPr/>
          <p:nvPr/>
        </p:nvSpPr>
        <p:spPr>
          <a:xfrm>
            <a:off x="3828264" y="5860926"/>
            <a:ext cx="935478" cy="8757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4</a:t>
            </a:r>
            <a:endParaRPr lang="en-US" sz="6000" dirty="0"/>
          </a:p>
        </p:txBody>
      </p:sp>
      <p:sp>
        <p:nvSpPr>
          <p:cNvPr id="11" name="Rounded Rectangle 10"/>
          <p:cNvSpPr/>
          <p:nvPr/>
        </p:nvSpPr>
        <p:spPr>
          <a:xfrm>
            <a:off x="5086814" y="5883944"/>
            <a:ext cx="935478" cy="8757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5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7089225" y="1454296"/>
            <a:ext cx="4656081" cy="112460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89224" y="263307"/>
            <a:ext cx="4656081" cy="112460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89224" y="2674735"/>
            <a:ext cx="4656081" cy="112460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89224" y="5053095"/>
            <a:ext cx="4656081" cy="112460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89227" y="3875541"/>
            <a:ext cx="4656081" cy="112460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3778" l="4889" r="97778">
                        <a14:foregroundMark x1="52889" y1="10667" x2="52444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2154" y="199551"/>
            <a:ext cx="1124606" cy="11246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3778" l="4889" r="97778">
                        <a14:foregroundMark x1="52889" y1="10667" x2="52444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7958" y="157657"/>
            <a:ext cx="1124606" cy="11246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3778" l="4889" r="97778">
                        <a14:foregroundMark x1="52889" y1="10667" x2="52444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3761" y="161985"/>
            <a:ext cx="1124606" cy="11246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3778" l="4889" r="97778">
                        <a14:foregroundMark x1="52889" y1="10667" x2="52444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9974" y="157657"/>
            <a:ext cx="1124606" cy="1124606"/>
          </a:xfrm>
          <a:prstGeom prst="rect">
            <a:avLst/>
          </a:prstGeom>
        </p:spPr>
      </p:pic>
      <p:sp>
        <p:nvSpPr>
          <p:cNvPr id="21" name="AutoShape 2" descr="Đồ Chơi Tắm Hình Vịt Con Màu Vàng Dễ Thương Cho Bé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0454" y="1522962"/>
            <a:ext cx="1124606" cy="11246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2277" y="1518870"/>
            <a:ext cx="1124606" cy="11246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026" y="1532376"/>
            <a:ext cx="1124606" cy="11246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9775" y="1535375"/>
            <a:ext cx="1124606" cy="11246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8438" y="1568958"/>
            <a:ext cx="1124606" cy="11246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100000" l="9778" r="100000">
                        <a14:foregroundMark x1="72000" y1="47111" x2="72000" y2="58222"/>
                        <a14:foregroundMark x1="76000" y1="48889" x2="75556" y2="5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2757" y="3895174"/>
            <a:ext cx="1057152" cy="10571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100000" l="9778" r="100000">
                        <a14:foregroundMark x1="72000" y1="47111" x2="72000" y2="58222"/>
                        <a14:foregroundMark x1="76000" y1="48889" x2="75556" y2="5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1076" y="3889537"/>
            <a:ext cx="1057152" cy="10571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100000" l="9778" r="100000">
                        <a14:foregroundMark x1="72000" y1="47111" x2="72000" y2="58222"/>
                        <a14:foregroundMark x1="76000" y1="48889" x2="75556" y2="5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7229" y="3864753"/>
            <a:ext cx="1057152" cy="10571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1364" y="2577027"/>
            <a:ext cx="1256904" cy="12569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7582" y="2643313"/>
            <a:ext cx="1256904" cy="125690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68" b="100000" l="0" r="100000">
                        <a14:foregroundMark x1="15455" y1="28312" x2="2987" y2="28312"/>
                        <a14:foregroundMark x1="40649" y1="11429" x2="28052" y2="37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6428" y="5153971"/>
            <a:ext cx="963696" cy="9636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667" r="100000">
                        <a14:foregroundMark x1="45667" y1="24833" x2="54000" y2="35833"/>
                        <a14:foregroundMark x1="76500" y1="38667" x2="85333" y2="49833"/>
                        <a14:foregroundMark x1="13500" y1="39333" x2="23000" y2="48000"/>
                        <a14:backgroundMark x1="2333" y1="8833" x2="99000" y2="8333"/>
                        <a14:backgroundMark x1="65833" y1="17500" x2="66500" y2="5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727" y="-368038"/>
            <a:ext cx="4535056" cy="45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8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1181 L 0.4806 -0.1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36692 -0.455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27865 -0.276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17865 -0.8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4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07422 -0.637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-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890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32386" y="5829694"/>
            <a:ext cx="6327228" cy="1019206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1518012"/>
            <a:ext cx="5423336" cy="1127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276978"/>
            <a:ext cx="5423336" cy="1127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2759046"/>
            <a:ext cx="5423336" cy="1127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4000080"/>
            <a:ext cx="5423336" cy="112785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63008" y="5859723"/>
            <a:ext cx="935478" cy="8757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6</a:t>
            </a:r>
            <a:endParaRPr lang="en-US" sz="6000" dirty="0"/>
          </a:p>
        </p:txBody>
      </p:sp>
      <p:sp>
        <p:nvSpPr>
          <p:cNvPr id="10" name="Rounded Rectangle 9"/>
          <p:cNvSpPr/>
          <p:nvPr/>
        </p:nvSpPr>
        <p:spPr>
          <a:xfrm>
            <a:off x="5029201" y="5901764"/>
            <a:ext cx="935478" cy="8757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7</a:t>
            </a:r>
            <a:endParaRPr lang="en-US" sz="6000" dirty="0"/>
          </a:p>
        </p:txBody>
      </p:sp>
      <p:sp>
        <p:nvSpPr>
          <p:cNvPr id="11" name="Rounded Rectangle 10"/>
          <p:cNvSpPr/>
          <p:nvPr/>
        </p:nvSpPr>
        <p:spPr>
          <a:xfrm>
            <a:off x="6495394" y="5886140"/>
            <a:ext cx="935478" cy="8757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8</a:t>
            </a:r>
            <a:endParaRPr lang="en-US" sz="6000" dirty="0"/>
          </a:p>
        </p:txBody>
      </p:sp>
      <p:sp>
        <p:nvSpPr>
          <p:cNvPr id="12" name="Rounded Rectangle 11"/>
          <p:cNvSpPr/>
          <p:nvPr/>
        </p:nvSpPr>
        <p:spPr>
          <a:xfrm>
            <a:off x="7877504" y="5859723"/>
            <a:ext cx="935478" cy="8757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9</a:t>
            </a:r>
            <a:endParaRPr lang="en-US" sz="6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9778" r="94222">
                        <a14:backgroundMark x1="36000" y1="73333" x2="61778" y2="7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1059" y="359992"/>
            <a:ext cx="935478" cy="9354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9778" r="94222">
                        <a14:backgroundMark x1="36000" y1="73333" x2="61778" y2="7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2597" y="373168"/>
            <a:ext cx="935478" cy="9354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9778" r="94222">
                        <a14:backgroundMark x1="36000" y1="73333" x2="61778" y2="7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9377" y="291297"/>
            <a:ext cx="935478" cy="9354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9778" r="94222">
                        <a14:backgroundMark x1="36000" y1="73333" x2="61778" y2="7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892" y="291297"/>
            <a:ext cx="935478" cy="9354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9778" r="94222">
                        <a14:backgroundMark x1="36000" y1="73333" x2="61778" y2="7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2220" y="308358"/>
            <a:ext cx="935478" cy="9354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9778" r="94222">
                        <a14:backgroundMark x1="36000" y1="73333" x2="61778" y2="7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3226" y="330678"/>
            <a:ext cx="935478" cy="9354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9778" r="94222">
                        <a14:backgroundMark x1="36000" y1="73333" x2="61778" y2="7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4232" y="348517"/>
            <a:ext cx="935478" cy="9354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9029" l="9426" r="893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2504" y="2912227"/>
            <a:ext cx="1031429" cy="870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9029" l="9426" r="893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4621" y="2930782"/>
            <a:ext cx="1031429" cy="8707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9029" l="9426" r="893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5243" y="2919917"/>
            <a:ext cx="1031429" cy="8707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9029" l="9426" r="893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45" y="2930782"/>
            <a:ext cx="1031429" cy="8707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9029" l="9426" r="893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4370" y="2930781"/>
            <a:ext cx="1031429" cy="8707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9029" l="9426" r="893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0940" y="2973444"/>
            <a:ext cx="1031429" cy="8707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33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1059" y="1588420"/>
            <a:ext cx="987041" cy="987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33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8435" y="1613071"/>
            <a:ext cx="987041" cy="9870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33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5811" y="1637722"/>
            <a:ext cx="987041" cy="9870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33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3187" y="1662373"/>
            <a:ext cx="987041" cy="9870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33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0563" y="1687024"/>
            <a:ext cx="987041" cy="987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33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7939" y="1711675"/>
            <a:ext cx="987041" cy="9870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33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5315" y="1643765"/>
            <a:ext cx="987041" cy="9870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33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6546" y="1645537"/>
            <a:ext cx="987041" cy="98704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33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36105" y="1632245"/>
            <a:ext cx="987041" cy="98704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0" r="100000">
                        <a14:foregroundMark x1="36000" y1="32444" x2="52889" y2="41778"/>
                        <a14:foregroundMark x1="50222" y1="50667" x2="42222" y2="61333"/>
                        <a14:foregroundMark x1="55111" y1="20000" x2="66667" y2="22667"/>
                        <a14:foregroundMark x1="8889" y1="46222" x2="6222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611" y="4285172"/>
            <a:ext cx="677044" cy="67704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0" r="100000">
                        <a14:foregroundMark x1="36000" y1="32444" x2="52889" y2="41778"/>
                        <a14:foregroundMark x1="50222" y1="50667" x2="42222" y2="61333"/>
                        <a14:foregroundMark x1="55111" y1="20000" x2="66667" y2="22667"/>
                        <a14:foregroundMark x1="8889" y1="46222" x2="6222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3056" y="4311480"/>
            <a:ext cx="677044" cy="67704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0" r="100000">
                        <a14:foregroundMark x1="36000" y1="32444" x2="52889" y2="41778"/>
                        <a14:foregroundMark x1="50222" y1="50667" x2="42222" y2="61333"/>
                        <a14:foregroundMark x1="55111" y1="20000" x2="66667" y2="22667"/>
                        <a14:foregroundMark x1="8889" y1="46222" x2="6222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501" y="4337788"/>
            <a:ext cx="677044" cy="6770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0" r="100000">
                        <a14:foregroundMark x1="36000" y1="32444" x2="52889" y2="41778"/>
                        <a14:foregroundMark x1="50222" y1="50667" x2="42222" y2="61333"/>
                        <a14:foregroundMark x1="55111" y1="20000" x2="66667" y2="22667"/>
                        <a14:foregroundMark x1="8889" y1="46222" x2="6222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9946" y="4364096"/>
            <a:ext cx="677044" cy="67704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0" r="100000">
                        <a14:foregroundMark x1="36000" y1="32444" x2="52889" y2="41778"/>
                        <a14:foregroundMark x1="50222" y1="50667" x2="42222" y2="61333"/>
                        <a14:foregroundMark x1="55111" y1="20000" x2="66667" y2="22667"/>
                        <a14:foregroundMark x1="8889" y1="46222" x2="6222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8391" y="4390404"/>
            <a:ext cx="677044" cy="6770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0" r="100000">
                        <a14:foregroundMark x1="36000" y1="32444" x2="52889" y2="41778"/>
                        <a14:foregroundMark x1="50222" y1="50667" x2="42222" y2="61333"/>
                        <a14:foregroundMark x1="55111" y1="20000" x2="66667" y2="22667"/>
                        <a14:foregroundMark x1="8889" y1="46222" x2="6222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6836" y="4416712"/>
            <a:ext cx="677044" cy="6770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0" r="100000">
                        <a14:foregroundMark x1="36000" y1="32444" x2="52889" y2="41778"/>
                        <a14:foregroundMark x1="50222" y1="50667" x2="42222" y2="61333"/>
                        <a14:foregroundMark x1="55111" y1="20000" x2="66667" y2="22667"/>
                        <a14:foregroundMark x1="8889" y1="46222" x2="6222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5281" y="4443020"/>
            <a:ext cx="677044" cy="6770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0" r="100000">
                        <a14:foregroundMark x1="36000" y1="32444" x2="52889" y2="41778"/>
                        <a14:foregroundMark x1="50222" y1="50667" x2="42222" y2="61333"/>
                        <a14:foregroundMark x1="55111" y1="20000" x2="66667" y2="22667"/>
                        <a14:foregroundMark x1="8889" y1="46222" x2="6222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33726" y="4469328"/>
            <a:ext cx="677044" cy="67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3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15026 -0.4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03659 -0.80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802 -0.237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1918 -0.625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92335" y="1670733"/>
            <a:ext cx="779655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Phần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2: 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Ý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nghĩa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con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số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trong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cuộc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sống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hàng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ngày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88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12"/>
            <a:ext cx="12192000" cy="684749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59724" y="4088523"/>
            <a:ext cx="683173" cy="59909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15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5554717" y="4088523"/>
            <a:ext cx="683173" cy="59909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17</a:t>
            </a:r>
            <a:endParaRPr lang="en-US" sz="3200" dirty="0"/>
          </a:p>
        </p:txBody>
      </p:sp>
      <p:sp>
        <p:nvSpPr>
          <p:cNvPr id="7" name="Rounded Rectangle 6"/>
          <p:cNvSpPr/>
          <p:nvPr/>
        </p:nvSpPr>
        <p:spPr>
          <a:xfrm>
            <a:off x="8820806" y="4088523"/>
            <a:ext cx="683173" cy="59909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19</a:t>
            </a:r>
            <a:endParaRPr lang="en-US" sz="32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699643" y="1445172"/>
            <a:ext cx="4614042" cy="1513489"/>
          </a:xfrm>
          <a:prstGeom prst="wedgeRoundRectCallout">
            <a:avLst>
              <a:gd name="adj1" fmla="val -9913"/>
              <a:gd name="adj2" fmla="val 11631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</a:rPr>
              <a:t>Số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nhà</a:t>
            </a:r>
            <a:r>
              <a:rPr lang="en-US" sz="2800" dirty="0" smtClean="0">
                <a:solidFill>
                  <a:srgbClr val="7030A0"/>
                </a:solidFill>
              </a:rPr>
              <a:t> 17, </a:t>
            </a:r>
            <a:r>
              <a:rPr lang="en-US" sz="2800" dirty="0" err="1" smtClean="0">
                <a:solidFill>
                  <a:srgbClr val="7030A0"/>
                </a:solidFill>
              </a:rPr>
              <a:t>phường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Cự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Khối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Quận</a:t>
            </a:r>
            <a:r>
              <a:rPr lang="en-US" sz="2800" dirty="0" smtClean="0">
                <a:solidFill>
                  <a:srgbClr val="7030A0"/>
                </a:solidFill>
              </a:rPr>
              <a:t> Long </a:t>
            </a:r>
            <a:r>
              <a:rPr lang="en-US" sz="2800" dirty="0" err="1" smtClean="0">
                <a:solidFill>
                  <a:srgbClr val="7030A0"/>
                </a:solidFill>
              </a:rPr>
              <a:t>Biên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Hà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Nội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761" y1="7471" x2="7958" y2="59770"/>
                        <a14:foregroundMark x1="18685" y1="65517" x2="17647" y2="89080"/>
                        <a14:backgroundMark x1="98616" y1="36782" x2="98616" y2="97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5076" y="3262476"/>
            <a:ext cx="3781041" cy="2276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" b="90000" l="10000" r="90000">
                        <a14:foregroundMark x1="67200" y1="31071" x2="70400" y2="29643"/>
                        <a14:foregroundMark x1="28400" y1="29286" x2="30200" y2="29286"/>
                        <a14:backgroundMark x1="35400" y1="10714" x2="64000" y2="4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3831" y="3652839"/>
            <a:ext cx="5723502" cy="32051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709880" y="4005835"/>
            <a:ext cx="1602285" cy="56616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48239" y="5465378"/>
            <a:ext cx="1602285" cy="8092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5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431</Words>
  <Application>Microsoft Office PowerPoint</Application>
  <PresentationFormat>Widescreen</PresentationFormat>
  <Paragraphs>73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25</cp:revision>
  <dcterms:created xsi:type="dcterms:W3CDTF">2022-07-26T04:43:23Z</dcterms:created>
  <dcterms:modified xsi:type="dcterms:W3CDTF">2025-05-12T03:07:06Z</dcterms:modified>
</cp:coreProperties>
</file>