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95" r:id="rId4"/>
    <p:sldId id="262" r:id="rId5"/>
    <p:sldId id="292" r:id="rId6"/>
    <p:sldId id="302" r:id="rId7"/>
    <p:sldId id="296" r:id="rId8"/>
    <p:sldId id="297" r:id="rId9"/>
    <p:sldId id="298" r:id="rId10"/>
    <p:sldId id="299" r:id="rId11"/>
    <p:sldId id="300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1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7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82D5-F728-4C5B-AF30-985F3252D52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1FF193-8379-4229-A51E-4B74D7221F2A}"/>
              </a:ext>
            </a:extLst>
          </p:cNvPr>
          <p:cNvSpPr txBox="1"/>
          <p:nvPr/>
        </p:nvSpPr>
        <p:spPr>
          <a:xfrm>
            <a:off x="3556610" y="960740"/>
            <a:ext cx="54884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747AB-C82C-4E13-AC89-2D145CD900E1}"/>
              </a:ext>
            </a:extLst>
          </p:cNvPr>
          <p:cNvSpPr txBox="1"/>
          <p:nvPr/>
        </p:nvSpPr>
        <p:spPr>
          <a:xfrm>
            <a:off x="2021246" y="2371810"/>
            <a:ext cx="814951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- q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28B0B-43EA-4A77-B4A4-B8B480607CA6}"/>
              </a:ext>
            </a:extLst>
          </p:cNvPr>
          <p:cNvSpPr txBox="1"/>
          <p:nvPr/>
        </p:nvSpPr>
        <p:spPr>
          <a:xfrm>
            <a:off x="4560526" y="4693619"/>
            <a:ext cx="38111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4A288-8BD8-4E0B-8B7E-63F8816EBAEA}"/>
              </a:ext>
            </a:extLst>
          </p:cNvPr>
          <p:cNvSpPr txBox="1"/>
          <p:nvPr/>
        </p:nvSpPr>
        <p:spPr>
          <a:xfrm>
            <a:off x="4953000" y="5538101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  <p:pic>
        <p:nvPicPr>
          <p:cNvPr id="4" name="Picture 3" descr="A logo with people and text&#10;&#10;Description automatically generated">
            <a:extLst>
              <a:ext uri="{FF2B5EF4-FFF2-40B4-BE49-F238E27FC236}">
                <a16:creationId xmlns:a16="http://schemas.microsoft.com/office/drawing/2014/main" id="{20A840F8-30FB-4AAA-9F27-CE6A8F1BA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82" y="960740"/>
            <a:ext cx="851142" cy="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4958273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89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156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67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589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4713890" y="2180491"/>
            <a:ext cx="2545039" cy="3295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7467600" y="1418898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53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54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3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81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184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417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61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326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1144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6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0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6915808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4961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00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 dirty="0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7086600" y="2167415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45022" y="1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p-q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05200" y="758798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505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3458" y="233856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9038897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694464" y="233856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3800802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0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</a:rPr>
              <a:t>Phần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vi-VN" sz="6000" b="1" dirty="0">
                <a:solidFill>
                  <a:srgbClr val="FF0000"/>
                </a:solidFill>
              </a:rPr>
              <a:t>3</a:t>
            </a:r>
            <a:r>
              <a:rPr lang="en-US" sz="6000" b="1" dirty="0">
                <a:solidFill>
                  <a:srgbClr val="FF0000"/>
                </a:solidFill>
              </a:rPr>
              <a:t>: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vi-VN" sz="6000" b="1" dirty="0">
                <a:solidFill>
                  <a:srgbClr val="FF0000"/>
                </a:solidFill>
              </a:rPr>
              <a:t>Trò chơi củng cố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6224" y="2006270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</a:p>
        </p:txBody>
      </p:sp>
    </p:spTree>
    <p:extLst>
      <p:ext uri="{BB962C8B-B14F-4D97-AF65-F5344CB8AC3E}">
        <p14:creationId xmlns:p14="http://schemas.microsoft.com/office/powerpoint/2010/main" val="31309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66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/>
              <a:t>p-q</a:t>
            </a:r>
            <a:endParaRPr lang="en-US" sz="5300"/>
          </a:p>
        </p:txBody>
      </p:sp>
      <p:sp>
        <p:nvSpPr>
          <p:cNvPr id="14" name="Freeform 13"/>
          <p:cNvSpPr/>
          <p:nvPr/>
        </p:nvSpPr>
        <p:spPr>
          <a:xfrm>
            <a:off x="4727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/>
              <a:t>i-t-c</a:t>
            </a:r>
            <a:endParaRPr lang="en-US" sz="5300"/>
          </a:p>
        </p:txBody>
      </p:sp>
      <p:sp>
        <p:nvSpPr>
          <p:cNvPr id="15" name="Freeform 14"/>
          <p:cNvSpPr/>
          <p:nvPr/>
        </p:nvSpPr>
        <p:spPr>
          <a:xfrm>
            <a:off x="7315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/>
              <a:t>b-d-đ</a:t>
            </a:r>
            <a:endParaRPr lang="en-US" sz="53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31" y="3011776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8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460" y="1112520"/>
            <a:ext cx="84048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b="1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b="1" dirty="0"/>
              <a:t>1. Kiến thức:</a:t>
            </a:r>
            <a:endParaRPr lang="vi-VN" sz="2800" dirty="0"/>
          </a:p>
          <a:p>
            <a:r>
              <a:rPr lang="vi-VN" sz="2800" dirty="0"/>
              <a:t>- Trẻ nhận biết và phát âm đúng chữ p, q</a:t>
            </a:r>
          </a:p>
          <a:p>
            <a:r>
              <a:rPr lang="vi-VN" sz="2800" dirty="0"/>
              <a:t>- Biết điểm giống và khác nhau giữa các chữ.</a:t>
            </a:r>
          </a:p>
          <a:p>
            <a:r>
              <a:rPr lang="vi-VN" sz="2800" dirty="0"/>
              <a:t>- Nhận biết các kiểu chữ p,q  in thường, viết thường, in hoa.</a:t>
            </a:r>
          </a:p>
          <a:p>
            <a:r>
              <a:rPr lang="vi-VN" sz="2800" b="1" dirty="0"/>
              <a:t>2. Kỹ năng:</a:t>
            </a:r>
            <a:endParaRPr lang="vi-VN" sz="2800" dirty="0"/>
          </a:p>
          <a:p>
            <a:r>
              <a:rPr lang="vi-VN" sz="2800" b="1" dirty="0"/>
              <a:t>- </a:t>
            </a:r>
            <a:r>
              <a:rPr lang="vi-VN" sz="2800" dirty="0"/>
              <a:t>Phát triển ngôn ngữ, vốn từ cho trẻ.</a:t>
            </a:r>
          </a:p>
          <a:p>
            <a:r>
              <a:rPr lang="vi-VN" sz="2800" dirty="0"/>
              <a:t>- Rèn luyện kỹ năng ghi nhớ có chủ định, phát âm rõ ràng.</a:t>
            </a:r>
          </a:p>
          <a:p>
            <a:r>
              <a:rPr lang="vi-VN" sz="2800" b="1" dirty="0"/>
              <a:t>3. Thái độ:</a:t>
            </a:r>
            <a:endParaRPr lang="vi-VN" sz="2800" dirty="0"/>
          </a:p>
          <a:p>
            <a:r>
              <a:rPr lang="vi-VN" sz="2800" b="1" dirty="0"/>
              <a:t>- </a:t>
            </a:r>
            <a:r>
              <a:rPr lang="vi-VN" sz="2800" dirty="0"/>
              <a:t>Trẻ hứng thú tham gia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2938891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07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4600" y="685801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</a:p>
        </p:txBody>
      </p:sp>
      <p:sp>
        <p:nvSpPr>
          <p:cNvPr id="16" name="Freeform 15"/>
          <p:cNvSpPr/>
          <p:nvPr/>
        </p:nvSpPr>
        <p:spPr>
          <a:xfrm>
            <a:off x="2134549" y="4258701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/>
              <a:t>1 chữ p và 1 chữ q</a:t>
            </a:r>
            <a:endParaRPr lang="en-US" sz="3400"/>
          </a:p>
        </p:txBody>
      </p:sp>
      <p:sp>
        <p:nvSpPr>
          <p:cNvPr id="17" name="Freeform 16"/>
          <p:cNvSpPr/>
          <p:nvPr/>
        </p:nvSpPr>
        <p:spPr>
          <a:xfrm>
            <a:off x="4909729" y="4258701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/>
              <a:t>2 chữ p và 2 chữ q</a:t>
            </a:r>
            <a:endParaRPr lang="en-US" sz="3400"/>
          </a:p>
        </p:txBody>
      </p:sp>
      <p:sp>
        <p:nvSpPr>
          <p:cNvPr id="18" name="Freeform 17"/>
          <p:cNvSpPr/>
          <p:nvPr/>
        </p:nvSpPr>
        <p:spPr>
          <a:xfrm>
            <a:off x="7684908" y="4258701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/>
              <a:t>3 chữ p và 3 chữ q</a:t>
            </a:r>
            <a:endParaRPr lang="en-US" sz="34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36" y="5362574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29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362576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8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8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1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48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22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5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9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6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74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05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5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08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22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0228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3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9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9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4616" b="14648"/>
          <a:stretch/>
        </p:blipFill>
        <p:spPr bwMode="auto">
          <a:xfrm>
            <a:off x="5035358" y="690078"/>
            <a:ext cx="5683347" cy="37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9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9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dirty="0" err="1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6000" dirty="0" err="1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t¸o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8893" y="2817844"/>
            <a:ext cx="88328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8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2433" y="1797269"/>
            <a:ext cx="10244959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b="1" dirty="0" err="1">
                <a:solidFill>
                  <a:srgbClr val="FF0000"/>
                </a:solidFill>
              </a:rPr>
              <a:t>Phần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1: </a:t>
            </a:r>
            <a:r>
              <a:rPr lang="en-US" sz="6000" b="1" dirty="0" err="1" smtClean="0">
                <a:solidFill>
                  <a:srgbClr val="FF0000"/>
                </a:solidFill>
              </a:rPr>
              <a:t>Ổn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định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tổ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chức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6000" b="1" dirty="0" err="1">
                <a:solidFill>
                  <a:srgbClr val="FF0000"/>
                </a:solidFill>
              </a:rPr>
              <a:t>Phần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2: </a:t>
            </a:r>
            <a:r>
              <a:rPr lang="en-US" sz="6000" b="1" dirty="0" err="1" smtClean="0">
                <a:solidFill>
                  <a:srgbClr val="FF0000"/>
                </a:solidFill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quen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với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chữ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cái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p-q</a:t>
            </a:r>
          </a:p>
          <a:p>
            <a:pPr algn="just"/>
            <a:r>
              <a:rPr lang="en-US" sz="6000" b="1" dirty="0" err="1">
                <a:solidFill>
                  <a:srgbClr val="FF0000"/>
                </a:solidFill>
              </a:rPr>
              <a:t>Phần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3: </a:t>
            </a:r>
            <a:r>
              <a:rPr lang="en-US" sz="6000" b="1" dirty="0" err="1" smtClean="0">
                <a:solidFill>
                  <a:srgbClr val="FF0000"/>
                </a:solidFill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củng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cố</a:t>
            </a:r>
            <a:endParaRPr lang="en-US" sz="6000" b="1" dirty="0">
              <a:solidFill>
                <a:srgbClr val="FF0000"/>
              </a:solidFill>
            </a:endParaRPr>
          </a:p>
          <a:p>
            <a:pPr algn="just"/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543050" y="1131570"/>
            <a:ext cx="9536430" cy="427482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Phần</a:t>
            </a:r>
            <a:r>
              <a:rPr lang="en-US" sz="3600" b="1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1: </a:t>
            </a:r>
            <a:r>
              <a:rPr lang="en-US" sz="3600" b="1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Ổn</a:t>
            </a:r>
            <a:r>
              <a:rPr lang="en-US" sz="3600" b="1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định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tổ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chức</a:t>
            </a:r>
            <a:endParaRPr lang="en-US" sz="3600" b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 Đi Qua Ngã Tư Đường Phố - Nhạc Thiếu Nhi Hoạt Hình Vui Nhộ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2045"/>
                  <p14:fade out="1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804" y="262890"/>
            <a:ext cx="10841355" cy="6093502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134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9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</a:rPr>
              <a:t>Phần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2: </a:t>
            </a:r>
            <a:r>
              <a:rPr lang="en-US" sz="6000" b="1" dirty="0">
                <a:solidFill>
                  <a:srgbClr val="FF0000"/>
                </a:solidFill>
              </a:rPr>
              <a:t/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 err="1">
                <a:solidFill>
                  <a:srgbClr val="FF0000"/>
                </a:solidFill>
              </a:rPr>
              <a:t>Làm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quen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với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chữ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cái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p - q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47768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Con hãy trả lời câu đố của cô.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224" y="1371600"/>
            <a:ext cx="4882376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Xe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gì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hai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bánh</a:t>
            </a:r>
            <a:endParaRPr lang="en-US" sz="4000" b="1" dirty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Đạp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chạy</a:t>
            </a:r>
            <a:r>
              <a:rPr lang="en-US" sz="4000" b="1" dirty="0">
                <a:solidFill>
                  <a:srgbClr val="0070C0"/>
                </a:solidFill>
              </a:rPr>
              <a:t> bon </a:t>
            </a:r>
            <a:r>
              <a:rPr lang="en-US" sz="4000" b="1" dirty="0" err="1">
                <a:solidFill>
                  <a:srgbClr val="0070C0"/>
                </a:solidFill>
              </a:rPr>
              <a:t>bon</a:t>
            </a:r>
            <a:endParaRPr lang="en-US" sz="4000" b="1" dirty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Chuông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kêu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koong</a:t>
            </a:r>
            <a:endParaRPr lang="en-US" sz="4000" b="1" dirty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Đứng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yên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thì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đổ</a:t>
            </a:r>
            <a:endParaRPr lang="en-US" sz="4000" b="1" dirty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Đố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bé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xe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gì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2" y="1143001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64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2" y="5114926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4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68490" y="5234471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54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3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41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644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6400" y="28904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946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418</Words>
  <Application>Microsoft Office PowerPoint</Application>
  <PresentationFormat>Widescreen</PresentationFormat>
  <Paragraphs>104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.VnAvant</vt:lpstr>
      <vt:lpstr>Aharoni</vt:lpstr>
      <vt:lpstr>Arial</vt:lpstr>
      <vt:lpstr>Arial Narrow</vt:lpstr>
      <vt:lpstr>Calibri</vt:lpstr>
      <vt:lpstr>Calibri Light</vt:lpstr>
      <vt:lpstr>Time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25</cp:revision>
  <dcterms:created xsi:type="dcterms:W3CDTF">2024-11-11T02:26:52Z</dcterms:created>
  <dcterms:modified xsi:type="dcterms:W3CDTF">2025-02-17T09:46:36Z</dcterms:modified>
</cp:coreProperties>
</file>