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69" r:id="rId3"/>
    <p:sldId id="272" r:id="rId4"/>
    <p:sldId id="266" r:id="rId5"/>
    <p:sldId id="273" r:id="rId6"/>
    <p:sldId id="260" r:id="rId7"/>
    <p:sldId id="280" r:id="rId8"/>
    <p:sldId id="282" r:id="rId9"/>
    <p:sldId id="277" r:id="rId10"/>
    <p:sldId id="284" r:id="rId11"/>
    <p:sldId id="27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56" userDrawn="1">
          <p15:clr>
            <a:srgbClr val="A4A3A4"/>
          </p15:clr>
        </p15:guide>
        <p15:guide id="2" pos="37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324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192" y="60"/>
      </p:cViewPr>
      <p:guideLst>
        <p:guide orient="horz" pos="2256"/>
        <p:guide pos="379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0935-3D71-42DC-86F9-8917C574F56C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233B7-E533-4301-A889-2C2AB9BD4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449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0935-3D71-42DC-86F9-8917C574F56C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233B7-E533-4301-A889-2C2AB9BD4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080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0935-3D71-42DC-86F9-8917C574F56C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233B7-E533-4301-A889-2C2AB9BD4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634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0935-3D71-42DC-86F9-8917C574F56C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233B7-E533-4301-A889-2C2AB9BD4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044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0935-3D71-42DC-86F9-8917C574F56C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233B7-E533-4301-A889-2C2AB9BD4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177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0935-3D71-42DC-86F9-8917C574F56C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233B7-E533-4301-A889-2C2AB9BD4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45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0935-3D71-42DC-86F9-8917C574F56C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233B7-E533-4301-A889-2C2AB9BD4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08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0935-3D71-42DC-86F9-8917C574F56C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233B7-E533-4301-A889-2C2AB9BD4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190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0935-3D71-42DC-86F9-8917C574F56C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233B7-E533-4301-A889-2C2AB9BD4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056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0935-3D71-42DC-86F9-8917C574F56C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233B7-E533-4301-A889-2C2AB9BD4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999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0935-3D71-42DC-86F9-8917C574F56C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233B7-E533-4301-A889-2C2AB9BD4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866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F0935-3D71-42DC-86F9-8917C574F56C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2233B7-E533-4301-A889-2C2AB9BD4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815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61893" y="512956"/>
            <a:ext cx="853096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BIÊN</a:t>
            </a:r>
          </a:p>
          <a:p>
            <a:pPr lvl="0" algn="ctr"/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CỰ 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endParaRPr lang="en-US" sz="3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72309" y="2719754"/>
            <a:ext cx="951913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5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5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5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5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5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5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ngã tư đường phố</a:t>
            </a:r>
            <a:endParaRPr lang="en-US" sz="5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5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5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5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5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5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5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endParaRPr lang="en-US" sz="5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5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5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5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5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 Nữ Hải Yến </a:t>
            </a:r>
            <a:endParaRPr lang="en-US" sz="5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98177" y="2719754"/>
            <a:ext cx="100583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THẨM MỸ</a:t>
            </a:r>
          </a:p>
        </p:txBody>
      </p:sp>
    </p:spTree>
    <p:extLst>
      <p:ext uri="{BB962C8B-B14F-4D97-AF65-F5344CB8AC3E}">
        <p14:creationId xmlns:p14="http://schemas.microsoft.com/office/powerpoint/2010/main" val="984562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94313" y="2227811"/>
            <a:ext cx="81963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vi-VN" sz="7200" b="1">
                <a:ln w="9525">
                  <a:solidFill>
                    <a:prstClr val="white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</a:rPr>
              <a:t>Nhận xét sản phẩm</a:t>
            </a:r>
            <a:endParaRPr lang="en-US" sz="7200" b="1" dirty="0">
              <a:ln w="9525">
                <a:solidFill>
                  <a:prstClr val="white"/>
                </a:solidFill>
                <a:prstDash val="solid"/>
              </a:ln>
              <a:solidFill>
                <a:srgbClr val="4472C4"/>
              </a:solidFill>
              <a:effectLst>
                <a:outerShdw blurRad="12700" dist="38100" dir="2700000" algn="tl" rotWithShape="0">
                  <a:srgbClr val="4472C4">
                    <a:lumMod val="60000"/>
                    <a:lumOff val="40000"/>
                  </a:srgbClr>
                </a:outerShdw>
              </a:effectLst>
              <a:latin typeface="Calibri Light" panose="020F03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5092891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10155" y="2304127"/>
            <a:ext cx="841716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550672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81797" y="0"/>
            <a:ext cx="10597661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Mục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đích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–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yêu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cầu</a:t>
            </a:r>
            <a:endParaRPr lang="en-US" sz="4000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  <a:p>
            <a:pPr marL="742950" indent="-742950">
              <a:buAutoNum type="arabicPeriod"/>
            </a:pPr>
            <a:r>
              <a:rPr lang="vi-VN" sz="2800" b="1" dirty="0">
                <a:solidFill>
                  <a:srgbClr val="3C3C3C"/>
                </a:solidFill>
                <a:latin typeface="Times New Roman" panose="02020603050405020304" pitchFamily="18" charset="0"/>
              </a:rPr>
              <a:t>Kiến thức:</a:t>
            </a:r>
            <a:endParaRPr lang="vi-VN" sz="2800" dirty="0">
              <a:solidFill>
                <a:srgbClr val="3C3C3C"/>
              </a:solidFill>
              <a:latin typeface="Times New Roman" panose="02020603050405020304" pitchFamily="18" charset="0"/>
            </a:endParaRPr>
          </a:p>
          <a:p>
            <a:r>
              <a:rPr lang="vi-VN" sz="2800" dirty="0">
                <a:solidFill>
                  <a:srgbClr val="3C3C3C"/>
                </a:solidFill>
                <a:latin typeface="Times New Roman" panose="02020603050405020304" pitchFamily="18" charset="0"/>
              </a:rPr>
              <a:t>Trẻ biết vẽ ngã tư đường phố và các phương tiện tham gia giao thông</a:t>
            </a:r>
          </a:p>
          <a:p>
            <a:r>
              <a:rPr lang="vi-VN" sz="2800" dirty="0">
                <a:solidFill>
                  <a:srgbClr val="3C3C3C"/>
                </a:solidFill>
                <a:latin typeface="Times New Roman" panose="02020603050405020304" pitchFamily="18" charset="0"/>
              </a:rPr>
              <a:t>2. Kỹ năng</a:t>
            </a:r>
          </a:p>
          <a:p>
            <a:r>
              <a:rPr lang="vi-VN" sz="2800" dirty="0">
                <a:solidFill>
                  <a:srgbClr val="3C3C3C"/>
                </a:solidFill>
                <a:latin typeface="Times New Roman" panose="02020603050405020304" pitchFamily="18" charset="0"/>
              </a:rPr>
              <a:t> - Rèn kỹ năng phối hợp các nét vẽ như: Thẳng, xiên, cong tròn,…</a:t>
            </a:r>
          </a:p>
          <a:p>
            <a:r>
              <a:rPr lang="vi-VN" sz="2800" dirty="0">
                <a:solidFill>
                  <a:srgbClr val="3C3C3C"/>
                </a:solidFill>
                <a:latin typeface="Times New Roman" panose="02020603050405020304" pitchFamily="18" charset="0"/>
              </a:rPr>
              <a:t>- Luyện cách bố cục tranh cân đối, đẹp, tô màu đều, mịn.</a:t>
            </a:r>
          </a:p>
          <a:p>
            <a:r>
              <a:rPr lang="vi-VN" sz="2800" dirty="0">
                <a:solidFill>
                  <a:srgbClr val="3C3C3C"/>
                </a:solidFill>
                <a:latin typeface="Times New Roman" panose="02020603050405020304" pitchFamily="18" charset="0"/>
              </a:rPr>
              <a:t>-3 Thái độ:</a:t>
            </a:r>
          </a:p>
          <a:p>
            <a:r>
              <a:rPr lang="vi-VN" sz="2800" dirty="0">
                <a:solidFill>
                  <a:srgbClr val="3C3C3C"/>
                </a:solidFill>
                <a:latin typeface="Times New Roman" panose="02020603050405020304" pitchFamily="18" charset="0"/>
              </a:rPr>
              <a:t>Trẻ hứng thú tham gia các hoạt động và có ý thức khi tham gia giao thông</a:t>
            </a:r>
          </a:p>
          <a:p>
            <a:r>
              <a:rPr lang="vi-VN" sz="2800" b="1" dirty="0">
                <a:solidFill>
                  <a:srgbClr val="3C3C3C"/>
                </a:solidFill>
                <a:latin typeface="Times New Roman" panose="02020603050405020304" pitchFamily="18" charset="0"/>
              </a:rPr>
              <a:t>II.Chuẩn bị:</a:t>
            </a:r>
            <a:r>
              <a:rPr lang="vi-VN" sz="2800" dirty="0">
                <a:solidFill>
                  <a:srgbClr val="3C3C3C"/>
                </a:solidFill>
                <a:latin typeface="Times New Roman" panose="02020603050405020304" pitchFamily="18" charset="0"/>
              </a:rPr>
              <a:t>  Máy tính bài giảng điện tử.</a:t>
            </a:r>
          </a:p>
          <a:p>
            <a:r>
              <a:rPr lang="vi-VN" sz="2800" dirty="0">
                <a:solidFill>
                  <a:srgbClr val="3C3C3C"/>
                </a:solidFill>
                <a:latin typeface="Times New Roman" panose="02020603050405020304" pitchFamily="18" charset="0"/>
              </a:rPr>
              <a:t>- Giấy A4, bút màu cho trẻ</a:t>
            </a:r>
          </a:p>
          <a:p>
            <a:r>
              <a:rPr lang="vi-VN" sz="2800" dirty="0">
                <a:solidFill>
                  <a:srgbClr val="3C3C3C"/>
                </a:solidFill>
                <a:latin typeface="Times New Roman" panose="02020603050405020304" pitchFamily="18" charset="0"/>
              </a:rPr>
              <a:t>- Bài hát “Em qua ngã tư đường phố</a:t>
            </a:r>
            <a:endParaRPr lang="vi-VN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17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83878" y="1500554"/>
            <a:ext cx="6986954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II. </a:t>
            </a:r>
            <a:r>
              <a:rPr lang="en-US" sz="44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Chuẩn</a:t>
            </a:r>
            <a:r>
              <a:rPr lang="en-US" sz="44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bị</a:t>
            </a:r>
            <a:r>
              <a:rPr lang="en-US" sz="44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:</a:t>
            </a:r>
            <a:endParaRPr lang="en-US" sz="4400" dirty="0">
              <a:solidFill>
                <a:srgbClr val="0070C0"/>
              </a:solidFill>
              <a:latin typeface="Times New Roman" panose="02020603050405020304" pitchFamily="18" charset="0"/>
            </a:endParaRPr>
          </a:p>
          <a:p>
            <a:r>
              <a:rPr lang="en-US" sz="4400" dirty="0">
                <a:solidFill>
                  <a:srgbClr val="0070C0"/>
                </a:solidFill>
                <a:latin typeface="Times New Roman" panose="02020603050405020304" pitchFamily="18" charset="0"/>
              </a:rPr>
              <a:t>-</a:t>
            </a:r>
            <a:r>
              <a:rPr lang="en-US" sz="44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Tranh</a:t>
            </a:r>
            <a:r>
              <a:rPr lang="en-US" sz="44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mẫu</a:t>
            </a:r>
            <a:r>
              <a:rPr lang="en-US" sz="44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của</a:t>
            </a:r>
            <a:r>
              <a:rPr lang="en-US" sz="44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cô</a:t>
            </a:r>
            <a:r>
              <a:rPr lang="en-US" sz="4400" dirty="0">
                <a:solidFill>
                  <a:srgbClr val="0070C0"/>
                </a:solidFill>
                <a:latin typeface="Times New Roman" panose="02020603050405020304" pitchFamily="18" charset="0"/>
              </a:rPr>
              <a:t>.</a:t>
            </a:r>
          </a:p>
          <a:p>
            <a:r>
              <a:rPr lang="en-US" sz="4400" dirty="0">
                <a:solidFill>
                  <a:srgbClr val="0070C0"/>
                </a:solidFill>
                <a:latin typeface="Times New Roman" panose="02020603050405020304" pitchFamily="18" charset="0"/>
              </a:rPr>
              <a:t>- </a:t>
            </a:r>
            <a:r>
              <a:rPr lang="en-US" sz="44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Bút</a:t>
            </a:r>
            <a:r>
              <a:rPr lang="en-US" sz="44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màu</a:t>
            </a:r>
            <a:r>
              <a:rPr lang="en-US" sz="4400" dirty="0">
                <a:solidFill>
                  <a:srgbClr val="0070C0"/>
                </a:solidFill>
                <a:latin typeface="Times New Roman" panose="02020603050405020304" pitchFamily="18" charset="0"/>
              </a:rPr>
              <a:t>, </a:t>
            </a:r>
            <a:r>
              <a:rPr lang="en-US" sz="44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giấy</a:t>
            </a:r>
            <a:r>
              <a:rPr lang="en-US" sz="4400" dirty="0">
                <a:solidFill>
                  <a:srgbClr val="0070C0"/>
                </a:solidFill>
                <a:latin typeface="Times New Roman" panose="02020603050405020304" pitchFamily="18" charset="0"/>
              </a:rPr>
              <a:t> A4 </a:t>
            </a:r>
            <a:r>
              <a:rPr lang="en-US" sz="44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cho</a:t>
            </a:r>
            <a:r>
              <a:rPr lang="en-US" sz="44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trẻ</a:t>
            </a:r>
            <a:r>
              <a:rPr lang="en-US" sz="4400" dirty="0">
                <a:solidFill>
                  <a:srgbClr val="0070C0"/>
                </a:solidFill>
                <a:latin typeface="Times New Roman" panose="02020603050405020304" pitchFamily="18" charset="0"/>
              </a:rPr>
              <a:t>.</a:t>
            </a:r>
            <a:endParaRPr lang="vi-VN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vi-VN" sz="4400" dirty="0">
                <a:solidFill>
                  <a:srgbClr val="0070C0"/>
                </a:solidFill>
                <a:latin typeface="Times New Roman" panose="02020603050405020304" pitchFamily="18" charset="0"/>
              </a:rPr>
              <a:t>- </a:t>
            </a:r>
            <a:r>
              <a:rPr lang="en-US" sz="44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Nhạc</a:t>
            </a:r>
            <a:r>
              <a:rPr lang="en-US" sz="44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bài</a:t>
            </a:r>
            <a:r>
              <a:rPr lang="en-US" sz="44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hát</a:t>
            </a:r>
            <a:r>
              <a:rPr lang="en-US" sz="4400" dirty="0">
                <a:solidFill>
                  <a:srgbClr val="0070C0"/>
                </a:solidFill>
                <a:latin typeface="Times New Roman" panose="02020603050405020304" pitchFamily="18" charset="0"/>
              </a:rPr>
              <a:t>: “</a:t>
            </a:r>
            <a:r>
              <a:rPr lang="vi-VN" sz="4400" dirty="0">
                <a:solidFill>
                  <a:srgbClr val="0070C0"/>
                </a:solidFill>
                <a:latin typeface="Times New Roman" panose="02020603050405020304" pitchFamily="18" charset="0"/>
              </a:rPr>
              <a:t>Em đi qua ngã tư đường phố</a:t>
            </a:r>
            <a:r>
              <a:rPr lang="en-US" sz="4400" dirty="0">
                <a:solidFill>
                  <a:srgbClr val="0070C0"/>
                </a:solidFill>
                <a:latin typeface="Times New Roman" panose="02020603050405020304" pitchFamily="18" charset="0"/>
              </a:rPr>
              <a:t>”</a:t>
            </a:r>
            <a:r>
              <a:rPr lang="vi-VN" sz="4400" dirty="0">
                <a:solidFill>
                  <a:srgbClr val="0070C0"/>
                </a:solidFill>
                <a:latin typeface="Times New Roman" panose="02020603050405020304" pitchFamily="18" charset="0"/>
              </a:rPr>
              <a:t> </a:t>
            </a:r>
          </a:p>
          <a:p>
            <a:r>
              <a:rPr lang="vi-VN" sz="4400" dirty="0">
                <a:solidFill>
                  <a:srgbClr val="0070C0"/>
                </a:solidFill>
                <a:latin typeface="Times New Roman" panose="02020603050405020304" pitchFamily="18" charset="0"/>
              </a:rPr>
              <a:t>- Sa bàn trưng bày sản phẩm</a:t>
            </a:r>
          </a:p>
          <a:p>
            <a:endParaRPr lang="en-US" b="0" i="0" dirty="0">
              <a:solidFill>
                <a:srgbClr val="0070C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7476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899306" cy="7010400"/>
          </a:xfrm>
        </p:spPr>
      </p:pic>
      <p:sp>
        <p:nvSpPr>
          <p:cNvPr id="9" name="TextBox 8"/>
          <p:cNvSpPr txBox="1"/>
          <p:nvPr/>
        </p:nvSpPr>
        <p:spPr>
          <a:xfrm>
            <a:off x="1633927" y="929390"/>
            <a:ext cx="111114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HĐ1: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Ổn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hứng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endParaRPr lang="en-US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4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4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4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sz="4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qua ngã tư đường phố</a:t>
            </a:r>
            <a:endParaRPr lang="en-US" sz="4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654081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57908" y="2719754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HĐ 2: </a:t>
            </a:r>
            <a:r>
              <a:rPr lang="en-US" sz="7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7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7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6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US" sz="6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endParaRPr lang="en-US" sz="7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225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7731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2581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28357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18138" y="2134850"/>
            <a:ext cx="900332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8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8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endParaRPr lang="en-US" sz="6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11259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236</Words>
  <Application>Microsoft Office PowerPoint</Application>
  <PresentationFormat>Widescreen</PresentationFormat>
  <Paragraphs>30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MNCK-A2</cp:lastModifiedBy>
  <cp:revision>19</cp:revision>
  <dcterms:created xsi:type="dcterms:W3CDTF">2024-12-07T12:56:03Z</dcterms:created>
  <dcterms:modified xsi:type="dcterms:W3CDTF">2025-03-14T06:23:16Z</dcterms:modified>
</cp:coreProperties>
</file>