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C9BD0-F4EF-4F66-ABF8-4E7D59C9EAF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34612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C9BD0-F4EF-4F66-ABF8-4E7D59C9EAF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371033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C9BD0-F4EF-4F66-ABF8-4E7D59C9EAF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271659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C9BD0-F4EF-4F66-ABF8-4E7D59C9EAF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291158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2C9BD0-F4EF-4F66-ABF8-4E7D59C9EAF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190466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C9BD0-F4EF-4F66-ABF8-4E7D59C9EAF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76880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C9BD0-F4EF-4F66-ABF8-4E7D59C9EAF4}"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155722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C9BD0-F4EF-4F66-ABF8-4E7D59C9EAF4}"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69558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C9BD0-F4EF-4F66-ABF8-4E7D59C9EAF4}"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217264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2C9BD0-F4EF-4F66-ABF8-4E7D59C9EAF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362071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2C9BD0-F4EF-4F66-ABF8-4E7D59C9EAF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600E8-F9F4-4204-8445-468BF3A49085}" type="slidenum">
              <a:rPr lang="en-US" smtClean="0"/>
              <a:t>‹#›</a:t>
            </a:fld>
            <a:endParaRPr lang="en-US"/>
          </a:p>
        </p:txBody>
      </p:sp>
    </p:spTree>
    <p:extLst>
      <p:ext uri="{BB962C8B-B14F-4D97-AF65-F5344CB8AC3E}">
        <p14:creationId xmlns:p14="http://schemas.microsoft.com/office/powerpoint/2010/main" val="373383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C9BD0-F4EF-4F66-ABF8-4E7D59C9EAF4}"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600E8-F9F4-4204-8445-468BF3A49085}" type="slidenum">
              <a:rPr lang="en-US" smtClean="0"/>
              <a:t>‹#›</a:t>
            </a:fld>
            <a:endParaRPr lang="en-US"/>
          </a:p>
        </p:txBody>
      </p:sp>
    </p:spTree>
    <p:extLst>
      <p:ext uri="{BB962C8B-B14F-4D97-AF65-F5344CB8AC3E}">
        <p14:creationId xmlns:p14="http://schemas.microsoft.com/office/powerpoint/2010/main" val="34785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1.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5"/>
          <p:cNvSpPr txBox="1">
            <a:spLocks noChangeArrowheads="1"/>
          </p:cNvSpPr>
          <p:nvPr/>
        </p:nvSpPr>
        <p:spPr bwMode="auto">
          <a:xfrm>
            <a:off x="1908174" y="1916113"/>
            <a:ext cx="825711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rgbClr val="7030A0"/>
                </a:solidFill>
                <a:latin typeface="Times New Roman" panose="02020603050405020304" pitchFamily="18" charset="0"/>
                <a:cs typeface="Times New Roman" panose="02020603050405020304" pitchFamily="18" charset="0"/>
              </a:rPr>
              <a:t>Lĩnh vực phát triển nhận thức</a:t>
            </a:r>
          </a:p>
          <a:p>
            <a:pPr algn="ctr" eaLnBrk="1" hangingPunct="1">
              <a:spcBef>
                <a:spcPct val="50000"/>
              </a:spcBef>
              <a:buFontTx/>
              <a:buNone/>
            </a:pPr>
            <a:r>
              <a:rPr lang="en-US" altLang="en-US" sz="2000" b="1">
                <a:solidFill>
                  <a:srgbClr val="7030A0"/>
                </a:solidFill>
                <a:latin typeface="Times New Roman" panose="02020603050405020304" pitchFamily="18" charset="0"/>
                <a:cs typeface="Times New Roman" panose="02020603050405020304" pitchFamily="18" charset="0"/>
              </a:rPr>
              <a:t>Đề tài: Nhận biết phân biệt: Ôn màu </a:t>
            </a:r>
            <a:r>
              <a:rPr lang="en-US" altLang="en-US" sz="2000" b="1">
                <a:solidFill>
                  <a:srgbClr val="FF0000"/>
                </a:solidFill>
                <a:latin typeface="Times New Roman" panose="02020603050405020304" pitchFamily="18" charset="0"/>
                <a:cs typeface="Times New Roman" panose="02020603050405020304" pitchFamily="18" charset="0"/>
              </a:rPr>
              <a:t>đỏ</a:t>
            </a:r>
            <a:r>
              <a:rPr lang="en-US" altLang="en-US" sz="2000" b="1">
                <a:solidFill>
                  <a:srgbClr val="7030A0"/>
                </a:solidFill>
                <a:latin typeface="Times New Roman" panose="02020603050405020304" pitchFamily="18" charset="0"/>
                <a:cs typeface="Times New Roman" panose="02020603050405020304" pitchFamily="18" charset="0"/>
              </a:rPr>
              <a:t>-</a:t>
            </a:r>
            <a:r>
              <a:rPr lang="en-US" altLang="en-US" sz="2000" b="1">
                <a:solidFill>
                  <a:schemeClr val="tx2"/>
                </a:solidFill>
                <a:latin typeface="Times New Roman" panose="02020603050405020304" pitchFamily="18" charset="0"/>
                <a:cs typeface="Times New Roman" panose="02020603050405020304" pitchFamily="18" charset="0"/>
              </a:rPr>
              <a:t>xanh</a:t>
            </a:r>
            <a:r>
              <a:rPr lang="en-US" altLang="en-US" sz="2000" b="1">
                <a:solidFill>
                  <a:srgbClr val="7030A0"/>
                </a:solidFill>
                <a:latin typeface="Times New Roman" panose="02020603050405020304" pitchFamily="18" charset="0"/>
                <a:cs typeface="Times New Roman" panose="02020603050405020304" pitchFamily="18" charset="0"/>
              </a:rPr>
              <a:t>-</a:t>
            </a:r>
            <a:r>
              <a:rPr lang="en-US" altLang="en-US" sz="2000" b="1">
                <a:solidFill>
                  <a:srgbClr val="FFFF00"/>
                </a:solidFill>
                <a:latin typeface="Times New Roman" panose="02020603050405020304" pitchFamily="18" charset="0"/>
                <a:cs typeface="Times New Roman" panose="02020603050405020304" pitchFamily="18" charset="0"/>
              </a:rPr>
              <a:t>vàng</a:t>
            </a:r>
            <a:endParaRPr lang="en-US" altLang="en-US" sz="2000" b="1">
              <a:solidFill>
                <a:srgbClr val="7030A0"/>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2000" b="1">
                <a:solidFill>
                  <a:srgbClr val="7030A0"/>
                </a:solidFill>
                <a:latin typeface="Times New Roman" panose="02020603050405020304" pitchFamily="18" charset="0"/>
                <a:cs typeface="Times New Roman" panose="02020603050405020304" pitchFamily="18" charset="0"/>
              </a:rPr>
              <a:t>Lứa tuổi: 24-36 tháng</a:t>
            </a:r>
          </a:p>
          <a:p>
            <a:pPr algn="ctr" eaLnBrk="1" hangingPunct="1">
              <a:spcBef>
                <a:spcPct val="50000"/>
              </a:spcBef>
              <a:buFontTx/>
              <a:buNone/>
            </a:pPr>
            <a:r>
              <a:rPr lang="en-US" altLang="en-US" sz="2000" b="1">
                <a:solidFill>
                  <a:srgbClr val="7030A0"/>
                </a:solidFill>
                <a:latin typeface="Times New Roman" panose="02020603050405020304" pitchFamily="18" charset="0"/>
                <a:cs typeface="Times New Roman" panose="02020603050405020304" pitchFamily="18" charset="0"/>
              </a:rPr>
              <a:t>Giáo viên: Phạm Thị Thu Hà – Nguyễn Diệu Linh</a:t>
            </a:r>
          </a:p>
        </p:txBody>
      </p:sp>
      <p:sp>
        <p:nvSpPr>
          <p:cNvPr id="6" name="Rectangle 19"/>
          <p:cNvSpPr txBox="1">
            <a:spLocks noChangeArrowheads="1"/>
          </p:cNvSpPr>
          <p:nvPr/>
        </p:nvSpPr>
        <p:spPr bwMode="auto">
          <a:xfrm>
            <a:off x="855663" y="430213"/>
            <a:ext cx="1107016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vi-VN" altLang="en-US" sz="2000" b="1">
                <a:solidFill>
                  <a:schemeClr val="bg1"/>
                </a:solidFill>
                <a:latin typeface="Times New Roman" panose="02020603050405020304" pitchFamily="18" charset="0"/>
                <a:cs typeface="Times New Roman" panose="02020603050405020304" pitchFamily="18" charset="0"/>
              </a:rPr>
              <a:t>ỦY BAN NHÂN DÂN </a:t>
            </a:r>
            <a:r>
              <a:rPr lang="en-US" altLang="en-US" sz="2000" b="1">
                <a:solidFill>
                  <a:schemeClr val="bg1"/>
                </a:solidFill>
                <a:latin typeface="Times New Roman" panose="02020603050405020304" pitchFamily="18" charset="0"/>
                <a:cs typeface="Times New Roman" panose="02020603050405020304" pitchFamily="18" charset="0"/>
              </a:rPr>
              <a:t>QUẬN LONG BIÊN</a:t>
            </a:r>
            <a:endParaRPr lang="vi-VN" altLang="en-US" sz="2000" b="1">
              <a:solidFill>
                <a:schemeClr val="bg1"/>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Tx/>
              <a:buNone/>
            </a:pPr>
            <a:r>
              <a:rPr lang="vi-VN" altLang="en-US" sz="2000" b="1">
                <a:solidFill>
                  <a:schemeClr val="bg1"/>
                </a:solidFill>
                <a:latin typeface="Times New Roman" panose="02020603050405020304" pitchFamily="18" charset="0"/>
                <a:cs typeface="Times New Roman" panose="02020603050405020304" pitchFamily="18" charset="0"/>
              </a:rPr>
              <a:t>TRƯỜNG </a:t>
            </a:r>
            <a:r>
              <a:rPr lang="en-US" altLang="en-US" sz="2000" b="1">
                <a:solidFill>
                  <a:schemeClr val="bg1"/>
                </a:solidFill>
                <a:latin typeface="Times New Roman" panose="02020603050405020304" pitchFamily="18" charset="0"/>
                <a:cs typeface="Times New Roman" panose="02020603050405020304" pitchFamily="18" charset="0"/>
              </a:rPr>
              <a:t>MẦM NON CỰ KHỐI</a:t>
            </a:r>
          </a:p>
        </p:txBody>
      </p:sp>
    </p:spTree>
    <p:extLst>
      <p:ext uri="{BB962C8B-B14F-4D97-AF65-F5344CB8AC3E}">
        <p14:creationId xmlns:p14="http://schemas.microsoft.com/office/powerpoint/2010/main" val="21136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10972800" cy="1143000"/>
          </a:xfrm>
        </p:spPr>
        <p:txBody>
          <a:bodyPr/>
          <a:lstStyle/>
          <a:p>
            <a:endParaRPr lang="en-US" altLang="en-US" smtClean="0">
              <a:latin typeface="Times New Roman" panose="02020603050405020304" pitchFamily="18" charset="0"/>
            </a:endParaRPr>
          </a:p>
        </p:txBody>
      </p:sp>
      <p:pic>
        <p:nvPicPr>
          <p:cNvPr id="5" name="Content Placeholder 3"/>
          <p:cNvPicPr>
            <a:picLocks noGrp="1" noChangeAspect="1"/>
          </p:cNvPicPr>
          <p:nvPr>
            <p:ph idx="1"/>
          </p:nvPr>
        </p:nvPicPr>
        <p:blipFill>
          <a:blip r:embed="rId2"/>
          <a:srcRect/>
          <a:stretch>
            <a:fillRect/>
          </a:stretch>
        </p:blipFill>
        <p:spPr>
          <a:xfrm>
            <a:off x="0" y="34925"/>
            <a:ext cx="12192000" cy="6826250"/>
          </a:xfrm>
          <a:solidFill>
            <a:schemeClr val="accent6">
              <a:lumMod val="20000"/>
              <a:lumOff val="80000"/>
            </a:schemeClr>
          </a:solidFill>
        </p:spPr>
      </p:pic>
      <p:sp>
        <p:nvSpPr>
          <p:cNvPr id="6" name="Rounded Rectangle 5"/>
          <p:cNvSpPr/>
          <p:nvPr/>
        </p:nvSpPr>
        <p:spPr>
          <a:xfrm>
            <a:off x="2022912" y="476250"/>
            <a:ext cx="8544984" cy="7921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a:solidFill>
                  <a:schemeClr val="tx2">
                    <a:lumMod val="60000"/>
                    <a:lumOff val="40000"/>
                  </a:schemeClr>
                </a:solidFill>
                <a:latin typeface="Times New Roman" pitchFamily="18" charset="0"/>
                <a:cs typeface="Times New Roman" pitchFamily="18" charset="0"/>
              </a:rPr>
              <a:t>Trang phục nào có màu xanh?</a:t>
            </a:r>
            <a:endParaRPr lang="vi-VN" sz="3600" b="1">
              <a:solidFill>
                <a:schemeClr val="tx2">
                  <a:lumMod val="60000"/>
                  <a:lumOff val="40000"/>
                </a:schemeClr>
              </a:solidFill>
              <a:latin typeface="Times New Roman" pitchFamily="18" charset="0"/>
              <a:cs typeface="Times New Roman" pitchFamily="18" charset="0"/>
            </a:endParaRPr>
          </a:p>
        </p:txBody>
      </p:sp>
      <p:pic>
        <p:nvPicPr>
          <p:cNvPr id="7" name="Content Placeholder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533" t="12892" r="11310" b="11850"/>
          <a:stretch>
            <a:fillRect/>
          </a:stretch>
        </p:blipFill>
        <p:spPr bwMode="auto">
          <a:xfrm>
            <a:off x="869310" y="2713859"/>
            <a:ext cx="3551767"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584" b="5022"/>
          <a:stretch>
            <a:fillRect/>
          </a:stretch>
        </p:blipFill>
        <p:spPr bwMode="auto">
          <a:xfrm>
            <a:off x="4538133" y="3040856"/>
            <a:ext cx="3115733"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105" r="11531"/>
          <a:stretch>
            <a:fillRect/>
          </a:stretch>
        </p:blipFill>
        <p:spPr bwMode="auto">
          <a:xfrm>
            <a:off x="7770922" y="2407472"/>
            <a:ext cx="3268133"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39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70187" y="2770188"/>
            <a:ext cx="3545293" cy="3355975"/>
          </a:xfrm>
          <a:prstGeom prst="rect">
            <a:avLst/>
          </a:prstGeom>
        </p:spPr>
      </p:pic>
      <p:grpSp>
        <p:nvGrpSpPr>
          <p:cNvPr id="5" name="Group 3"/>
          <p:cNvGrpSpPr>
            <a:grpSpLocks/>
          </p:cNvGrpSpPr>
          <p:nvPr/>
        </p:nvGrpSpPr>
        <p:grpSpPr bwMode="auto">
          <a:xfrm>
            <a:off x="-17463" y="0"/>
            <a:ext cx="12209463" cy="6858000"/>
            <a:chOff x="-16758" y="0"/>
            <a:chExt cx="9200599" cy="6857999"/>
          </a:xfrm>
        </p:grpSpPr>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rcRect l="17989" t="46507" r="47195" b="43216"/>
            <a:stretch>
              <a:fillRect/>
            </a:stretch>
          </p:blipFill>
          <p:spPr bwMode="auto">
            <a:xfrm>
              <a:off x="-7315" y="3645024"/>
              <a:ext cx="9191156" cy="3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rcRect l="17989" t="24948" r="47195" b="52263"/>
            <a:stretch>
              <a:fillRect/>
            </a:stretch>
          </p:blipFill>
          <p:spPr bwMode="auto">
            <a:xfrm>
              <a:off x="-16758" y="0"/>
              <a:ext cx="9191156" cy="38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Content Placeholder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33" t="12892" r="11310" b="11850"/>
          <a:stretch>
            <a:fillRect/>
          </a:stretch>
        </p:blipFill>
        <p:spPr bwMode="auto">
          <a:xfrm>
            <a:off x="2577090" y="4844155"/>
            <a:ext cx="2601567"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490" r="8099"/>
          <a:stretch>
            <a:fillRect/>
          </a:stretch>
        </p:blipFill>
        <p:spPr bwMode="auto">
          <a:xfrm>
            <a:off x="9786708" y="4657668"/>
            <a:ext cx="236774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l="25954" t="9425" r="21696" b="7623"/>
          <a:stretch>
            <a:fillRect/>
          </a:stretch>
        </p:blipFill>
        <p:spPr bwMode="auto">
          <a:xfrm>
            <a:off x="7311514" y="4257618"/>
            <a:ext cx="217183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2081" t="29158" r="20557" b="28755"/>
          <a:stretch>
            <a:fillRect/>
          </a:stretch>
        </p:blipFill>
        <p:spPr bwMode="auto">
          <a:xfrm>
            <a:off x="46724" y="5329929"/>
            <a:ext cx="258050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8">
            <a:clrChange>
              <a:clrFrom>
                <a:srgbClr val="FAFAFA"/>
              </a:clrFrom>
              <a:clrTo>
                <a:srgbClr val="FAFAFA">
                  <a:alpha val="0"/>
                </a:srgbClr>
              </a:clrTo>
            </a:clrChange>
            <a:extLst>
              <a:ext uri="{28A0092B-C50C-407E-A947-70E740481C1C}">
                <a14:useLocalDpi xmlns:a14="http://schemas.microsoft.com/office/drawing/2010/main" val="0"/>
              </a:ext>
            </a:extLst>
          </a:blip>
          <a:srcRect l="11446" t="12122" r="6625" b="13483"/>
          <a:stretch>
            <a:fillRect/>
          </a:stretch>
        </p:blipFill>
        <p:spPr bwMode="auto">
          <a:xfrm rot="20658838">
            <a:off x="5012369" y="4780699"/>
            <a:ext cx="2262416"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1187450" y="188913"/>
            <a:ext cx="9936514" cy="7921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a:solidFill>
                  <a:schemeClr val="tx2">
                    <a:lumMod val="60000"/>
                    <a:lumOff val="40000"/>
                  </a:schemeClr>
                </a:solidFill>
                <a:latin typeface="Times New Roman" pitchFamily="18" charset="0"/>
                <a:cs typeface="Times New Roman" pitchFamily="18" charset="0"/>
              </a:rPr>
              <a:t>Bé hãy treo trang phục có màu xanh</a:t>
            </a:r>
            <a:endParaRPr lang="vi-VN" sz="3600" b="1">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243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autoRev="1" fill="hold" nodeType="clickEffect">
                                  <p:stCondLst>
                                    <p:cond delay="0"/>
                                  </p:stCondLst>
                                  <p:childTnLst>
                                    <p:animMotion origin="layout" path="M -0.01962 0.03148 L 0.22847 -0.46621 " pathEditMode="relative" rAng="0" ptsTypes="AA">
                                      <p:cBhvr>
                                        <p:cTn id="6" dur="2000" fill="hold"/>
                                        <p:tgtEl>
                                          <p:spTgt spid="11"/>
                                        </p:tgtEl>
                                        <p:attrNameLst>
                                          <p:attrName>ppt_x</p:attrName>
                                          <p:attrName>ppt_y</p:attrName>
                                        </p:attrNameLst>
                                      </p:cBhvr>
                                      <p:rCtr x="12396" y="-2488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1077 0.05255 L 0.0651 -0.3831 " pathEditMode="relative" rAng="0" ptsTypes="AA">
                                      <p:cBhvr>
                                        <p:cTn id="10" dur="2000" fill="hold"/>
                                        <p:tgtEl>
                                          <p:spTgt spid="8"/>
                                        </p:tgtEl>
                                        <p:attrNameLst>
                                          <p:attrName>ppt_x</p:attrName>
                                          <p:attrName>ppt_y</p:attrName>
                                        </p:attrNameLst>
                                      </p:cBhvr>
                                      <p:rCtr x="3785" y="-2178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autoRev="1" fill="hold" nodeType="clickEffect">
                                  <p:stCondLst>
                                    <p:cond delay="0"/>
                                  </p:stCondLst>
                                  <p:childTnLst>
                                    <p:animMotion origin="layout" path="M -0.00955 0.03148 L 0.08316 -0.41343 " pathEditMode="relative" rAng="0" ptsTypes="AA">
                                      <p:cBhvr>
                                        <p:cTn id="14" dur="2000" fill="hold"/>
                                        <p:tgtEl>
                                          <p:spTgt spid="12"/>
                                        </p:tgtEl>
                                        <p:attrNameLst>
                                          <p:attrName>ppt_x</p:attrName>
                                          <p:attrName>ppt_y</p:attrName>
                                        </p:attrNameLst>
                                      </p:cBhvr>
                                      <p:rCtr x="4635" y="-2224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66667E-6 -1.11111E-6 L -0.06667 -0.35509 " pathEditMode="relative" rAng="0" ptsTypes="AA">
                                      <p:cBhvr>
                                        <p:cTn id="18" dur="2000" fill="hold"/>
                                        <p:tgtEl>
                                          <p:spTgt spid="10"/>
                                        </p:tgtEl>
                                        <p:attrNameLst>
                                          <p:attrName>ppt_x</p:attrName>
                                          <p:attrName>ppt_y</p:attrName>
                                        </p:attrNameLst>
                                      </p:cBhvr>
                                      <p:rCtr x="-3333" y="-1775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05556E-6 -3.7037E-7 L -0.0592 -0.37917 " pathEditMode="relative" rAng="0" ptsTypes="AA">
                                      <p:cBhvr>
                                        <p:cTn id="22" dur="2000" fill="hold"/>
                                        <p:tgtEl>
                                          <p:spTgt spid="9"/>
                                        </p:tgtEl>
                                        <p:attrNameLst>
                                          <p:attrName>ppt_x</p:attrName>
                                          <p:attrName>ppt_y</p:attrName>
                                        </p:attrNameLst>
                                      </p:cBhvr>
                                      <p:rCtr x="-2969" y="-18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solidFill>
            <a:srgbClr val="25E2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5" name="ao 1"/>
          <p:cNvSpPr/>
          <p:nvPr/>
        </p:nvSpPr>
        <p:spPr>
          <a:xfrm>
            <a:off x="1092200" y="1654175"/>
            <a:ext cx="2872804" cy="2016125"/>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6" name="vay 4"/>
          <p:cNvSpPr/>
          <p:nvPr/>
        </p:nvSpPr>
        <p:spPr>
          <a:xfrm>
            <a:off x="1108075" y="4076700"/>
            <a:ext cx="2872804" cy="2016125"/>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t>vay</a:t>
            </a:r>
            <a:endParaRPr lang="vi-VN"/>
          </a:p>
        </p:txBody>
      </p:sp>
      <p:sp>
        <p:nvSpPr>
          <p:cNvPr id="7" name="ao 5"/>
          <p:cNvSpPr/>
          <p:nvPr/>
        </p:nvSpPr>
        <p:spPr>
          <a:xfrm>
            <a:off x="4795770" y="4064000"/>
            <a:ext cx="2870693" cy="2016125"/>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vay 3"/>
          <p:cNvSpPr/>
          <p:nvPr/>
        </p:nvSpPr>
        <p:spPr>
          <a:xfrm>
            <a:off x="8441880" y="1628775"/>
            <a:ext cx="2872804" cy="2016125"/>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t>so</a:t>
            </a:r>
            <a:endParaRPr lang="vi-VN"/>
          </a:p>
        </p:txBody>
      </p:sp>
      <p:sp>
        <p:nvSpPr>
          <p:cNvPr id="9" name="quan 6"/>
          <p:cNvSpPr/>
          <p:nvPr/>
        </p:nvSpPr>
        <p:spPr>
          <a:xfrm>
            <a:off x="8441880" y="4064000"/>
            <a:ext cx="2872804" cy="2016125"/>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dsgdfhs"/>
          <p:cNvSpPr/>
          <p:nvPr/>
        </p:nvSpPr>
        <p:spPr>
          <a:xfrm>
            <a:off x="2743199" y="188913"/>
            <a:ext cx="7358260" cy="7921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solidFill>
                  <a:schemeClr val="tx2">
                    <a:lumMod val="60000"/>
                    <a:lumOff val="40000"/>
                  </a:schemeClr>
                </a:solidFill>
                <a:latin typeface="Times New Roman" pitchFamily="18" charset="0"/>
                <a:cs typeface="Times New Roman" pitchFamily="18" charset="0"/>
              </a:rPr>
              <a:t>Bé</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hãy</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lật</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hình</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theo</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cặp</a:t>
            </a:r>
            <a:endParaRPr lang="vi-VN" sz="3600" b="1" dirty="0">
              <a:solidFill>
                <a:schemeClr val="tx2">
                  <a:lumMod val="60000"/>
                  <a:lumOff val="40000"/>
                </a:schemeClr>
              </a:solidFill>
              <a:latin typeface="Times New Roman" pitchFamily="18" charset="0"/>
              <a:cs typeface="Times New Roman" pitchFamily="18" charset="0"/>
            </a:endParaRPr>
          </a:p>
        </p:txBody>
      </p:sp>
      <p:sp>
        <p:nvSpPr>
          <p:cNvPr id="11" name="quan 2"/>
          <p:cNvSpPr/>
          <p:nvPr/>
        </p:nvSpPr>
        <p:spPr>
          <a:xfrm>
            <a:off x="4808470" y="1628775"/>
            <a:ext cx="2870693" cy="2016125"/>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2" name="so ao 1"/>
          <p:cNvSpPr/>
          <p:nvPr/>
        </p:nvSpPr>
        <p:spPr>
          <a:xfrm>
            <a:off x="1092200" y="1654175"/>
            <a:ext cx="2872804" cy="2016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600" b="1">
                <a:solidFill>
                  <a:schemeClr val="tx2">
                    <a:lumMod val="60000"/>
                    <a:lumOff val="40000"/>
                  </a:schemeClr>
                </a:solidFill>
                <a:latin typeface="Times New Roman" pitchFamily="18" charset="0"/>
                <a:cs typeface="Times New Roman" pitchFamily="18" charset="0"/>
              </a:rPr>
              <a:t>1</a:t>
            </a:r>
            <a:endParaRPr lang="vi-VN" sz="9600" b="1">
              <a:solidFill>
                <a:schemeClr val="tx2">
                  <a:lumMod val="60000"/>
                  <a:lumOff val="40000"/>
                </a:schemeClr>
              </a:solidFill>
              <a:latin typeface="Times New Roman" pitchFamily="18" charset="0"/>
              <a:cs typeface="Times New Roman" pitchFamily="18" charset="0"/>
            </a:endParaRPr>
          </a:p>
        </p:txBody>
      </p:sp>
      <p:sp>
        <p:nvSpPr>
          <p:cNvPr id="13" name="so quan2"/>
          <p:cNvSpPr/>
          <p:nvPr/>
        </p:nvSpPr>
        <p:spPr>
          <a:xfrm>
            <a:off x="4806289" y="1641475"/>
            <a:ext cx="2870693" cy="2016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600" b="1">
                <a:solidFill>
                  <a:schemeClr val="tx2">
                    <a:lumMod val="60000"/>
                    <a:lumOff val="40000"/>
                  </a:schemeClr>
                </a:solidFill>
                <a:latin typeface="Times New Roman" pitchFamily="18" charset="0"/>
                <a:cs typeface="Times New Roman" pitchFamily="18" charset="0"/>
              </a:rPr>
              <a:t>2</a:t>
            </a:r>
            <a:endParaRPr lang="vi-VN" sz="9600" b="1">
              <a:solidFill>
                <a:schemeClr val="tx2">
                  <a:lumMod val="60000"/>
                  <a:lumOff val="40000"/>
                </a:schemeClr>
              </a:solidFill>
              <a:latin typeface="Times New Roman" pitchFamily="18" charset="0"/>
              <a:cs typeface="Times New Roman" pitchFamily="18" charset="0"/>
            </a:endParaRPr>
          </a:p>
        </p:txBody>
      </p:sp>
      <p:sp>
        <p:nvSpPr>
          <p:cNvPr id="14" name="so vay 3"/>
          <p:cNvSpPr/>
          <p:nvPr/>
        </p:nvSpPr>
        <p:spPr>
          <a:xfrm>
            <a:off x="8436734" y="1628775"/>
            <a:ext cx="2870693" cy="2016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600" b="1" dirty="0">
                <a:solidFill>
                  <a:schemeClr val="tx2">
                    <a:lumMod val="60000"/>
                    <a:lumOff val="40000"/>
                  </a:schemeClr>
                </a:solidFill>
                <a:latin typeface="Times New Roman" pitchFamily="18" charset="0"/>
                <a:cs typeface="Times New Roman" pitchFamily="18" charset="0"/>
              </a:rPr>
              <a:t>3</a:t>
            </a:r>
            <a:endParaRPr lang="vi-VN" sz="9600" b="1" dirty="0">
              <a:solidFill>
                <a:schemeClr val="tx2">
                  <a:lumMod val="60000"/>
                  <a:lumOff val="40000"/>
                </a:schemeClr>
              </a:solidFill>
              <a:latin typeface="Times New Roman" pitchFamily="18" charset="0"/>
              <a:cs typeface="Times New Roman" pitchFamily="18" charset="0"/>
            </a:endParaRPr>
          </a:p>
        </p:txBody>
      </p:sp>
      <p:sp>
        <p:nvSpPr>
          <p:cNvPr id="15" name="so vay 4"/>
          <p:cNvSpPr/>
          <p:nvPr/>
        </p:nvSpPr>
        <p:spPr>
          <a:xfrm>
            <a:off x="1106488" y="4072923"/>
            <a:ext cx="2872803" cy="2016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600" b="1">
                <a:solidFill>
                  <a:schemeClr val="tx2">
                    <a:lumMod val="60000"/>
                    <a:lumOff val="40000"/>
                  </a:schemeClr>
                </a:solidFill>
                <a:latin typeface="Times New Roman" pitchFamily="18" charset="0"/>
                <a:cs typeface="Times New Roman" pitchFamily="18" charset="0"/>
              </a:rPr>
              <a:t>4</a:t>
            </a:r>
            <a:endParaRPr lang="vi-VN" sz="9600" b="1">
              <a:solidFill>
                <a:schemeClr val="tx2">
                  <a:lumMod val="60000"/>
                  <a:lumOff val="40000"/>
                </a:schemeClr>
              </a:solidFill>
              <a:latin typeface="Times New Roman" pitchFamily="18" charset="0"/>
              <a:cs typeface="Times New Roman" pitchFamily="18" charset="0"/>
            </a:endParaRPr>
          </a:p>
        </p:txBody>
      </p:sp>
      <p:sp>
        <p:nvSpPr>
          <p:cNvPr id="16" name="so ao 5"/>
          <p:cNvSpPr/>
          <p:nvPr/>
        </p:nvSpPr>
        <p:spPr>
          <a:xfrm>
            <a:off x="4806289" y="4062413"/>
            <a:ext cx="2870693" cy="2016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600" b="1">
                <a:solidFill>
                  <a:schemeClr val="tx2">
                    <a:lumMod val="60000"/>
                    <a:lumOff val="40000"/>
                  </a:schemeClr>
                </a:solidFill>
                <a:latin typeface="Times New Roman" pitchFamily="18" charset="0"/>
                <a:cs typeface="Times New Roman" pitchFamily="18" charset="0"/>
              </a:rPr>
              <a:t>5</a:t>
            </a:r>
            <a:endParaRPr lang="vi-VN" sz="9600" b="1">
              <a:solidFill>
                <a:schemeClr val="tx2">
                  <a:lumMod val="60000"/>
                  <a:lumOff val="40000"/>
                </a:schemeClr>
              </a:solidFill>
              <a:latin typeface="Times New Roman" pitchFamily="18" charset="0"/>
              <a:cs typeface="Times New Roman" pitchFamily="18" charset="0"/>
            </a:endParaRPr>
          </a:p>
        </p:txBody>
      </p:sp>
      <p:sp>
        <p:nvSpPr>
          <p:cNvPr id="17" name="so quan 6"/>
          <p:cNvSpPr/>
          <p:nvPr/>
        </p:nvSpPr>
        <p:spPr>
          <a:xfrm>
            <a:off x="8436734" y="4076700"/>
            <a:ext cx="2870693" cy="2016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600" b="1">
                <a:solidFill>
                  <a:schemeClr val="tx2">
                    <a:lumMod val="60000"/>
                    <a:lumOff val="40000"/>
                  </a:schemeClr>
                </a:solidFill>
                <a:latin typeface="Times New Roman" pitchFamily="18" charset="0"/>
                <a:cs typeface="Times New Roman" pitchFamily="18" charset="0"/>
              </a:rPr>
              <a:t>6</a:t>
            </a:r>
            <a:endParaRPr lang="vi-VN" sz="9600" b="1">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1125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grpId="0" nodeType="clickEffect">
                                  <p:stCondLst>
                                    <p:cond delay="0"/>
                                  </p:stCondLst>
                                  <p:childTnLst>
                                    <p:animEffect transition="out" filter="barn(inVertical)">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6" presetClass="entr" presetSubtype="21" fill="hold" grpId="1"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0" nodeType="clickEffect">
                                  <p:stCondLst>
                                    <p:cond delay="0"/>
                                  </p:stCondLst>
                                  <p:childTnLst>
                                    <p:animEffect transition="out" filter="barn(inVertical)">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1"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childTnLst>
              </p:cTn>
              <p:nextCondLst>
                <p:cond evt="onClick" delay="0">
                  <p:tgtEl>
                    <p:spTgt spid="6"/>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grpId="0" nodeType="clickEffect">
                                  <p:stCondLst>
                                    <p:cond delay="0"/>
                                  </p:stCondLst>
                                  <p:childTnLst>
                                    <p:animEffect transition="out" filter="barn(inVertical)">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grpId="0" nodeType="clickEffect">
                                  <p:stCondLst>
                                    <p:cond delay="0"/>
                                  </p:stCondLst>
                                  <p:childTnLst>
                                    <p:animEffect transition="out" filter="barn(inVertical)">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9"/>
                    </p:tgtEl>
                  </p:cond>
                </p:stCondLst>
                <p:endSync evt="end" delay="0">
                  <p:rtn val="all"/>
                </p:endSync>
                <p:childTnLst>
                  <p:par>
                    <p:cTn id="69" fill="hold">
                      <p:stCondLst>
                        <p:cond delay="0"/>
                      </p:stCondLst>
                      <p:childTnLst>
                        <p:par>
                          <p:cTn id="70" fill="hold">
                            <p:stCondLst>
                              <p:cond delay="0"/>
                            </p:stCondLst>
                            <p:childTnLst>
                              <p:par>
                                <p:cTn id="71" presetID="16" presetClass="entr" presetSubtype="21" fill="hold" grpId="1"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childTnLst>
                          </p:cTn>
                        </p:par>
                      </p:childTnLst>
                    </p:cTn>
                  </p:par>
                </p:childTnLst>
              </p:cTn>
              <p:nextCondLst>
                <p:cond evt="onClick" delay="0">
                  <p:tgtEl>
                    <p:spTgt spid="9"/>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09813" y="3033713"/>
            <a:ext cx="3090862" cy="3092450"/>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90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2827388" y="503238"/>
            <a:ext cx="6408738" cy="79216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FFFF00"/>
                </a:solidFill>
                <a:latin typeface="Times New Roman" pitchFamily="18" charset="0"/>
                <a:cs typeface="Times New Roman" pitchFamily="18" charset="0"/>
              </a:rPr>
              <a:t>Con </a:t>
            </a:r>
            <a:r>
              <a:rPr lang="en-US" sz="3600" b="1" dirty="0" err="1">
                <a:solidFill>
                  <a:srgbClr val="FFFF00"/>
                </a:solidFill>
                <a:latin typeface="Times New Roman" pitchFamily="18" charset="0"/>
                <a:cs typeface="Times New Roman" pitchFamily="18" charset="0"/>
              </a:rPr>
              <a:t>vật</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nào</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có</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màu</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vàng</a:t>
            </a:r>
            <a:r>
              <a:rPr lang="en-US" sz="3600" b="1" dirty="0">
                <a:solidFill>
                  <a:srgbClr val="FFFF00"/>
                </a:solidFill>
                <a:latin typeface="Times New Roman" pitchFamily="18" charset="0"/>
                <a:cs typeface="Times New Roman" pitchFamily="18" charset="0"/>
              </a:rPr>
              <a:t>?</a:t>
            </a:r>
            <a:endParaRPr lang="vi-VN" sz="3600" b="1" dirty="0">
              <a:solidFill>
                <a:srgbClr val="FFFF00"/>
              </a:solidFill>
              <a:latin typeface="Times New Roman" pitchFamily="18" charset="0"/>
              <a:cs typeface="Times New Roman"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7381" t="3915" r="5576" b="4646"/>
          <a:stretch>
            <a:fillRect/>
          </a:stretch>
        </p:blipFill>
        <p:spPr bwMode="auto">
          <a:xfrm>
            <a:off x="4921303" y="2971800"/>
            <a:ext cx="2912154"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28069" r="31116"/>
          <a:stretch>
            <a:fillRect/>
          </a:stretch>
        </p:blipFill>
        <p:spPr bwMode="auto">
          <a:xfrm>
            <a:off x="1255326" y="2512793"/>
            <a:ext cx="2721679"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t="58620" r="77106" b="10178"/>
          <a:stretch>
            <a:fillRect/>
          </a:stretch>
        </p:blipFill>
        <p:spPr bwMode="auto">
          <a:xfrm>
            <a:off x="8224942" y="2706688"/>
            <a:ext cx="2668768"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28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0"/>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87600" y="1600200"/>
            <a:ext cx="5821908" cy="4525963"/>
          </a:xfrm>
        </p:spPr>
      </p:pic>
      <p:sp>
        <p:nvSpPr>
          <p:cNvPr id="5" name="Rectangle 4"/>
          <p:cNvSpPr/>
          <p:nvPr/>
        </p:nvSpPr>
        <p:spPr>
          <a:xfrm>
            <a:off x="0" y="-11113"/>
            <a:ext cx="12185388" cy="68691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grpSp>
        <p:nvGrpSpPr>
          <p:cNvPr id="6" name="Group 5"/>
          <p:cNvGrpSpPr/>
          <p:nvPr/>
        </p:nvGrpSpPr>
        <p:grpSpPr>
          <a:xfrm>
            <a:off x="-10344" y="15594"/>
            <a:ext cx="12202344" cy="6888298"/>
            <a:chOff x="2379" y="-30298"/>
            <a:chExt cx="9156724" cy="6888298"/>
          </a:xfrm>
          <a:solidFill>
            <a:srgbClr val="25E2FB"/>
          </a:solidFill>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15103" y="-30298"/>
              <a:ext cx="9144000" cy="43584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63209"/>
            <a:stretch/>
          </p:blipFill>
          <p:spPr bwMode="auto">
            <a:xfrm>
              <a:off x="2379" y="4328122"/>
              <a:ext cx="9144000" cy="25298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9" name="Picture 28"/>
          <p:cNvPicPr>
            <a:picLocks noChangeAspect="1"/>
          </p:cNvPicPr>
          <p:nvPr/>
        </p:nvPicPr>
        <p:blipFill>
          <a:blip r:embed="rId4">
            <a:extLst>
              <a:ext uri="{28A0092B-C50C-407E-A947-70E740481C1C}">
                <a14:useLocalDpi xmlns:a14="http://schemas.microsoft.com/office/drawing/2010/main" val="0"/>
              </a:ext>
            </a:extLst>
          </a:blip>
          <a:srcRect l="45811" t="14363" r="8691" b="30946"/>
          <a:stretch>
            <a:fillRect/>
          </a:stretch>
        </p:blipFill>
        <p:spPr bwMode="auto">
          <a:xfrm>
            <a:off x="2276142" y="2771775"/>
            <a:ext cx="2193794"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79510" t="58620" b="10178"/>
          <a:stretch>
            <a:fillRect/>
          </a:stretch>
        </p:blipFill>
        <p:spPr bwMode="auto">
          <a:xfrm>
            <a:off x="8697580" y="3862388"/>
            <a:ext cx="74677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47868" t="58620" r="20490" b="10178"/>
          <a:stretch>
            <a:fillRect/>
          </a:stretch>
        </p:blipFill>
        <p:spPr bwMode="auto">
          <a:xfrm>
            <a:off x="7008480" y="4867275"/>
            <a:ext cx="115295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2408" t="58620" r="51843" b="10178"/>
          <a:stretch>
            <a:fillRect/>
          </a:stretch>
        </p:blipFill>
        <p:spPr bwMode="auto">
          <a:xfrm rot="21021871">
            <a:off x="5332013" y="4022155"/>
            <a:ext cx="93929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5"/>
          <p:cNvPicPr>
            <a:picLocks noChangeAspect="1"/>
          </p:cNvPicPr>
          <p:nvPr/>
        </p:nvPicPr>
        <p:blipFill>
          <a:blip r:embed="rId5">
            <a:extLst>
              <a:ext uri="{28A0092B-C50C-407E-A947-70E740481C1C}">
                <a14:useLocalDpi xmlns:a14="http://schemas.microsoft.com/office/drawing/2010/main" val="0"/>
              </a:ext>
            </a:extLst>
          </a:blip>
          <a:srcRect l="22408" t="58620" r="51843" b="19325"/>
          <a:stretch>
            <a:fillRect/>
          </a:stretch>
        </p:blipFill>
        <p:spPr bwMode="auto">
          <a:xfrm rot="153209">
            <a:off x="5282733" y="5357473"/>
            <a:ext cx="1081031"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t="58620" r="77106" b="10178"/>
          <a:stretch>
            <a:fillRect/>
          </a:stretch>
        </p:blipFill>
        <p:spPr bwMode="auto">
          <a:xfrm>
            <a:off x="9215104" y="5135563"/>
            <a:ext cx="100698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5001" t="54204" b="-2"/>
          <a:stretch>
            <a:fillRect/>
          </a:stretch>
        </p:blipFill>
        <p:spPr bwMode="auto">
          <a:xfrm>
            <a:off x="7405355" y="4062413"/>
            <a:ext cx="83986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1960" t="28223" r="34029" b="38074"/>
          <a:stretch>
            <a:fillRect/>
          </a:stretch>
        </p:blipFill>
        <p:spPr bwMode="auto">
          <a:xfrm>
            <a:off x="3927142" y="5135563"/>
            <a:ext cx="725624"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43135" r="67014" b="13731"/>
          <a:stretch>
            <a:fillRect/>
          </a:stretch>
        </p:blipFill>
        <p:spPr bwMode="auto">
          <a:xfrm>
            <a:off x="1320466" y="4770438"/>
            <a:ext cx="103237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sgdfhs"/>
          <p:cNvSpPr/>
          <p:nvPr/>
        </p:nvSpPr>
        <p:spPr>
          <a:xfrm>
            <a:off x="1547813" y="188913"/>
            <a:ext cx="9739848" cy="7921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a:solidFill>
                  <a:schemeClr val="tx2">
                    <a:lumMod val="60000"/>
                    <a:lumOff val="40000"/>
                  </a:schemeClr>
                </a:solidFill>
                <a:latin typeface="Times New Roman" pitchFamily="18" charset="0"/>
                <a:cs typeface="Times New Roman" pitchFamily="18" charset="0"/>
              </a:rPr>
              <a:t>Bé hãy tìm những con vịt màu vàng </a:t>
            </a:r>
            <a:endParaRPr lang="vi-VN" sz="3600" b="1">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61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7037E-7 L -0.18906 -0.00463 " pathEditMode="relative" rAng="0" ptsTypes="AA">
                                      <p:cBhvr>
                                        <p:cTn id="6" dur="2000" fill="hold"/>
                                        <p:tgtEl>
                                          <p:spTgt spid="12"/>
                                        </p:tgtEl>
                                        <p:attrNameLst>
                                          <p:attrName>ppt_x</p:attrName>
                                          <p:attrName>ppt_y</p:attrName>
                                        </p:attrNameLst>
                                      </p:cBhvr>
                                      <p:rCtr x="-9462" y="-2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7778E-7 -7.40741E-7 L -0.24705 -0.125 " pathEditMode="relative" rAng="0" ptsTypes="AA">
                                      <p:cBhvr>
                                        <p:cTn id="10" dur="2000" fill="hold"/>
                                        <p:tgtEl>
                                          <p:spTgt spid="11"/>
                                        </p:tgtEl>
                                        <p:attrNameLst>
                                          <p:attrName>ppt_x</p:attrName>
                                          <p:attrName>ppt_y</p:attrName>
                                        </p:attrNameLst>
                                      </p:cBhvr>
                                      <p:rCtr x="-12361" y="-625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6 -2.96296E-6 L -0.35209 -0.04143 " pathEditMode="relative" rAng="0" ptsTypes="AA">
                                      <p:cBhvr>
                                        <p:cTn id="14" dur="2000" fill="hold"/>
                                        <p:tgtEl>
                                          <p:spTgt spid="10"/>
                                        </p:tgtEl>
                                        <p:attrNameLst>
                                          <p:attrName>ppt_x</p:attrName>
                                          <p:attrName>ppt_y</p:attrName>
                                        </p:attrNameLst>
                                      </p:cBhvr>
                                      <p:rCtr x="-17604" y="-208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2.22222E-6 L -0.30712 -0.19815 " pathEditMode="relative" rAng="0" ptsTypes="AA">
                                      <p:cBhvr>
                                        <p:cTn id="18" dur="2000" fill="hold"/>
                                        <p:tgtEl>
                                          <p:spTgt spid="14"/>
                                        </p:tgtEl>
                                        <p:attrNameLst>
                                          <p:attrName>ppt_x</p:attrName>
                                          <p:attrName>ppt_y</p:attrName>
                                        </p:attrNameLst>
                                      </p:cBhvr>
                                      <p:rCtr x="-15365" y="-990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autoRev="1" fill="hold" nodeType="clickEffect">
                                  <p:stCondLst>
                                    <p:cond delay="0"/>
                                  </p:stCondLst>
                                  <p:childTnLst>
                                    <p:animMotion origin="layout" path="M 1.11111E-6 4.81481E-6 L -0.35695 -0.04283 " pathEditMode="relative" rAng="0" ptsTypes="AA">
                                      <p:cBhvr>
                                        <p:cTn id="22" dur="2000" fill="hold"/>
                                        <p:tgtEl>
                                          <p:spTgt spid="15"/>
                                        </p:tgtEl>
                                        <p:attrNameLst>
                                          <p:attrName>ppt_x</p:attrName>
                                          <p:attrName>ppt_y</p:attrName>
                                        </p:attrNameLst>
                                      </p:cBhvr>
                                      <p:rCtr x="-17847" y="-215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autoRev="1" fill="hold" nodeType="clickEffect">
                                  <p:stCondLst>
                                    <p:cond delay="0"/>
                                  </p:stCondLst>
                                  <p:childTnLst>
                                    <p:animMotion origin="layout" path="M -5.55556E-7 -2.59259E-6 L 0.08854 -0.07453 " pathEditMode="relative" rAng="0" ptsTypes="AA">
                                      <p:cBhvr>
                                        <p:cTn id="26" dur="2000" fill="hold"/>
                                        <p:tgtEl>
                                          <p:spTgt spid="17"/>
                                        </p:tgtEl>
                                        <p:attrNameLst>
                                          <p:attrName>ppt_x</p:attrName>
                                          <p:attrName>ppt_y</p:attrName>
                                        </p:attrNameLst>
                                      </p:cBhvr>
                                      <p:rCtr x="4427" y="-3727"/>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autoRev="1" fill="hold" nodeType="clickEffect">
                                  <p:stCondLst>
                                    <p:cond delay="0"/>
                                  </p:stCondLst>
                                  <p:childTnLst>
                                    <p:animMotion origin="layout" path="M -0.00798 0.02916 L -0.09444 -0.10741 " pathEditMode="relative" rAng="0" ptsTypes="AA">
                                      <p:cBhvr>
                                        <p:cTn id="30" dur="2000" fill="hold"/>
                                        <p:tgtEl>
                                          <p:spTgt spid="16"/>
                                        </p:tgtEl>
                                        <p:attrNameLst>
                                          <p:attrName>ppt_x</p:attrName>
                                          <p:attrName>ppt_y</p:attrName>
                                        </p:attrNameLst>
                                      </p:cBhvr>
                                      <p:rCtr x="-4323" y="-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700"/>
            <a:ext cx="12192000" cy="6845300"/>
          </a:xfrm>
        </p:spPr>
      </p:pic>
    </p:spTree>
    <p:extLst>
      <p:ext uri="{BB962C8B-B14F-4D97-AF65-F5344CB8AC3E}">
        <p14:creationId xmlns:p14="http://schemas.microsoft.com/office/powerpoint/2010/main" val="400260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58738"/>
            <a:ext cx="12215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3645024"/>
            <a:ext cx="11167512" cy="221599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13800" b="1">
                <a:ln w="11430"/>
                <a:solidFill>
                  <a:srgbClr val="0070C0"/>
                </a:solidFill>
                <a:effectLst>
                  <a:outerShdw blurRad="50800" dist="39000" dir="5460000" algn="tl">
                    <a:srgbClr val="000000">
                      <a:alpha val="38000"/>
                    </a:srgbClr>
                  </a:outerShdw>
                </a:effectLst>
                <a:latin typeface="+mn-lt"/>
                <a:cs typeface="+mn-cs"/>
              </a:rPr>
              <a:t>Thank you!</a:t>
            </a:r>
          </a:p>
        </p:txBody>
      </p:sp>
    </p:spTree>
    <p:extLst>
      <p:ext uri="{BB962C8B-B14F-4D97-AF65-F5344CB8AC3E}">
        <p14:creationId xmlns:p14="http://schemas.microsoft.com/office/powerpoint/2010/main" val="12077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5" name="Rectangle 4"/>
          <p:cNvSpPr/>
          <p:nvPr/>
        </p:nvSpPr>
        <p:spPr>
          <a:xfrm>
            <a:off x="1261240" y="800715"/>
            <a:ext cx="10092559" cy="4832092"/>
          </a:xfrm>
          <a:prstGeom prst="rect">
            <a:avLst/>
          </a:prstGeom>
        </p:spPr>
        <p:txBody>
          <a:bodyPr wrap="square">
            <a:spAutoFit/>
          </a:bodyPr>
          <a:lstStyle/>
          <a:p>
            <a:r>
              <a:rPr lang="en-US" sz="2800" b="1" i="0" dirty="0" smtClean="0">
                <a:solidFill>
                  <a:srgbClr val="7030A0"/>
                </a:solidFill>
                <a:effectLst/>
                <a:latin typeface="Times New Roman" panose="02020603050405020304" pitchFamily="18" charset="0"/>
              </a:rPr>
              <a:t>I. </a:t>
            </a:r>
            <a:r>
              <a:rPr lang="en-US" sz="2800" b="1" i="0" dirty="0" err="1" smtClean="0">
                <a:solidFill>
                  <a:srgbClr val="7030A0"/>
                </a:solidFill>
                <a:effectLst/>
                <a:latin typeface="Times New Roman" panose="02020603050405020304" pitchFamily="18" charset="0"/>
              </a:rPr>
              <a:t>Mục</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đích</a:t>
            </a:r>
            <a:r>
              <a:rPr lang="en-US" sz="2800" b="1" i="0" dirty="0" smtClean="0">
                <a:solidFill>
                  <a:srgbClr val="7030A0"/>
                </a:solidFill>
                <a:effectLst/>
                <a:latin typeface="Times New Roman" panose="02020603050405020304" pitchFamily="18" charset="0"/>
              </a:rPr>
              <a:t> – </a:t>
            </a:r>
            <a:r>
              <a:rPr lang="en-US" sz="2800" b="1" i="0" dirty="0" err="1" smtClean="0">
                <a:solidFill>
                  <a:srgbClr val="7030A0"/>
                </a:solidFill>
                <a:effectLst/>
                <a:latin typeface="Times New Roman" panose="02020603050405020304" pitchFamily="18" charset="0"/>
              </a:rPr>
              <a:t>yêu</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cầu</a:t>
            </a:r>
            <a:endParaRPr lang="en-US" sz="2800" b="1" i="0" dirty="0" smtClean="0">
              <a:solidFill>
                <a:srgbClr val="7030A0"/>
              </a:solidFill>
              <a:effectLst/>
              <a:latin typeface="Times New Roman" panose="02020603050405020304" pitchFamily="18" charset="0"/>
            </a:endParaRPr>
          </a:p>
          <a:p>
            <a:r>
              <a:rPr lang="vi-VN" sz="2800" b="1" i="0" dirty="0" smtClean="0">
                <a:solidFill>
                  <a:srgbClr val="7030A0"/>
                </a:solidFill>
                <a:effectLst/>
                <a:latin typeface="Times New Roman" panose="02020603050405020304" pitchFamily="18" charset="0"/>
              </a:rPr>
              <a:t>1. Kiến thức:</a:t>
            </a:r>
            <a:endParaRPr lang="vi-VN" sz="2800" b="0" i="0" dirty="0" smtClean="0">
              <a:solidFill>
                <a:srgbClr val="7030A0"/>
              </a:solidFill>
              <a:effectLst/>
              <a:latin typeface="Times New Roman" panose="02020603050405020304" pitchFamily="18" charset="0"/>
            </a:endParaRPr>
          </a:p>
          <a:p>
            <a:r>
              <a:rPr lang="vi-VN" sz="2800" b="0" i="0" dirty="0" smtClean="0">
                <a:solidFill>
                  <a:srgbClr val="7030A0"/>
                </a:solidFill>
                <a:effectLst/>
                <a:latin typeface="Times New Roman" panose="02020603050405020304" pitchFamily="18" charset="0"/>
              </a:rPr>
              <a:t>- Trẻ nhận biết được màu xanh và màu đỏ, màu vàng phân biệt được đồ dùng màu xanh màu đỏ, màu vàng với đồ dùng các màu khác.</a:t>
            </a:r>
          </a:p>
          <a:p>
            <a:r>
              <a:rPr lang="vi-VN" sz="2800" b="1" i="0" dirty="0" smtClean="0">
                <a:solidFill>
                  <a:srgbClr val="7030A0"/>
                </a:solidFill>
                <a:effectLst/>
                <a:latin typeface="Times New Roman" panose="02020603050405020304" pitchFamily="18" charset="0"/>
              </a:rPr>
              <a:t>2. Kỹ năng:</a:t>
            </a:r>
            <a:endParaRPr lang="vi-VN" sz="2800" b="0" i="0" dirty="0" smtClean="0">
              <a:solidFill>
                <a:srgbClr val="7030A0"/>
              </a:solidFill>
              <a:effectLst/>
              <a:latin typeface="Times New Roman" panose="02020603050405020304" pitchFamily="18" charset="0"/>
            </a:endParaRPr>
          </a:p>
          <a:p>
            <a:r>
              <a:rPr lang="vi-VN" sz="2800" b="0" i="0" dirty="0" smtClean="0">
                <a:solidFill>
                  <a:srgbClr val="7030A0"/>
                </a:solidFill>
                <a:effectLst/>
                <a:latin typeface="Times New Roman" panose="02020603050405020304" pitchFamily="18" charset="0"/>
              </a:rPr>
              <a:t>- Trẻ nhận biết được đồ dùng màu xanh, vàng, đỏ với các đồ dùng màu khác.</a:t>
            </a:r>
          </a:p>
          <a:p>
            <a:r>
              <a:rPr lang="vi-VN" sz="2800" b="0" i="0" dirty="0" smtClean="0">
                <a:solidFill>
                  <a:srgbClr val="7030A0"/>
                </a:solidFill>
                <a:effectLst/>
                <a:latin typeface="Times New Roman" panose="02020603050405020304" pitchFamily="18" charset="0"/>
              </a:rPr>
              <a:t>- Biết lấy theo đúng yêu cầu của cô.</a:t>
            </a:r>
          </a:p>
          <a:p>
            <a:r>
              <a:rPr lang="vi-VN" sz="2800" b="1" i="0" dirty="0" smtClean="0">
                <a:solidFill>
                  <a:srgbClr val="7030A0"/>
                </a:solidFill>
                <a:effectLst/>
                <a:latin typeface="Times New Roman" panose="02020603050405020304" pitchFamily="18" charset="0"/>
              </a:rPr>
              <a:t>3. Thái độ:</a:t>
            </a:r>
            <a:endParaRPr lang="vi-VN" sz="2800" b="0" i="0" dirty="0" smtClean="0">
              <a:solidFill>
                <a:srgbClr val="7030A0"/>
              </a:solidFill>
              <a:effectLst/>
              <a:latin typeface="Times New Roman" panose="02020603050405020304" pitchFamily="18" charset="0"/>
            </a:endParaRPr>
          </a:p>
          <a:p>
            <a:r>
              <a:rPr lang="vi-VN" sz="2800" b="0" i="0" dirty="0" smtClean="0">
                <a:solidFill>
                  <a:srgbClr val="7030A0"/>
                </a:solidFill>
                <a:effectLst/>
                <a:latin typeface="Times New Roman" panose="02020603050405020304" pitchFamily="18" charset="0"/>
              </a:rPr>
              <a:t>- Trẻ ngoan, hứng thú tham gia các hoạt động của cô.</a:t>
            </a:r>
          </a:p>
          <a:p>
            <a:r>
              <a:rPr lang="vi-VN" sz="2800" b="0" i="0" dirty="0" smtClean="0">
                <a:solidFill>
                  <a:srgbClr val="7030A0"/>
                </a:solidFill>
                <a:effectLst/>
                <a:latin typeface="Times New Roman" panose="02020603050405020304" pitchFamily="18" charset="0"/>
              </a:rPr>
              <a:t> </a:t>
            </a:r>
            <a:endParaRPr lang="vi-VN" sz="2800" b="0" i="0" dirty="0">
              <a:solidFill>
                <a:srgbClr val="7030A0"/>
              </a:solidFill>
              <a:effectLst/>
              <a:latin typeface="Times New Roman" panose="02020603050405020304" pitchFamily="18" charset="0"/>
            </a:endParaRPr>
          </a:p>
        </p:txBody>
      </p:sp>
    </p:spTree>
    <p:extLst>
      <p:ext uri="{BB962C8B-B14F-4D97-AF65-F5344CB8AC3E}">
        <p14:creationId xmlns:p14="http://schemas.microsoft.com/office/powerpoint/2010/main" val="201612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a:stretch>
            <a:fillRect/>
          </a:stretch>
        </p:blipFill>
        <p:spPr>
          <a:xfrm>
            <a:off x="0" y="34925"/>
            <a:ext cx="12192000" cy="6826250"/>
          </a:xfrm>
          <a:prstGeom prst="rect">
            <a:avLst/>
          </a:prstGeom>
          <a:solidFill>
            <a:schemeClr val="accent6">
              <a:lumMod val="20000"/>
              <a:lumOff val="80000"/>
            </a:schemeClr>
          </a:solidFill>
        </p:spPr>
      </p:pic>
      <p:sp>
        <p:nvSpPr>
          <p:cNvPr id="5" name="Rectangle 4"/>
          <p:cNvSpPr/>
          <p:nvPr/>
        </p:nvSpPr>
        <p:spPr>
          <a:xfrm>
            <a:off x="1524000" y="2020888"/>
            <a:ext cx="7756634" cy="3539430"/>
          </a:xfrm>
          <a:prstGeom prst="rect">
            <a:avLst/>
          </a:prstGeom>
        </p:spPr>
        <p:txBody>
          <a:bodyPr wrap="square">
            <a:spAutoFit/>
          </a:bodyPr>
          <a:lstStyle/>
          <a:p>
            <a:r>
              <a:rPr lang="en-US" sz="2800" b="1" i="0" dirty="0" smtClean="0">
                <a:solidFill>
                  <a:srgbClr val="7030A0"/>
                </a:solidFill>
                <a:effectLst/>
                <a:latin typeface="Times New Roman" panose="02020603050405020304" pitchFamily="18" charset="0"/>
              </a:rPr>
              <a:t>II. </a:t>
            </a:r>
            <a:r>
              <a:rPr lang="en-US" sz="2800" b="1" i="0" dirty="0" err="1" smtClean="0">
                <a:solidFill>
                  <a:srgbClr val="7030A0"/>
                </a:solidFill>
                <a:effectLst/>
                <a:latin typeface="Times New Roman" panose="02020603050405020304" pitchFamily="18" charset="0"/>
              </a:rPr>
              <a:t>Chuẩn</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bị</a:t>
            </a:r>
            <a:endParaRPr lang="en-US" sz="2800" b="1" i="0" dirty="0" smtClean="0">
              <a:solidFill>
                <a:srgbClr val="7030A0"/>
              </a:solidFill>
              <a:effectLst/>
              <a:latin typeface="Times New Roman" panose="02020603050405020304" pitchFamily="18" charset="0"/>
            </a:endParaRPr>
          </a:p>
          <a:p>
            <a:r>
              <a:rPr lang="en-US" sz="2800" b="1" i="0" dirty="0" smtClean="0">
                <a:solidFill>
                  <a:srgbClr val="7030A0"/>
                </a:solidFill>
                <a:effectLst/>
                <a:latin typeface="Times New Roman" panose="02020603050405020304" pitchFamily="18" charset="0"/>
              </a:rPr>
              <a:t>1</a:t>
            </a:r>
            <a:r>
              <a:rPr lang="en-US" sz="2800" b="0" i="0" dirty="0" smtClean="0">
                <a:solidFill>
                  <a:srgbClr val="7030A0"/>
                </a:solidFill>
                <a:effectLst/>
                <a:latin typeface="Times New Roman" panose="02020603050405020304" pitchFamily="18" charset="0"/>
              </a:rPr>
              <a:t>.</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Đồ</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dùng</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của</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cô</a:t>
            </a:r>
            <a:r>
              <a:rPr lang="en-US" sz="2800" b="1" i="0" dirty="0" smtClean="0">
                <a:solidFill>
                  <a:srgbClr val="7030A0"/>
                </a:solidFill>
                <a:effectLst/>
                <a:latin typeface="Times New Roman" panose="02020603050405020304" pitchFamily="18" charset="0"/>
              </a:rPr>
              <a:t>:</a:t>
            </a:r>
            <a:endParaRPr lang="en-US" sz="2800" b="0" i="0" dirty="0" smtClean="0">
              <a:solidFill>
                <a:srgbClr val="7030A0"/>
              </a:solidFill>
              <a:effectLst/>
              <a:latin typeface="Times New Roman" panose="02020603050405020304" pitchFamily="18" charset="0"/>
            </a:endParaRPr>
          </a:p>
          <a:p>
            <a:r>
              <a:rPr lang="en-US" sz="2800" b="1"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Hoa</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màu</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đỏ</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xanh</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vàng</a:t>
            </a:r>
            <a:r>
              <a:rPr lang="en-US" sz="2800" b="0" i="0" dirty="0" smtClean="0">
                <a:solidFill>
                  <a:srgbClr val="7030A0"/>
                </a:solidFill>
                <a:effectLst/>
                <a:latin typeface="Times New Roman" panose="02020603050405020304" pitchFamily="18" charset="0"/>
              </a:rPr>
              <a:t>.</a:t>
            </a:r>
          </a:p>
          <a:p>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Hộp</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quà</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màu</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đỏ</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xanh</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vàng</a:t>
            </a:r>
            <a:endParaRPr lang="en-US" sz="2800" b="0" i="0" dirty="0" smtClean="0">
              <a:solidFill>
                <a:srgbClr val="7030A0"/>
              </a:solidFill>
              <a:effectLst/>
              <a:latin typeface="Times New Roman" panose="02020603050405020304" pitchFamily="18" charset="0"/>
            </a:endParaRPr>
          </a:p>
          <a:p>
            <a:r>
              <a:rPr lang="en-US" sz="2800" dirty="0" smtClean="0">
                <a:solidFill>
                  <a:srgbClr val="7030A0"/>
                </a:solidFill>
                <a:latin typeface="Times New Roman" panose="02020603050405020304" pitchFamily="18" charset="0"/>
              </a:rPr>
              <a:t>- </a:t>
            </a:r>
            <a:r>
              <a:rPr lang="en-US" sz="2800" dirty="0" err="1" smtClean="0">
                <a:solidFill>
                  <a:srgbClr val="7030A0"/>
                </a:solidFill>
                <a:latin typeface="Times New Roman" panose="02020603050405020304" pitchFamily="18" charset="0"/>
              </a:rPr>
              <a:t>Bài</a:t>
            </a:r>
            <a:r>
              <a:rPr lang="en-US" sz="2800" dirty="0" smtClean="0">
                <a:solidFill>
                  <a:srgbClr val="7030A0"/>
                </a:solidFill>
                <a:latin typeface="Times New Roman" panose="02020603050405020304" pitchFamily="18" charset="0"/>
              </a:rPr>
              <a:t> </a:t>
            </a:r>
            <a:r>
              <a:rPr lang="en-US" sz="2800" dirty="0" err="1" smtClean="0">
                <a:solidFill>
                  <a:srgbClr val="7030A0"/>
                </a:solidFill>
                <a:latin typeface="Times New Roman" panose="02020603050405020304" pitchFamily="18" charset="0"/>
              </a:rPr>
              <a:t>giảng</a:t>
            </a:r>
            <a:r>
              <a:rPr lang="en-US" sz="2800" dirty="0" smtClean="0">
                <a:solidFill>
                  <a:srgbClr val="7030A0"/>
                </a:solidFill>
                <a:latin typeface="Times New Roman" panose="02020603050405020304" pitchFamily="18" charset="0"/>
              </a:rPr>
              <a:t> </a:t>
            </a:r>
            <a:r>
              <a:rPr lang="en-US" sz="2800" dirty="0" err="1" smtClean="0">
                <a:solidFill>
                  <a:srgbClr val="7030A0"/>
                </a:solidFill>
                <a:latin typeface="Times New Roman" panose="02020603050405020304" pitchFamily="18" charset="0"/>
              </a:rPr>
              <a:t>powerpoint</a:t>
            </a:r>
            <a:endParaRPr lang="en-US" sz="2800" b="0" i="0" dirty="0" smtClean="0">
              <a:solidFill>
                <a:srgbClr val="7030A0"/>
              </a:solidFill>
              <a:effectLst/>
              <a:latin typeface="Times New Roman" panose="02020603050405020304" pitchFamily="18" charset="0"/>
            </a:endParaRPr>
          </a:p>
          <a:p>
            <a:r>
              <a:rPr lang="en-US" sz="2800" b="1" i="0" dirty="0" smtClean="0">
                <a:solidFill>
                  <a:srgbClr val="7030A0"/>
                </a:solidFill>
                <a:effectLst/>
                <a:latin typeface="Times New Roman" panose="02020603050405020304" pitchFamily="18" charset="0"/>
              </a:rPr>
              <a:t>2. </a:t>
            </a:r>
            <a:r>
              <a:rPr lang="en-US" sz="2800" b="1" i="0" dirty="0" err="1" smtClean="0">
                <a:solidFill>
                  <a:srgbClr val="7030A0"/>
                </a:solidFill>
                <a:effectLst/>
                <a:latin typeface="Times New Roman" panose="02020603050405020304" pitchFamily="18" charset="0"/>
              </a:rPr>
              <a:t>Đồ</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dùng</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của</a:t>
            </a:r>
            <a:r>
              <a:rPr lang="en-US" sz="2800" b="1" i="0" dirty="0" smtClean="0">
                <a:solidFill>
                  <a:srgbClr val="7030A0"/>
                </a:solidFill>
                <a:effectLst/>
                <a:latin typeface="Times New Roman" panose="02020603050405020304" pitchFamily="18" charset="0"/>
              </a:rPr>
              <a:t> </a:t>
            </a:r>
            <a:r>
              <a:rPr lang="en-US" sz="2800" b="1" i="0" dirty="0" err="1" smtClean="0">
                <a:solidFill>
                  <a:srgbClr val="7030A0"/>
                </a:solidFill>
                <a:effectLst/>
                <a:latin typeface="Times New Roman" panose="02020603050405020304" pitchFamily="18" charset="0"/>
              </a:rPr>
              <a:t>trẻ</a:t>
            </a:r>
            <a:r>
              <a:rPr lang="en-US" sz="2800" b="1" i="0" dirty="0" smtClean="0">
                <a:solidFill>
                  <a:srgbClr val="7030A0"/>
                </a:solidFill>
                <a:effectLst/>
                <a:latin typeface="Times New Roman" panose="02020603050405020304" pitchFamily="18" charset="0"/>
              </a:rPr>
              <a:t>:</a:t>
            </a:r>
            <a:endParaRPr lang="en-US" sz="2800" b="0" i="0" dirty="0" smtClean="0">
              <a:solidFill>
                <a:srgbClr val="7030A0"/>
              </a:solidFill>
              <a:effectLst/>
              <a:latin typeface="Times New Roman" panose="02020603050405020304" pitchFamily="18" charset="0"/>
            </a:endParaRPr>
          </a:p>
          <a:p>
            <a:r>
              <a:rPr lang="en-US" sz="2800" b="1" i="0" dirty="0" smtClean="0">
                <a:solidFill>
                  <a:srgbClr val="7030A0"/>
                </a:solidFill>
                <a:effectLst/>
                <a:latin typeface="Times New Roman" panose="02020603050405020304" pitchFamily="18" charset="0"/>
              </a:rPr>
              <a:t>- </a:t>
            </a:r>
            <a:r>
              <a:rPr lang="en-US" sz="2800" b="0" i="0" dirty="0" smtClean="0">
                <a:solidFill>
                  <a:srgbClr val="7030A0"/>
                </a:solidFill>
                <a:effectLst/>
                <a:latin typeface="Times New Roman" panose="02020603050405020304" pitchFamily="18" charset="0"/>
              </a:rPr>
              <a:t>3 </a:t>
            </a:r>
            <a:r>
              <a:rPr lang="en-US" sz="2800" b="0" i="0" dirty="0" err="1" smtClean="0">
                <a:solidFill>
                  <a:srgbClr val="7030A0"/>
                </a:solidFill>
                <a:effectLst/>
                <a:latin typeface="Times New Roman" panose="02020603050405020304" pitchFamily="18" charset="0"/>
              </a:rPr>
              <a:t>bông</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hoa</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xanh</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đỏ</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vàng</a:t>
            </a:r>
            <a:r>
              <a:rPr lang="en-US" sz="2800" b="0" i="0" dirty="0" smtClean="0">
                <a:solidFill>
                  <a:srgbClr val="7030A0"/>
                </a:solidFill>
                <a:effectLst/>
                <a:latin typeface="Times New Roman" panose="02020603050405020304" pitchFamily="18" charset="0"/>
              </a:rPr>
              <a:t>.</a:t>
            </a:r>
          </a:p>
          <a:p>
            <a:r>
              <a:rPr lang="en-US" sz="2800" b="0" i="0" dirty="0" smtClean="0">
                <a:solidFill>
                  <a:srgbClr val="7030A0"/>
                </a:solidFill>
                <a:effectLst/>
                <a:latin typeface="Times New Roman" panose="02020603050405020304" pitchFamily="18" charset="0"/>
              </a:rPr>
              <a:t>- Con </a:t>
            </a:r>
            <a:r>
              <a:rPr lang="en-US" sz="2800" b="0" i="0" dirty="0" err="1" smtClean="0">
                <a:solidFill>
                  <a:srgbClr val="7030A0"/>
                </a:solidFill>
                <a:effectLst/>
                <a:latin typeface="Times New Roman" panose="02020603050405020304" pitchFamily="18" charset="0"/>
              </a:rPr>
              <a:t>xúc</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xắc</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có</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các</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mặt</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màu</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đỏ</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xanh</a:t>
            </a:r>
            <a:r>
              <a:rPr lang="en-US" sz="2800" b="0" i="0" dirty="0" smtClean="0">
                <a:solidFill>
                  <a:srgbClr val="7030A0"/>
                </a:solidFill>
                <a:effectLst/>
                <a:latin typeface="Times New Roman" panose="02020603050405020304" pitchFamily="18" charset="0"/>
              </a:rPr>
              <a:t>, </a:t>
            </a:r>
            <a:r>
              <a:rPr lang="en-US" sz="2800" b="0" i="0" dirty="0" err="1" smtClean="0">
                <a:solidFill>
                  <a:srgbClr val="7030A0"/>
                </a:solidFill>
                <a:effectLst/>
                <a:latin typeface="Times New Roman" panose="02020603050405020304" pitchFamily="18" charset="0"/>
              </a:rPr>
              <a:t>vàng</a:t>
            </a:r>
            <a:r>
              <a:rPr lang="en-US" sz="2800" b="0" i="0" dirty="0" smtClean="0">
                <a:solidFill>
                  <a:srgbClr val="7030A0"/>
                </a:solidFill>
                <a:effectLst/>
                <a:latin typeface="Times New Roman" panose="02020603050405020304" pitchFamily="18" charset="0"/>
              </a:rPr>
              <a:t>.</a:t>
            </a:r>
            <a:endParaRPr lang="en-US" sz="2800" b="0" i="0" dirty="0">
              <a:solidFill>
                <a:srgbClr val="7030A0"/>
              </a:solidFill>
              <a:effectLst/>
              <a:latin typeface="Times New Roman" panose="02020603050405020304" pitchFamily="18" charset="0"/>
            </a:endParaRPr>
          </a:p>
        </p:txBody>
      </p:sp>
    </p:spTree>
    <p:extLst>
      <p:ext uri="{BB962C8B-B14F-4D97-AF65-F5344CB8AC3E}">
        <p14:creationId xmlns:p14="http://schemas.microsoft.com/office/powerpoint/2010/main" val="22206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a:stretch>
            <a:fillRect/>
          </a:stretch>
        </p:blipFill>
        <p:spPr>
          <a:xfrm>
            <a:off x="0" y="34925"/>
            <a:ext cx="12192000" cy="6826250"/>
          </a:xfrm>
          <a:prstGeom prst="rect">
            <a:avLst/>
          </a:prstGeom>
          <a:solidFill>
            <a:schemeClr val="accent6">
              <a:lumMod val="20000"/>
              <a:lumOff val="80000"/>
            </a:schemeClr>
          </a:solidFill>
        </p:spPr>
      </p:pic>
      <p:sp>
        <p:nvSpPr>
          <p:cNvPr id="5" name="Rectangle 4"/>
          <p:cNvSpPr/>
          <p:nvPr/>
        </p:nvSpPr>
        <p:spPr>
          <a:xfrm>
            <a:off x="1114097" y="2690336"/>
            <a:ext cx="10163503" cy="2246769"/>
          </a:xfrm>
          <a:prstGeom prst="rect">
            <a:avLst/>
          </a:prstGeom>
        </p:spPr>
        <p:txBody>
          <a:bodyPr wrap="square">
            <a:spAutoFit/>
          </a:bodyPr>
          <a:lstStyle/>
          <a:p>
            <a:r>
              <a:rPr lang="vi-VN" sz="2800" b="0" i="1" dirty="0" smtClean="0">
                <a:solidFill>
                  <a:srgbClr val="7030A0"/>
                </a:solidFill>
                <a:effectLst/>
                <a:latin typeface="Times New Roman" panose="02020603050405020304" pitchFamily="18" charset="0"/>
              </a:rPr>
              <a:t>- TC1: Đội nào nhanh hơn.</a:t>
            </a:r>
            <a:endParaRPr lang="vi-VN" sz="2800" b="0" i="0" dirty="0" smtClean="0">
              <a:solidFill>
                <a:srgbClr val="7030A0"/>
              </a:solidFill>
              <a:effectLst/>
              <a:latin typeface="Times New Roman" panose="02020603050405020304" pitchFamily="18" charset="0"/>
            </a:endParaRPr>
          </a:p>
          <a:p>
            <a:r>
              <a:rPr lang="vi-VN" sz="2800" b="0" i="0" dirty="0" smtClean="0">
                <a:solidFill>
                  <a:srgbClr val="7030A0"/>
                </a:solidFill>
                <a:effectLst/>
                <a:latin typeface="Times New Roman" panose="02020603050405020304" pitchFamily="18" charset="0"/>
              </a:rPr>
              <a:t>+ Cách chơi: Cô chia thành hai đội bạn trai và bạn gái, cho trẻ đi theo đường hẹp lên lấy kẹo mút có màu xanh, đỏ, vàng để vào hộp màu xanh, màu đỏ, màu vàng theo yêu cầu của cô.</a:t>
            </a:r>
          </a:p>
          <a:p>
            <a:r>
              <a:rPr lang="vi-VN" sz="2800" b="0" i="0" dirty="0" smtClean="0">
                <a:solidFill>
                  <a:srgbClr val="7030A0"/>
                </a:solidFill>
                <a:effectLst/>
                <a:latin typeface="Times New Roman" panose="02020603050405020304" pitchFamily="18" charset="0"/>
              </a:rPr>
              <a:t>+ Cô kiểm tra kết quả, động viên khuyến khích trẻ.</a:t>
            </a:r>
            <a:endParaRPr lang="vi-VN" sz="2800" b="0" i="0" dirty="0">
              <a:solidFill>
                <a:srgbClr val="7030A0"/>
              </a:solidFill>
              <a:effectLst/>
              <a:latin typeface="Times New Roman" panose="02020603050405020304" pitchFamily="18" charset="0"/>
            </a:endParaRPr>
          </a:p>
        </p:txBody>
      </p:sp>
    </p:spTree>
    <p:extLst>
      <p:ext uri="{BB962C8B-B14F-4D97-AF65-F5344CB8AC3E}">
        <p14:creationId xmlns:p14="http://schemas.microsoft.com/office/powerpoint/2010/main" val="3906309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a:stretch>
            <a:fillRect/>
          </a:stretch>
        </p:blipFill>
        <p:spPr>
          <a:xfrm>
            <a:off x="0" y="34925"/>
            <a:ext cx="12192000" cy="6826250"/>
          </a:xfrm>
          <a:prstGeom prst="rect">
            <a:avLst/>
          </a:prstGeom>
          <a:solidFill>
            <a:schemeClr val="accent6">
              <a:lumMod val="20000"/>
              <a:lumOff val="80000"/>
            </a:schemeClr>
          </a:solidFill>
        </p:spPr>
      </p:pic>
      <p:sp>
        <p:nvSpPr>
          <p:cNvPr id="5" name="Rectangle 4"/>
          <p:cNvSpPr/>
          <p:nvPr/>
        </p:nvSpPr>
        <p:spPr>
          <a:xfrm>
            <a:off x="1040524" y="2690336"/>
            <a:ext cx="10184524" cy="2246769"/>
          </a:xfrm>
          <a:prstGeom prst="rect">
            <a:avLst/>
          </a:prstGeom>
        </p:spPr>
        <p:txBody>
          <a:bodyPr wrap="square">
            <a:spAutoFit/>
          </a:bodyPr>
          <a:lstStyle/>
          <a:p>
            <a:r>
              <a:rPr lang="vi-VN" sz="2800" b="1" i="1" dirty="0" smtClean="0">
                <a:solidFill>
                  <a:srgbClr val="7030A0"/>
                </a:solidFill>
                <a:effectLst/>
                <a:latin typeface="Times New Roman" panose="02020603050405020304" pitchFamily="18" charset="0"/>
              </a:rPr>
              <a:t>- </a:t>
            </a:r>
            <a:r>
              <a:rPr lang="vi-VN" sz="2800" b="0" i="1" dirty="0" smtClean="0">
                <a:solidFill>
                  <a:srgbClr val="7030A0"/>
                </a:solidFill>
                <a:effectLst/>
                <a:latin typeface="Times New Roman" panose="02020603050405020304" pitchFamily="18" charset="0"/>
              </a:rPr>
              <a:t>TC2: Thi xem ai nhanh.</a:t>
            </a:r>
            <a:endParaRPr lang="vi-VN" sz="2800" b="0" i="0" dirty="0" smtClean="0">
              <a:solidFill>
                <a:srgbClr val="7030A0"/>
              </a:solidFill>
              <a:effectLst/>
              <a:latin typeface="Times New Roman" panose="02020603050405020304" pitchFamily="18" charset="0"/>
            </a:endParaRPr>
          </a:p>
          <a:p>
            <a:r>
              <a:rPr lang="vi-VN" sz="2800" b="0" i="0" dirty="0" smtClean="0">
                <a:solidFill>
                  <a:srgbClr val="7030A0"/>
                </a:solidFill>
                <a:effectLst/>
                <a:latin typeface="Times New Roman" panose="02020603050405020304" pitchFamily="18" charset="0"/>
              </a:rPr>
              <a:t>+ Cách chơi: Cho trẻ đứng thành vòng tròn, Thỏ ngọc hát cùng trẻ bài “Xúc xắc đáng yêu”. Sau đó Thỏ ngọc  tung xúc xắc lên, xúc xắc lăn ở mặt nào thì trẻ đọc màu của mặt đó lên. Mỗi lần chơi cô kiểm tra kết quả cho trẻ.</a:t>
            </a:r>
            <a:endParaRPr lang="vi-VN" sz="2800" b="0" i="0" dirty="0">
              <a:solidFill>
                <a:srgbClr val="7030A0"/>
              </a:solidFill>
              <a:effectLst/>
              <a:latin typeface="Times New Roman" panose="02020603050405020304" pitchFamily="18" charset="0"/>
            </a:endParaRPr>
          </a:p>
        </p:txBody>
      </p:sp>
    </p:spTree>
    <p:extLst>
      <p:ext uri="{BB962C8B-B14F-4D97-AF65-F5344CB8AC3E}">
        <p14:creationId xmlns:p14="http://schemas.microsoft.com/office/powerpoint/2010/main" val="222715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a:stretch>
            <a:fillRect/>
          </a:stretch>
        </p:blipFill>
        <p:spPr>
          <a:xfrm>
            <a:off x="0" y="34925"/>
            <a:ext cx="12192000" cy="6826250"/>
          </a:xfrm>
          <a:prstGeom prst="rect">
            <a:avLst/>
          </a:prstGeom>
          <a:solidFill>
            <a:schemeClr val="accent6">
              <a:lumMod val="20000"/>
              <a:lumOff val="80000"/>
            </a:schemeClr>
          </a:solidFill>
        </p:spPr>
      </p:pic>
      <p:sp>
        <p:nvSpPr>
          <p:cNvPr id="5" name="Rectangle 4"/>
          <p:cNvSpPr/>
          <p:nvPr/>
        </p:nvSpPr>
        <p:spPr>
          <a:xfrm>
            <a:off x="1103587" y="2690336"/>
            <a:ext cx="10142482" cy="1815882"/>
          </a:xfrm>
          <a:prstGeom prst="rect">
            <a:avLst/>
          </a:prstGeom>
        </p:spPr>
        <p:txBody>
          <a:bodyPr wrap="square">
            <a:spAutoFit/>
          </a:bodyPr>
          <a:lstStyle/>
          <a:p>
            <a:r>
              <a:rPr lang="vi-VN" sz="2800" b="0" i="1" dirty="0" smtClean="0">
                <a:solidFill>
                  <a:srgbClr val="7030A0"/>
                </a:solidFill>
                <a:effectLst/>
                <a:latin typeface="Times New Roman" panose="02020603050405020304" pitchFamily="18" charset="0"/>
              </a:rPr>
              <a:t>- TC3: Hái hoa tặng thỏ</a:t>
            </a:r>
            <a:endParaRPr lang="vi-VN" sz="2800" b="0" i="0" dirty="0" smtClean="0">
              <a:solidFill>
                <a:srgbClr val="7030A0"/>
              </a:solidFill>
              <a:effectLst/>
              <a:latin typeface="Times New Roman" panose="02020603050405020304" pitchFamily="18" charset="0"/>
            </a:endParaRPr>
          </a:p>
          <a:p>
            <a:r>
              <a:rPr lang="vi-VN" sz="2800" b="0" i="0" dirty="0" smtClean="0">
                <a:solidFill>
                  <a:srgbClr val="7030A0"/>
                </a:solidFill>
                <a:effectLst/>
                <a:latin typeface="Times New Roman" panose="02020603050405020304" pitchFamily="18" charset="0"/>
              </a:rPr>
              <a:t>+ Cách chơi: Cô cho trẻ bò chui qua cổng sau đó hái hoa màu xanh, đỏ, vàng theo yêu cầu của cô rồi để vào lọ màu xanh, đỏ, vàng.</a:t>
            </a:r>
          </a:p>
          <a:p>
            <a:r>
              <a:rPr lang="vi-VN" sz="2800" b="0" i="0" dirty="0" smtClean="0">
                <a:solidFill>
                  <a:srgbClr val="7030A0"/>
                </a:solidFill>
                <a:effectLst/>
                <a:latin typeface="Times New Roman" panose="02020603050405020304" pitchFamily="18" charset="0"/>
              </a:rPr>
              <a:t>+ Cô kiểm tra kết quả sau mỗi lần chơi.</a:t>
            </a:r>
            <a:endParaRPr lang="vi-VN" sz="2800" b="0" i="0" dirty="0">
              <a:solidFill>
                <a:srgbClr val="7030A0"/>
              </a:solidFill>
              <a:effectLst/>
              <a:latin typeface="Times New Roman" panose="02020603050405020304" pitchFamily="18" charset="0"/>
            </a:endParaRPr>
          </a:p>
        </p:txBody>
      </p:sp>
    </p:spTree>
    <p:extLst>
      <p:ext uri="{BB962C8B-B14F-4D97-AF65-F5344CB8AC3E}">
        <p14:creationId xmlns:p14="http://schemas.microsoft.com/office/powerpoint/2010/main" val="449678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a:stretch>
            <a:fillRect/>
          </a:stretch>
        </p:blipFill>
        <p:spPr>
          <a:xfrm>
            <a:off x="0" y="0"/>
            <a:ext cx="12192000" cy="6826250"/>
          </a:xfrm>
          <a:prstGeom prst="rect">
            <a:avLst/>
          </a:prstGeom>
          <a:solidFill>
            <a:schemeClr val="accent6">
              <a:lumMod val="20000"/>
              <a:lumOff val="80000"/>
            </a:schemeClr>
          </a:solidFill>
        </p:spPr>
      </p:pic>
      <p:sp>
        <p:nvSpPr>
          <p:cNvPr id="5" name="Rectangle 4"/>
          <p:cNvSpPr/>
          <p:nvPr/>
        </p:nvSpPr>
        <p:spPr>
          <a:xfrm>
            <a:off x="2836018" y="2287892"/>
            <a:ext cx="5254965" cy="954107"/>
          </a:xfrm>
          <a:prstGeom prst="rect">
            <a:avLst/>
          </a:prstGeom>
        </p:spPr>
        <p:txBody>
          <a:bodyPr wrap="none">
            <a:spAutoFit/>
          </a:bodyPr>
          <a:lstStyle/>
          <a:p>
            <a:pPr marL="457200" indent="-457200">
              <a:buFontTx/>
              <a:buChar char="-"/>
            </a:pPr>
            <a:r>
              <a:rPr lang="en-US" sz="2800" b="0" i="1" dirty="0" err="1" smtClean="0">
                <a:solidFill>
                  <a:srgbClr val="7030A0"/>
                </a:solidFill>
                <a:effectLst/>
                <a:latin typeface="Times New Roman" panose="02020603050405020304" pitchFamily="18" charset="0"/>
              </a:rPr>
              <a:t>Trò</a:t>
            </a:r>
            <a:r>
              <a:rPr lang="en-US" sz="2800" b="0" i="1" dirty="0" smtClean="0">
                <a:solidFill>
                  <a:srgbClr val="7030A0"/>
                </a:solidFill>
                <a:effectLst/>
                <a:latin typeface="Times New Roman" panose="02020603050405020304" pitchFamily="18" charset="0"/>
              </a:rPr>
              <a:t> </a:t>
            </a:r>
            <a:r>
              <a:rPr lang="en-US" sz="2800" b="0" i="1" dirty="0" err="1" smtClean="0">
                <a:solidFill>
                  <a:srgbClr val="7030A0"/>
                </a:solidFill>
                <a:effectLst/>
                <a:latin typeface="Times New Roman" panose="02020603050405020304" pitchFamily="18" charset="0"/>
              </a:rPr>
              <a:t>chơi</a:t>
            </a:r>
            <a:r>
              <a:rPr lang="en-US" sz="2800" b="0" i="1" dirty="0" smtClean="0">
                <a:solidFill>
                  <a:srgbClr val="7030A0"/>
                </a:solidFill>
                <a:effectLst/>
                <a:latin typeface="Times New Roman" panose="02020603050405020304" pitchFamily="18" charset="0"/>
              </a:rPr>
              <a:t> 4: Ai </a:t>
            </a:r>
            <a:r>
              <a:rPr lang="en-US" sz="2800" b="0" i="1" dirty="0" err="1" smtClean="0">
                <a:solidFill>
                  <a:srgbClr val="7030A0"/>
                </a:solidFill>
                <a:effectLst/>
                <a:latin typeface="Times New Roman" panose="02020603050405020304" pitchFamily="18" charset="0"/>
              </a:rPr>
              <a:t>giỏi</a:t>
            </a:r>
            <a:r>
              <a:rPr lang="en-US" sz="2800" b="0" i="1" dirty="0" smtClean="0">
                <a:solidFill>
                  <a:srgbClr val="7030A0"/>
                </a:solidFill>
                <a:effectLst/>
                <a:latin typeface="Times New Roman" panose="02020603050405020304" pitchFamily="18" charset="0"/>
              </a:rPr>
              <a:t> </a:t>
            </a:r>
            <a:r>
              <a:rPr lang="en-US" sz="2800" b="0" i="1" dirty="0" err="1" smtClean="0">
                <a:solidFill>
                  <a:srgbClr val="7030A0"/>
                </a:solidFill>
                <a:effectLst/>
                <a:latin typeface="Times New Roman" panose="02020603050405020304" pitchFamily="18" charset="0"/>
              </a:rPr>
              <a:t>nhất</a:t>
            </a:r>
            <a:endParaRPr lang="en-US" sz="2800" b="0" i="1" dirty="0" smtClean="0">
              <a:solidFill>
                <a:srgbClr val="7030A0"/>
              </a:solidFill>
              <a:effectLst/>
              <a:latin typeface="Times New Roman" panose="02020603050405020304" pitchFamily="18" charset="0"/>
            </a:endParaRPr>
          </a:p>
          <a:p>
            <a:r>
              <a:rPr lang="en-US" sz="2800" i="1" dirty="0" smtClean="0">
                <a:solidFill>
                  <a:srgbClr val="7030A0"/>
                </a:solidFill>
                <a:latin typeface="Times New Roman" panose="02020603050405020304" pitchFamily="18" charset="0"/>
              </a:rPr>
              <a:t>+ </a:t>
            </a:r>
            <a:r>
              <a:rPr lang="en-US" sz="2800" i="1" dirty="0" err="1" smtClean="0">
                <a:solidFill>
                  <a:srgbClr val="7030A0"/>
                </a:solidFill>
                <a:latin typeface="Times New Roman" panose="02020603050405020304" pitchFamily="18" charset="0"/>
              </a:rPr>
              <a:t>Cô</a:t>
            </a:r>
            <a:r>
              <a:rPr lang="en-US" sz="2800" i="1" dirty="0" smtClean="0">
                <a:solidFill>
                  <a:srgbClr val="7030A0"/>
                </a:solidFill>
                <a:latin typeface="Times New Roman" panose="02020603050405020304" pitchFamily="18" charset="0"/>
              </a:rPr>
              <a:t> </a:t>
            </a:r>
            <a:r>
              <a:rPr lang="en-US" sz="2800" i="1" dirty="0" err="1" smtClean="0">
                <a:solidFill>
                  <a:srgbClr val="7030A0"/>
                </a:solidFill>
                <a:latin typeface="Times New Roman" panose="02020603050405020304" pitchFamily="18" charset="0"/>
              </a:rPr>
              <a:t>giới</a:t>
            </a:r>
            <a:r>
              <a:rPr lang="en-US" sz="2800" i="1" dirty="0" smtClean="0">
                <a:solidFill>
                  <a:srgbClr val="7030A0"/>
                </a:solidFill>
                <a:latin typeface="Times New Roman" panose="02020603050405020304" pitchFamily="18" charset="0"/>
              </a:rPr>
              <a:t> </a:t>
            </a:r>
            <a:r>
              <a:rPr lang="en-US" sz="2800" i="1" dirty="0" err="1" smtClean="0">
                <a:solidFill>
                  <a:srgbClr val="7030A0"/>
                </a:solidFill>
                <a:latin typeface="Times New Roman" panose="02020603050405020304" pitchFamily="18" charset="0"/>
              </a:rPr>
              <a:t>thiệu</a:t>
            </a:r>
            <a:r>
              <a:rPr lang="en-US" sz="2800" i="1" dirty="0" smtClean="0">
                <a:solidFill>
                  <a:srgbClr val="7030A0"/>
                </a:solidFill>
                <a:latin typeface="Times New Roman" panose="02020603050405020304" pitchFamily="18" charset="0"/>
              </a:rPr>
              <a:t> </a:t>
            </a:r>
            <a:r>
              <a:rPr lang="en-US" sz="2800" i="1" dirty="0" err="1" smtClean="0">
                <a:solidFill>
                  <a:srgbClr val="7030A0"/>
                </a:solidFill>
                <a:latin typeface="Times New Roman" panose="02020603050405020304" pitchFamily="18" charset="0"/>
              </a:rPr>
              <a:t>luật</a:t>
            </a:r>
            <a:r>
              <a:rPr lang="en-US" sz="2800" i="1" dirty="0" smtClean="0">
                <a:solidFill>
                  <a:srgbClr val="7030A0"/>
                </a:solidFill>
                <a:latin typeface="Times New Roman" panose="02020603050405020304" pitchFamily="18" charset="0"/>
              </a:rPr>
              <a:t> </a:t>
            </a:r>
            <a:r>
              <a:rPr lang="en-US" sz="2800" i="1" dirty="0" err="1" smtClean="0">
                <a:solidFill>
                  <a:srgbClr val="7030A0"/>
                </a:solidFill>
                <a:latin typeface="Times New Roman" panose="02020603050405020304" pitchFamily="18" charset="0"/>
              </a:rPr>
              <a:t>chơi</a:t>
            </a:r>
            <a:r>
              <a:rPr lang="en-US" sz="2800" i="1" dirty="0" smtClean="0">
                <a:solidFill>
                  <a:srgbClr val="7030A0"/>
                </a:solidFill>
                <a:latin typeface="Times New Roman" panose="02020603050405020304" pitchFamily="18" charset="0"/>
              </a:rPr>
              <a:t> </a:t>
            </a:r>
            <a:r>
              <a:rPr lang="en-US" sz="2800" i="1" dirty="0" err="1" smtClean="0">
                <a:solidFill>
                  <a:srgbClr val="7030A0"/>
                </a:solidFill>
                <a:latin typeface="Times New Roman" panose="02020603050405020304" pitchFamily="18" charset="0"/>
              </a:rPr>
              <a:t>cách</a:t>
            </a:r>
            <a:r>
              <a:rPr lang="en-US" sz="2800" i="1" dirty="0" smtClean="0">
                <a:solidFill>
                  <a:srgbClr val="7030A0"/>
                </a:solidFill>
                <a:latin typeface="Times New Roman" panose="02020603050405020304" pitchFamily="18" charset="0"/>
              </a:rPr>
              <a:t> </a:t>
            </a:r>
            <a:r>
              <a:rPr lang="en-US" sz="2800" i="1" dirty="0" err="1" smtClean="0">
                <a:solidFill>
                  <a:srgbClr val="7030A0"/>
                </a:solidFill>
                <a:latin typeface="Times New Roman" panose="02020603050405020304" pitchFamily="18" charset="0"/>
              </a:rPr>
              <a:t>chơi</a:t>
            </a:r>
            <a:endParaRPr lang="en-US" sz="2800" i="1" dirty="0">
              <a:solidFill>
                <a:srgbClr val="7030A0"/>
              </a:solidFill>
            </a:endParaRPr>
          </a:p>
        </p:txBody>
      </p:sp>
    </p:spTree>
    <p:extLst>
      <p:ext uri="{BB962C8B-B14F-4D97-AF65-F5344CB8AC3E}">
        <p14:creationId xmlns:p14="http://schemas.microsoft.com/office/powerpoint/2010/main" val="1817722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10972800" cy="1143000"/>
          </a:xfrm>
        </p:spPr>
        <p:txBody>
          <a:bodyPr/>
          <a:lstStyle/>
          <a:p>
            <a:endParaRPr lang="en-US" altLang="en-US" smtClean="0">
              <a:latin typeface="Times New Roman" panose="02020603050405020304" pitchFamily="18" charset="0"/>
            </a:endParaRP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rcRect l="15044" t="10771" r="11700" b="5534"/>
          <a:stretch>
            <a:fillRect/>
          </a:stretch>
        </p:blipFill>
        <p:spPr bwMode="auto">
          <a:xfrm>
            <a:off x="1006475" y="1030288"/>
            <a:ext cx="6481233"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0846" y="4148138"/>
            <a:ext cx="5298017"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871" t="16963" r="20865" b="16724"/>
          <a:stretch>
            <a:fillRect/>
          </a:stretch>
        </p:blipFill>
        <p:spPr bwMode="auto">
          <a:xfrm>
            <a:off x="2543174" y="2251075"/>
            <a:ext cx="8551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871" t="16963" r="20865" b="16724"/>
          <a:stretch>
            <a:fillRect/>
          </a:stretch>
        </p:blipFill>
        <p:spPr bwMode="auto">
          <a:xfrm>
            <a:off x="2317750" y="3348038"/>
            <a:ext cx="85301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871" t="16963" r="20865" b="16724"/>
          <a:stretch>
            <a:fillRect/>
          </a:stretch>
        </p:blipFill>
        <p:spPr bwMode="auto">
          <a:xfrm>
            <a:off x="3287713" y="1787525"/>
            <a:ext cx="827616"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8871" t="16963" r="20865" b="16724"/>
          <a:stretch>
            <a:fillRect/>
          </a:stretch>
        </p:blipFill>
        <p:spPr bwMode="auto">
          <a:xfrm>
            <a:off x="4748213" y="2127250"/>
            <a:ext cx="853016"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9575" y="3400425"/>
            <a:ext cx="1130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5163" y="2955925"/>
            <a:ext cx="112818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5713" y="1087438"/>
            <a:ext cx="1130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9988" y="1071563"/>
            <a:ext cx="1130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75" y="2249488"/>
            <a:ext cx="1130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8900" y="2403475"/>
            <a:ext cx="113241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063421" y="173038"/>
            <a:ext cx="8544984" cy="7921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solidFill>
                  <a:schemeClr val="tx2">
                    <a:lumMod val="60000"/>
                    <a:lumOff val="40000"/>
                  </a:schemeClr>
                </a:solidFill>
                <a:latin typeface="Times New Roman" pitchFamily="18" charset="0"/>
                <a:cs typeface="Times New Roman" pitchFamily="18" charset="0"/>
              </a:rPr>
              <a:t>Bé</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hãy</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hái</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quả</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táo</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có</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màu</a:t>
            </a:r>
            <a:r>
              <a:rPr lang="en-US" sz="3600" b="1" dirty="0">
                <a:solidFill>
                  <a:schemeClr val="tx2">
                    <a:lumMod val="60000"/>
                    <a:lumOff val="40000"/>
                  </a:schemeClr>
                </a:solidFill>
                <a:latin typeface="Times New Roman" pitchFamily="18" charset="0"/>
                <a:cs typeface="Times New Roman" pitchFamily="18" charset="0"/>
              </a:rPr>
              <a:t> </a:t>
            </a:r>
            <a:r>
              <a:rPr lang="en-US" sz="3600" b="1" dirty="0" err="1">
                <a:solidFill>
                  <a:schemeClr val="tx2">
                    <a:lumMod val="60000"/>
                    <a:lumOff val="40000"/>
                  </a:schemeClr>
                </a:solidFill>
                <a:latin typeface="Times New Roman" pitchFamily="18" charset="0"/>
                <a:cs typeface="Times New Roman" pitchFamily="18" charset="0"/>
              </a:rPr>
              <a:t>đỏ</a:t>
            </a:r>
            <a:endParaRPr lang="vi-VN" sz="3600" b="1" dirty="0">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9070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autoRev="1" fill="hold" nodeType="clickEffect">
                                  <p:stCondLst>
                                    <p:cond delay="0"/>
                                  </p:stCondLst>
                                  <p:childTnLst>
                                    <p:animMotion origin="layout" path="M 1.94444E-6 -1.85185E-6 L 0.49514 0.31759 " pathEditMode="relative" rAng="0" ptsTypes="AA">
                                      <p:cBhvr>
                                        <p:cTn id="6" dur="2000" fill="hold"/>
                                        <p:tgtEl>
                                          <p:spTgt spid="10"/>
                                        </p:tgtEl>
                                        <p:attrNameLst>
                                          <p:attrName>ppt_x</p:attrName>
                                          <p:attrName>ppt_y</p:attrName>
                                        </p:attrNameLst>
                                      </p:cBhvr>
                                      <p:rCtr x="24757" y="1588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autoRev="1" fill="hold" nodeType="clickEffect">
                                  <p:stCondLst>
                                    <p:cond delay="0"/>
                                  </p:stCondLst>
                                  <p:childTnLst>
                                    <p:animMotion origin="layout" path="M -4.44444E-6 3.7037E-7 L 0.51754 0.47731 " pathEditMode="relative" rAng="0" ptsTypes="AA">
                                      <p:cBhvr>
                                        <p:cTn id="10" dur="2000" fill="hold"/>
                                        <p:tgtEl>
                                          <p:spTgt spid="9"/>
                                        </p:tgtEl>
                                        <p:attrNameLst>
                                          <p:attrName>ppt_x</p:attrName>
                                          <p:attrName>ppt_y</p:attrName>
                                        </p:attrNameLst>
                                      </p:cBhvr>
                                      <p:rCtr x="25868" y="2386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autoRev="1" fill="hold" nodeType="clickEffect">
                                  <p:stCondLst>
                                    <p:cond delay="0"/>
                                  </p:stCondLst>
                                  <p:childTnLst>
                                    <p:animMotion origin="layout" path="M -2.77778E-6 4.81481E-6 L 0.50816 0.56782 " pathEditMode="relative" rAng="0" ptsTypes="AA">
                                      <p:cBhvr>
                                        <p:cTn id="14" dur="2000" fill="hold"/>
                                        <p:tgtEl>
                                          <p:spTgt spid="11"/>
                                        </p:tgtEl>
                                        <p:attrNameLst>
                                          <p:attrName>ppt_x</p:attrName>
                                          <p:attrName>ppt_y</p:attrName>
                                        </p:attrNameLst>
                                      </p:cBhvr>
                                      <p:rCtr x="25399" y="2838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autoRev="1" fill="hold" nodeType="clickEffect">
                                  <p:stCondLst>
                                    <p:cond delay="0"/>
                                  </p:stCondLst>
                                  <p:childTnLst>
                                    <p:animMotion origin="layout" path="M 3.33333E-6 -2.59259E-6 L 0.28437 0.47477 " pathEditMode="relative" rAng="0" ptsTypes="AA">
                                      <p:cBhvr>
                                        <p:cTn id="18" dur="2000" fill="hold"/>
                                        <p:tgtEl>
                                          <p:spTgt spid="12"/>
                                        </p:tgtEl>
                                        <p:attrNameLst>
                                          <p:attrName>ppt_x</p:attrName>
                                          <p:attrName>ppt_y</p:attrName>
                                        </p:attrNameLst>
                                      </p:cBhvr>
                                      <p:rCtr x="14219" y="2372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44444E-6 4.44444E-6 L 0.57275 0.62847 " pathEditMode="relative" rAng="0" ptsTypes="AA">
                                      <p:cBhvr>
                                        <p:cTn id="22" dur="2000" fill="hold"/>
                                        <p:tgtEl>
                                          <p:spTgt spid="16"/>
                                        </p:tgtEl>
                                        <p:attrNameLst>
                                          <p:attrName>ppt_x</p:attrName>
                                          <p:attrName>ppt_y</p:attrName>
                                        </p:attrNameLst>
                                      </p:cBhvr>
                                      <p:rCtr x="28628" y="3141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5E-6 -4.81481E-6 L 0.60712 0.49862 " pathEditMode="relative" rAng="0" ptsTypes="AA">
                                      <p:cBhvr>
                                        <p:cTn id="26" dur="2000" fill="hold"/>
                                        <p:tgtEl>
                                          <p:spTgt spid="17"/>
                                        </p:tgtEl>
                                        <p:attrNameLst>
                                          <p:attrName>ppt_x</p:attrName>
                                          <p:attrName>ppt_y</p:attrName>
                                        </p:attrNameLst>
                                      </p:cBhvr>
                                      <p:rCtr x="30347" y="2493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38889E-6 -4.07407E-6 L 0.44983 0.38519 " pathEditMode="relative" rAng="0" ptsTypes="AA">
                                      <p:cBhvr>
                                        <p:cTn id="30" dur="2000" fill="hold"/>
                                        <p:tgtEl>
                                          <p:spTgt spid="14"/>
                                        </p:tgtEl>
                                        <p:attrNameLst>
                                          <p:attrName>ppt_x</p:attrName>
                                          <p:attrName>ppt_y</p:attrName>
                                        </p:attrNameLst>
                                      </p:cBhvr>
                                      <p:rCtr x="22483" y="1925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05556E-6 1.48148E-6 L 0.3974 0.47616 " pathEditMode="relative" rAng="0" ptsTypes="AA">
                                      <p:cBhvr>
                                        <p:cTn id="34" dur="2000" fill="hold"/>
                                        <p:tgtEl>
                                          <p:spTgt spid="18"/>
                                        </p:tgtEl>
                                        <p:attrNameLst>
                                          <p:attrName>ppt_x</p:attrName>
                                          <p:attrName>ppt_y</p:attrName>
                                        </p:attrNameLst>
                                      </p:cBhvr>
                                      <p:rCtr x="19861" y="23796"/>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66667E-6 -3.7037E-7 L 0.47951 0.64722 " pathEditMode="relative" rAng="0" ptsTypes="AA">
                                      <p:cBhvr>
                                        <p:cTn id="38" dur="2000" fill="hold"/>
                                        <p:tgtEl>
                                          <p:spTgt spid="15"/>
                                        </p:tgtEl>
                                        <p:attrNameLst>
                                          <p:attrName>ppt_x</p:attrName>
                                          <p:attrName>ppt_y</p:attrName>
                                        </p:attrNameLst>
                                      </p:cBhvr>
                                      <p:rCtr x="23976" y="32361"/>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5E-6 1.11111E-6 L 0.2915 0.2993 " pathEditMode="relative" rAng="0" ptsTypes="AA">
                                      <p:cBhvr>
                                        <p:cTn id="42" dur="2000" fill="hold"/>
                                        <p:tgtEl>
                                          <p:spTgt spid="13"/>
                                        </p:tgtEl>
                                        <p:attrNameLst>
                                          <p:attrName>ppt_x</p:attrName>
                                          <p:attrName>ppt_y</p:attrName>
                                        </p:attrNameLst>
                                      </p:cBhvr>
                                      <p:rCtr x="14566" y="1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pic>
        <p:nvPicPr>
          <p:cNvPr id="5" name="Picture 14"/>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23850" y="2197100"/>
            <a:ext cx="4734984"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563938" y="2206625"/>
            <a:ext cx="473498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5260" y="4568408"/>
            <a:ext cx="6453716"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748733">
            <a:off x="6004962" y="2151179"/>
            <a:ext cx="1809749"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686433">
            <a:off x="-36976" y="2365766"/>
            <a:ext cx="180763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9962019">
            <a:off x="2718667" y="2949316"/>
            <a:ext cx="1305984"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799426">
            <a:off x="5972067" y="3944570"/>
            <a:ext cx="144356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99223">
            <a:off x="241679" y="4085795"/>
            <a:ext cx="144356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72174">
            <a:off x="5137621" y="3654557"/>
            <a:ext cx="1082675" cy="14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72174">
            <a:off x="927571" y="4954720"/>
            <a:ext cx="1082675" cy="14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985919">
            <a:off x="4389207" y="5137682"/>
            <a:ext cx="126364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l="31657" r="14587" b="2467"/>
          <a:stretch>
            <a:fillRect/>
          </a:stretch>
        </p:blipFill>
        <p:spPr bwMode="auto">
          <a:xfrm rot="2201412">
            <a:off x="3733409" y="3176578"/>
            <a:ext cx="1041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l="30655" r="16113"/>
          <a:stretch>
            <a:fillRect/>
          </a:stretch>
        </p:blipFill>
        <p:spPr bwMode="auto">
          <a:xfrm rot="19486961">
            <a:off x="1416870" y="3863210"/>
            <a:ext cx="93556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rcRect l="31657" r="14587" b="2467"/>
          <a:stretch>
            <a:fillRect/>
          </a:stretch>
        </p:blipFill>
        <p:spPr bwMode="auto">
          <a:xfrm rot="18624318">
            <a:off x="3162148" y="4616090"/>
            <a:ext cx="779463" cy="141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2162612" y="233363"/>
            <a:ext cx="8437033" cy="7921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a:solidFill>
                  <a:schemeClr val="tx2">
                    <a:lumMod val="60000"/>
                    <a:lumOff val="40000"/>
                  </a:schemeClr>
                </a:solidFill>
                <a:latin typeface="Times New Roman" pitchFamily="18" charset="0"/>
                <a:cs typeface="Times New Roman" pitchFamily="18" charset="0"/>
              </a:rPr>
              <a:t>Bé hãy hái quả dâu có màu đỏ</a:t>
            </a:r>
            <a:endParaRPr lang="vi-VN" sz="3600" b="1">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3757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autoRev="1" fill="hold" nodeType="clickEffect">
                                  <p:stCondLst>
                                    <p:cond delay="0"/>
                                  </p:stCondLst>
                                  <p:childTnLst>
                                    <p:animMotion origin="layout" path="M 5.55556E-7 3.33333E-6 L 0.40851 0.32777 " pathEditMode="relative" rAng="0" ptsTypes="AA">
                                      <p:cBhvr>
                                        <p:cTn id="6" dur="2000" fill="hold"/>
                                        <p:tgtEl>
                                          <p:spTgt spid="16"/>
                                        </p:tgtEl>
                                        <p:attrNameLst>
                                          <p:attrName>ppt_x</p:attrName>
                                          <p:attrName>ppt_y</p:attrName>
                                        </p:attrNameLst>
                                      </p:cBhvr>
                                      <p:rCtr x="20417" y="1638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autoRev="1" fill="hold" nodeType="clickEffect">
                                  <p:stCondLst>
                                    <p:cond delay="0"/>
                                  </p:stCondLst>
                                  <p:childTnLst>
                                    <p:animMotion origin="layout" path="M -3.33333E-6 0 L 0.46476 0.11852 " pathEditMode="relative" rAng="0" ptsTypes="AA">
                                      <p:cBhvr>
                                        <p:cTn id="10" dur="2000" fill="hold"/>
                                        <p:tgtEl>
                                          <p:spTgt spid="18"/>
                                        </p:tgtEl>
                                        <p:attrNameLst>
                                          <p:attrName>ppt_x</p:attrName>
                                          <p:attrName>ppt_y</p:attrName>
                                        </p:attrNameLst>
                                      </p:cBhvr>
                                      <p:rCtr x="23229" y="592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autoRev="1" fill="hold" nodeType="clickEffect">
                                  <p:stCondLst>
                                    <p:cond delay="0"/>
                                  </p:stCondLst>
                                  <p:childTnLst>
                                    <p:animMotion origin="layout" path="M 2.77778E-7 -3.7037E-7 L 0.65868 0.22222 " pathEditMode="relative" rAng="0" ptsTypes="AA">
                                      <p:cBhvr>
                                        <p:cTn id="14" dur="2000" fill="hold"/>
                                        <p:tgtEl>
                                          <p:spTgt spid="17"/>
                                        </p:tgtEl>
                                        <p:attrNameLst>
                                          <p:attrName>ppt_x</p:attrName>
                                          <p:attrName>ppt_y</p:attrName>
                                        </p:attrNameLst>
                                      </p:cBhvr>
                                      <p:rCtr x="32934" y="1111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05556E-6 -1.85185E-6 L 0.81649 0.46783 " pathEditMode="relative" rAng="0" ptsTypes="AA">
                                      <p:cBhvr>
                                        <p:cTn id="18" dur="2000" fill="hold"/>
                                        <p:tgtEl>
                                          <p:spTgt spid="9"/>
                                        </p:tgtEl>
                                        <p:attrNameLst>
                                          <p:attrName>ppt_x</p:attrName>
                                          <p:attrName>ppt_y</p:attrName>
                                        </p:attrNameLst>
                                      </p:cBhvr>
                                      <p:rCtr x="40816" y="2338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94444E-6 4.81481E-6 L 0.76927 0.21782 " pathEditMode="relative" rAng="0" ptsTypes="AA">
                                      <p:cBhvr>
                                        <p:cTn id="22" dur="2000" fill="hold"/>
                                        <p:tgtEl>
                                          <p:spTgt spid="12"/>
                                        </p:tgtEl>
                                        <p:attrNameLst>
                                          <p:attrName>ppt_x</p:attrName>
                                          <p:attrName>ppt_y</p:attrName>
                                        </p:attrNameLst>
                                      </p:cBhvr>
                                      <p:rCtr x="38455" y="1088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05556E-6 -3.7037E-7 L 0.66111 0.02222 " pathEditMode="relative" rAng="0" ptsTypes="AA">
                                      <p:cBhvr>
                                        <p:cTn id="26" dur="2000" fill="hold"/>
                                        <p:tgtEl>
                                          <p:spTgt spid="14"/>
                                        </p:tgtEl>
                                        <p:attrNameLst>
                                          <p:attrName>ppt_x</p:attrName>
                                          <p:attrName>ppt_y</p:attrName>
                                        </p:attrNameLst>
                                      </p:cBhvr>
                                      <p:rCtr x="33056" y="111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22222E-6 -1.11022E-16 L 0.48055 0.34745 " pathEditMode="relative" rAng="0" ptsTypes="AA">
                                      <p:cBhvr>
                                        <p:cTn id="30" dur="2000" fill="hold"/>
                                        <p:tgtEl>
                                          <p:spTgt spid="10"/>
                                        </p:tgtEl>
                                        <p:attrNameLst>
                                          <p:attrName>ppt_x</p:attrName>
                                          <p:attrName>ppt_y</p:attrName>
                                        </p:attrNameLst>
                                      </p:cBhvr>
                                      <p:rCtr x="24028" y="17361"/>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61111E-6 2.96296E-6 L 0.31094 0.20115 " pathEditMode="relative" rAng="0" ptsTypes="AA">
                                      <p:cBhvr>
                                        <p:cTn id="34" dur="2000" fill="hold"/>
                                        <p:tgtEl>
                                          <p:spTgt spid="13"/>
                                        </p:tgtEl>
                                        <p:attrNameLst>
                                          <p:attrName>ppt_x</p:attrName>
                                          <p:attrName>ppt_y</p:attrName>
                                        </p:attrNameLst>
                                      </p:cBhvr>
                                      <p:rCtr x="15538" y="10046"/>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38889E-6 4.44444E-6 L 0.39861 0.07245 " pathEditMode="relative" rAng="0" ptsTypes="AA">
                                      <p:cBhvr>
                                        <p:cTn id="38" dur="2000" fill="hold"/>
                                        <p:tgtEl>
                                          <p:spTgt spid="15"/>
                                        </p:tgtEl>
                                        <p:attrNameLst>
                                          <p:attrName>ppt_x</p:attrName>
                                          <p:attrName>ppt_y</p:attrName>
                                        </p:attrNameLst>
                                      </p:cBhvr>
                                      <p:rCtr x="19931" y="3611"/>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77778E-6 4.81481E-6 L 0.14948 0.17592 " pathEditMode="relative" rAng="0" ptsTypes="AA">
                                      <p:cBhvr>
                                        <p:cTn id="42" dur="2000" fill="hold"/>
                                        <p:tgtEl>
                                          <p:spTgt spid="11"/>
                                        </p:tgtEl>
                                        <p:attrNameLst>
                                          <p:attrName>ppt_x</p:attrName>
                                          <p:attrName>ppt_y</p:attrName>
                                        </p:attrNameLst>
                                      </p:cBhvr>
                                      <p:rCtr x="7465" y="8796"/>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77778E-6 -1.85185E-6 L 0.22517 0.44699 " pathEditMode="relative" rAng="0" ptsTypes="AA">
                                      <p:cBhvr>
                                        <p:cTn id="46" dur="2000" fill="hold"/>
                                        <p:tgtEl>
                                          <p:spTgt spid="8"/>
                                        </p:tgtEl>
                                        <p:attrNameLst>
                                          <p:attrName>ppt_x</p:attrName>
                                          <p:attrName>ppt_y</p:attrName>
                                        </p:attrNameLst>
                                      </p:cBhvr>
                                      <p:rCtr x="11250" y="2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245</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Techsi.vn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3</cp:revision>
  <dcterms:created xsi:type="dcterms:W3CDTF">2025-01-21T02:59:34Z</dcterms:created>
  <dcterms:modified xsi:type="dcterms:W3CDTF">2025-01-21T03:20:13Z</dcterms:modified>
</cp:coreProperties>
</file>