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99" d="100"/>
          <a:sy n="99" d="100"/>
        </p:scale>
        <p:origin x="16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943C-0ED1-4FF6-B4AD-CC33EEC0AA8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0F7C-A4E4-4535-BD57-43BC3C988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83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943C-0ED1-4FF6-B4AD-CC33EEC0AA8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0F7C-A4E4-4535-BD57-43BC3C988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35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943C-0ED1-4FF6-B4AD-CC33EEC0AA8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0F7C-A4E4-4535-BD57-43BC3C988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74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943C-0ED1-4FF6-B4AD-CC33EEC0AA8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0F7C-A4E4-4535-BD57-43BC3C988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77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943C-0ED1-4FF6-B4AD-CC33EEC0AA8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0F7C-A4E4-4535-BD57-43BC3C988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604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943C-0ED1-4FF6-B4AD-CC33EEC0AA8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0F7C-A4E4-4535-BD57-43BC3C988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42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943C-0ED1-4FF6-B4AD-CC33EEC0AA8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0F7C-A4E4-4535-BD57-43BC3C988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400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943C-0ED1-4FF6-B4AD-CC33EEC0AA8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0F7C-A4E4-4535-BD57-43BC3C988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44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943C-0ED1-4FF6-B4AD-CC33EEC0AA8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0F7C-A4E4-4535-BD57-43BC3C988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07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943C-0ED1-4FF6-B4AD-CC33EEC0AA8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0F7C-A4E4-4535-BD57-43BC3C988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590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943C-0ED1-4FF6-B4AD-CC33EEC0AA8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A0F7C-A4E4-4535-BD57-43BC3C988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709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2943C-0ED1-4FF6-B4AD-CC33EEC0AA8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A0F7C-A4E4-4535-BD57-43BC3C988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9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70" y="160774"/>
            <a:ext cx="11816862" cy="65113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5714" y="331596"/>
            <a:ext cx="5978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  <a:endParaRPr lang="vi-VN" b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CỰ KHỐI 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 descr="A logo with people and text&#10;&#10;Description automatically generated">
            <a:extLst>
              <a:ext uri="{FF2B5EF4-FFF2-40B4-BE49-F238E27FC236}">
                <a16:creationId xmlns:a16="http://schemas.microsoft.com/office/drawing/2014/main" id="{7065D9A0-40E8-4891-9B04-D4BC30F1B8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693" y="1108556"/>
            <a:ext cx="1336809" cy="12434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33338" y="3044100"/>
            <a:ext cx="904351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 </a:t>
            </a: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3- 4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95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1" name="Picture 2" descr="hoa_hong_mu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0580" y="354204"/>
            <a:ext cx="12312579" cy="683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2" name="TextBox 3"/>
          <p:cNvSpPr txBox="1">
            <a:spLocks noChangeArrowheads="1"/>
          </p:cNvSpPr>
          <p:nvPr/>
        </p:nvSpPr>
        <p:spPr bwMode="auto">
          <a:xfrm>
            <a:off x="2750736" y="983902"/>
            <a:ext cx="6934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MƯA PHÙN </a:t>
            </a: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phùn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 ?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phùn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i="1" dirty="0"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hơi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) 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326" y="0"/>
            <a:ext cx="1227832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46066" y="180172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30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38" y="-381838"/>
            <a:ext cx="1227832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46066" y="180172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73725" y="1801726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/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2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Picture 2" descr="newsdatavie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919" y="0"/>
            <a:ext cx="11786716" cy="683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66" name="TextBox 1"/>
          <p:cNvSpPr txBox="1">
            <a:spLocks noChangeArrowheads="1"/>
          </p:cNvSpPr>
          <p:nvPr/>
        </p:nvSpPr>
        <p:spPr bwMode="auto">
          <a:xfrm>
            <a:off x="1676400" y="5867400"/>
            <a:ext cx="4953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>
                <a:solidFill>
                  <a:srgbClr val="C00000"/>
                </a:solidFill>
              </a:rPr>
              <a:t>ĐÂM CHỒI NON</a:t>
            </a:r>
          </a:p>
        </p:txBody>
      </p:sp>
    </p:spTree>
    <p:extLst>
      <p:ext uri="{BB962C8B-B14F-4D97-AF65-F5344CB8AC3E}">
        <p14:creationId xmlns:p14="http://schemas.microsoft.com/office/powerpoint/2010/main" val="354368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hoa dao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26382" y="1295399"/>
            <a:ext cx="10279464" cy="542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5" name="Text Box 6"/>
          <p:cNvSpPr txBox="1">
            <a:spLocks noChangeArrowheads="1"/>
          </p:cNvSpPr>
          <p:nvPr/>
        </p:nvSpPr>
        <p:spPr bwMode="auto">
          <a:xfrm>
            <a:off x="4038600" y="457200"/>
            <a:ext cx="441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sz="3200" b="1">
                <a:solidFill>
                  <a:srgbClr val="000099"/>
                </a:solidFill>
                <a:latin typeface="Times New Roman" pitchFamily="18" charset="0"/>
              </a:rPr>
              <a:t>HOA MÙA XUÂN</a:t>
            </a:r>
          </a:p>
        </p:txBody>
      </p:sp>
    </p:spTree>
    <p:extLst>
      <p:ext uri="{BB962C8B-B14F-4D97-AF65-F5344CB8AC3E}">
        <p14:creationId xmlns:p14="http://schemas.microsoft.com/office/powerpoint/2010/main" val="247844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oa%20Mai%20-%20giai%20dac%20biet%20b_tn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1499" y="90435"/>
            <a:ext cx="11585749" cy="676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47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438" y="-381838"/>
            <a:ext cx="1227832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46066" y="180172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sz="2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73725" y="1801726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8407" y="1277447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34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Picture 2" descr="http://tet.vinhphuc.gov.vn/ct/cms/chuyenmon/PublishingImages/Forms/Image/lehoi/hoi-lim-2-thuyen-ro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064" y="68264"/>
            <a:ext cx="11897248" cy="6789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764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015" y="90435"/>
            <a:ext cx="11806813" cy="68429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08965" y="1391697"/>
            <a:ext cx="6541477" cy="3326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5912296" y="-184666"/>
            <a:ext cx="367408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80008" y="459767"/>
            <a:ext cx="7385539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nl-NL" alt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Kiến thức:</a:t>
            </a:r>
            <a:endParaRPr kumimoji="0" lang="nl-NL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Củng cố, hệ thống kiến thức của trẻ về các dấu hiệu đặc trưng của mùa xuân:</a:t>
            </a:r>
            <a:endParaRPr kumimoji="0" lang="nl-NL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Thời tiết, bầu trời, nắng, gió</a:t>
            </a:r>
            <a:endParaRPr kumimoji="0" lang="nl-NL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Sự thay đổi diễn ra trong đời sống động thực vật trong mùa xuân: Cây cối đâm chồi nảy lộc. Loài hoa đặc trưng của mùa xuân (Hoa đào, hoa mai). Chim chóc, ong bướm tìm mồi, hút mật.</a:t>
            </a:r>
            <a:endParaRPr kumimoji="0" lang="nl-NL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Các hoạt động của con người trong mùa xuân: đi lễ hội, đi chúc Tết, đón tết, đi lễ chùa.</a:t>
            </a:r>
            <a:endParaRPr kumimoji="0" lang="nl-NL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được sự thay đổi thời tiết theo mùa, mối quan hệ giữa thời tiết và sự thay đổi trong đời sống động, thực vật</a:t>
            </a:r>
            <a:endParaRPr kumimoji="0" lang="nl-NL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Kĩ năng:</a:t>
            </a:r>
            <a:endParaRPr kumimoji="0" lang="nl-NL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kỹ năng quan sát, so sánh, phân nhóm các dấu hiệu đặc trưng theo mùa.</a:t>
            </a:r>
            <a:endParaRPr kumimoji="0" lang="nl-NL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kĩ năng thiết lập mối quan hệ giữa thời tiết và sự thay đổi trong đời sống động, thực vật, hoạt động của con người</a:t>
            </a:r>
            <a:endParaRPr kumimoji="0" lang="nl-NL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Phát triển ngôn ngữ mạch lạc cho trẻ trong quá trình đàm thoại.</a:t>
            </a:r>
            <a:endParaRPr kumimoji="0" lang="nl-NL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1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nl-NL" altLang="en-US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  <a:endParaRPr kumimoji="0" lang="nl-NL" altLang="en-US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đoạn video clip cảnh:</a:t>
            </a:r>
            <a:endParaRPr kumimoji="0" lang="nl-NL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Thời tiết mùa xuân, cây cối, hoa, con vật trong mùa xuân.</a:t>
            </a:r>
            <a:endParaRPr kumimoji="0" lang="nl-NL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Chuyển giao thời tiết từ mùa đông sang mùa xuân sang mùa hạ. </a:t>
            </a:r>
            <a:endParaRPr kumimoji="0" lang="nl-NL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Các hoạt động của con người trong mùa xuân: đón tết, chúc tết, lễ hội xuân Hà Nội, hội Lim, đền Hùng, tết  trồng  cây.</a:t>
            </a:r>
            <a:endParaRPr kumimoji="0" lang="nl-NL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Các hình ảnh, đoạn video clip phục vụ cho các trò chơi ôn luyện củng cố trên máy tính</a:t>
            </a:r>
            <a:endParaRPr kumimoji="0" lang="nl-NL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indent="180975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Máy tính</a:t>
            </a:r>
            <a:endParaRPr kumimoji="0" lang="nl-NL" altLang="en-U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278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705" y="0"/>
            <a:ext cx="1227832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56598" y="1526905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1.Cô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01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326" y="0"/>
            <a:ext cx="12278326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56598" y="1526905"/>
            <a:ext cx="6096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VNI-Times"/>
              </a:rPr>
              <a:t>2. NỘI DUNG</a:t>
            </a:r>
          </a:p>
          <a:p>
            <a:pPr algn="ctr"/>
            <a:r>
              <a:rPr lang="en-US" sz="2400" b="1" u="sng" dirty="0" smtClean="0">
                <a:solidFill>
                  <a:srgbClr val="000000"/>
                </a:solidFill>
                <a:latin typeface="VNI-Times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Ai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67952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326" y="0"/>
            <a:ext cx="1227832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80332" y="923165"/>
            <a:ext cx="49279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0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Bé biết gì về mùa xuân</a:t>
            </a:r>
          </a:p>
        </p:txBody>
      </p:sp>
      <p:sp>
        <p:nvSpPr>
          <p:cNvPr id="6" name="Rectangle 5"/>
          <p:cNvSpPr/>
          <p:nvPr/>
        </p:nvSpPr>
        <p:spPr>
          <a:xfrm>
            <a:off x="2696308" y="2083940"/>
            <a:ext cx="6096000" cy="25006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solidFill>
                  <a:srgbClr val="000099"/>
                </a:solidFill>
                <a:latin typeface="Times New Roman" pitchFamily="18" charset="0"/>
              </a:rPr>
              <a:t>* </a:t>
            </a:r>
            <a:r>
              <a:rPr lang="en-US" sz="2800" b="1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i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endParaRPr lang="en-US" sz="28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algn="just"/>
            <a:r>
              <a:rPr lang="en-US" sz="2800" b="1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1100" b="1" dirty="0" smtClean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endParaRPr lang="en-US" sz="1100" b="1" dirty="0">
              <a:solidFill>
                <a:srgbClr val="000099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95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7429"/>
            <a:ext cx="11455121" cy="6654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0" name="TextBox 1"/>
          <p:cNvSpPr txBox="1">
            <a:spLocks noChangeArrowheads="1"/>
          </p:cNvSpPr>
          <p:nvPr/>
        </p:nvSpPr>
        <p:spPr bwMode="auto">
          <a:xfrm>
            <a:off x="1425191" y="221902"/>
            <a:ext cx="9448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</a:rPr>
              <a:t>+ Bầu trời mùa xuân như thế nào? Khi nhìn lên bầu trời chúng mình thường thấy những gì? 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9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5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5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Footer Placeholder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pham thi hong la 9</a:t>
            </a:r>
          </a:p>
        </p:txBody>
      </p:sp>
      <p:pic>
        <p:nvPicPr>
          <p:cNvPr id="110596" name="Picture 4" descr="en b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1256" y="180870"/>
            <a:ext cx="11555605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41131" y="555030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Chim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én</a:t>
            </a:r>
            <a:r>
              <a:rPr lang="en-US" dirty="0">
                <a:solidFill>
                  <a:srgbClr val="FF0000"/>
                </a:solidFill>
              </a:rPr>
              <a:t> bay </a:t>
            </a:r>
            <a:r>
              <a:rPr lang="en-US" dirty="0" err="1">
                <a:solidFill>
                  <a:srgbClr val="FF0000"/>
                </a:solidFill>
              </a:rPr>
              <a:t>về</a:t>
            </a:r>
            <a:endParaRPr lang="en-US" dirty="0">
              <a:solidFill>
                <a:srgbClr val="FF0000"/>
              </a:solidFill>
            </a:endParaRPr>
          </a:p>
          <a:p>
            <a:pPr algn="just"/>
            <a:r>
              <a:rPr lang="en-US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277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4" descr="thiennhien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759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7010400" y="1828801"/>
            <a:ext cx="38862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6000" b="1" dirty="0" err="1">
                <a:solidFill>
                  <a:srgbClr val="FFFF00"/>
                </a:solidFill>
              </a:rPr>
              <a:t>Nắng</a:t>
            </a:r>
            <a:r>
              <a:rPr lang="en-US" sz="6000" b="1" dirty="0">
                <a:solidFill>
                  <a:srgbClr val="FFFF00"/>
                </a:solidFill>
              </a:rPr>
              <a:t> </a:t>
            </a:r>
            <a:r>
              <a:rPr lang="en-US" sz="6000" b="1" dirty="0" err="1">
                <a:solidFill>
                  <a:srgbClr val="FFFF00"/>
                </a:solidFill>
              </a:rPr>
              <a:t>ấm</a:t>
            </a:r>
            <a:endParaRPr lang="en-US" sz="6000" b="1" dirty="0">
              <a:solidFill>
                <a:srgbClr val="FFFF00"/>
              </a:solidFill>
            </a:endParaRPr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1142162" y="-58736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5400" b="1" dirty="0" err="1">
                <a:solidFill>
                  <a:srgbClr val="FF00FF"/>
                </a:solidFill>
              </a:rPr>
              <a:t>Bầu</a:t>
            </a:r>
            <a:r>
              <a:rPr lang="en-US" sz="5400" b="1" dirty="0">
                <a:solidFill>
                  <a:srgbClr val="FF00FF"/>
                </a:solidFill>
              </a:rPr>
              <a:t> </a:t>
            </a:r>
            <a:r>
              <a:rPr lang="en-US" sz="5400" b="1" dirty="0" err="1">
                <a:solidFill>
                  <a:srgbClr val="FF00FF"/>
                </a:solidFill>
              </a:rPr>
              <a:t>trời</a:t>
            </a:r>
            <a:r>
              <a:rPr lang="en-US" sz="5400" b="1" dirty="0">
                <a:solidFill>
                  <a:srgbClr val="FF00FF"/>
                </a:solidFill>
              </a:rPr>
              <a:t> </a:t>
            </a:r>
            <a:r>
              <a:rPr lang="en-US" sz="5400" b="1" dirty="0" err="1">
                <a:solidFill>
                  <a:srgbClr val="FF00FF"/>
                </a:solidFill>
              </a:rPr>
              <a:t>trong</a:t>
            </a:r>
            <a:r>
              <a:rPr lang="en-US" sz="5400" b="1" dirty="0">
                <a:solidFill>
                  <a:srgbClr val="FF00FF"/>
                </a:solidFill>
              </a:rPr>
              <a:t> </a:t>
            </a:r>
            <a:r>
              <a:rPr lang="en-US" sz="5400" b="1" dirty="0" err="1">
                <a:solidFill>
                  <a:srgbClr val="FF00FF"/>
                </a:solidFill>
              </a:rPr>
              <a:t>xanh</a:t>
            </a:r>
            <a:endParaRPr lang="en-US" sz="5400" b="1" dirty="0">
              <a:solidFill>
                <a:srgbClr val="FF00FF"/>
              </a:solidFill>
            </a:endParaRPr>
          </a:p>
        </p:txBody>
      </p:sp>
      <p:pic>
        <p:nvPicPr>
          <p:cNvPr id="158724" name="Picture 8" descr="3d butterfly"/>
          <p:cNvPicPr>
            <a:picLocks noChangeAspect="1" noChangeArrowheads="1" noCrop="1"/>
          </p:cNvPicPr>
          <p:nvPr/>
        </p:nvPicPr>
        <p:blipFill>
          <a:blip r:embed="rId3">
            <a:lum bright="34000" contrast="-70000"/>
          </a:blip>
          <a:srcRect/>
          <a:stretch>
            <a:fillRect/>
          </a:stretch>
        </p:blipFill>
        <p:spPr bwMode="auto">
          <a:xfrm rot="2103878" flipH="1">
            <a:off x="1752600" y="6172200"/>
            <a:ext cx="3063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5" name="Picture 9" descr="seagulls_flying_toget_a_hc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0" y="0"/>
            <a:ext cx="1219200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6" name="Picture 10" descr="seagulls_flying_toget_a_hc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-152400"/>
            <a:ext cx="2667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7" name="Picture 11" descr="sun3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1" y="609601"/>
            <a:ext cx="100806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8" name="Picture 12" descr="3d butterfly"/>
          <p:cNvPicPr>
            <a:picLocks noChangeAspect="1" noChangeArrowheads="1" noCrop="1"/>
          </p:cNvPicPr>
          <p:nvPr/>
        </p:nvPicPr>
        <p:blipFill>
          <a:blip r:embed="rId3">
            <a:lum bright="34000" contrast="-70000"/>
          </a:blip>
          <a:srcRect/>
          <a:stretch>
            <a:fillRect/>
          </a:stretch>
        </p:blipFill>
        <p:spPr bwMode="auto">
          <a:xfrm rot="2103878" flipH="1">
            <a:off x="6019800" y="5105400"/>
            <a:ext cx="3063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9" name="Picture 13" descr="3d butterfly"/>
          <p:cNvPicPr>
            <a:picLocks noChangeAspect="1" noChangeArrowheads="1" noCrop="1"/>
          </p:cNvPicPr>
          <p:nvPr/>
        </p:nvPicPr>
        <p:blipFill>
          <a:blip r:embed="rId3">
            <a:lum bright="34000" contrast="-70000"/>
          </a:blip>
          <a:srcRect/>
          <a:stretch>
            <a:fillRect/>
          </a:stretch>
        </p:blipFill>
        <p:spPr bwMode="auto">
          <a:xfrm rot="2103878" flipH="1">
            <a:off x="2286000" y="6096000"/>
            <a:ext cx="3063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30" name="Picture 14" descr="3d butterfly"/>
          <p:cNvPicPr>
            <a:picLocks noChangeAspect="1" noChangeArrowheads="1" noCrop="1"/>
          </p:cNvPicPr>
          <p:nvPr/>
        </p:nvPicPr>
        <p:blipFill>
          <a:blip r:embed="rId3">
            <a:lum bright="34000" contrast="-70000"/>
          </a:blip>
          <a:srcRect/>
          <a:stretch>
            <a:fillRect/>
          </a:stretch>
        </p:blipFill>
        <p:spPr bwMode="auto">
          <a:xfrm rot="2103878" flipH="1">
            <a:off x="3657600" y="6172200"/>
            <a:ext cx="3063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5878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3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3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4" grpId="0"/>
      <p:bldP spid="839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CAW52J6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676" y="100483"/>
            <a:ext cx="11726427" cy="6331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419600" y="6019800"/>
            <a:ext cx="3581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khí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ấm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</a:rPr>
              <a:t>áp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6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637</Words>
  <Application>Microsoft Office PowerPoint</Application>
  <PresentationFormat>Widescreen</PresentationFormat>
  <Paragraphs>57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14</cp:revision>
  <dcterms:created xsi:type="dcterms:W3CDTF">2025-01-22T02:13:45Z</dcterms:created>
  <dcterms:modified xsi:type="dcterms:W3CDTF">2025-02-21T02:57:46Z</dcterms:modified>
</cp:coreProperties>
</file>