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57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7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9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6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7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9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1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7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B2E95-EFBE-4A58-A18E-CCC0E012186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ADD81-6C0A-42A5-81EA-CF373B79E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gif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image" Target="../media/image34.gif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10" Type="http://schemas.microsoft.com/office/2007/relationships/hdphoto" Target="../media/hdphoto10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9.gif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microsoft.com/office/2007/relationships/hdphoto" Target="../media/hdphoto1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microsoft.com/office/2007/relationships/hdphoto" Target="../media/hdphoto13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microsoft.com/office/2007/relationships/hdphoto" Target="../media/hdphoto4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50039"/>
            <a:ext cx="12193057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2437" y="1821799"/>
            <a:ext cx="723331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LĨNH VỰC PHÁT TRIỂN NHẬN THỨC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HOẠT ĐỘNG LÀM QUEN VỚI TOÁN  </a:t>
            </a:r>
          </a:p>
          <a:p>
            <a:pPr algn="ctr"/>
            <a:endParaRPr lang="en-US" dirty="0" smtClean="0"/>
          </a:p>
          <a:p>
            <a:pPr algn="ctr"/>
            <a:r>
              <a:rPr lang="en-US" sz="2800" dirty="0" err="1" smtClean="0"/>
              <a:t>Đề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: </a:t>
            </a:r>
            <a:r>
              <a:rPr lang="vi-VN" sz="2800" dirty="0" smtClean="0"/>
              <a:t>Tách – gộp nhóm có số lượng là 5</a:t>
            </a:r>
            <a:endParaRPr lang="en-US" sz="2800" dirty="0" smtClean="0"/>
          </a:p>
          <a:p>
            <a:pPr algn="ctr"/>
            <a:r>
              <a:rPr lang="en-US" sz="2800" dirty="0" err="1" smtClean="0"/>
              <a:t>Lứa</a:t>
            </a:r>
            <a:r>
              <a:rPr lang="en-US" sz="2800" dirty="0" smtClean="0"/>
              <a:t> </a:t>
            </a:r>
            <a:r>
              <a:rPr lang="en-US" sz="2800" dirty="0" err="1" smtClean="0"/>
              <a:t>tuổi</a:t>
            </a:r>
            <a:r>
              <a:rPr lang="en-US" sz="2800" dirty="0" smtClean="0"/>
              <a:t> : </a:t>
            </a:r>
            <a:r>
              <a:rPr lang="en-US" sz="2800" dirty="0" err="1" smtClean="0"/>
              <a:t>Mẫu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nhỡ</a:t>
            </a:r>
            <a:r>
              <a:rPr lang="en-US" sz="2800" dirty="0" smtClean="0"/>
              <a:t> 4- 5 </a:t>
            </a:r>
            <a:r>
              <a:rPr lang="en-US" sz="2800" dirty="0" err="1" smtClean="0"/>
              <a:t>tuổi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viên</a:t>
            </a:r>
            <a:r>
              <a:rPr lang="en-US" sz="2800" dirty="0" smtClean="0"/>
              <a:t>:  </a:t>
            </a:r>
            <a:r>
              <a:rPr lang="en-US" sz="2800" dirty="0" err="1" smtClean="0"/>
              <a:t>Đào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Thị</a:t>
            </a:r>
            <a:r>
              <a:rPr lang="en-US" sz="2800" dirty="0" smtClean="0"/>
              <a:t> </a:t>
            </a:r>
            <a:r>
              <a:rPr lang="en-US" sz="2800" dirty="0" err="1" smtClean="0"/>
              <a:t>Lệ</a:t>
            </a:r>
            <a:r>
              <a:rPr lang="en-US" sz="2800" dirty="0" smtClean="0"/>
              <a:t> </a:t>
            </a:r>
          </a:p>
          <a:p>
            <a:pPr algn="ctr"/>
            <a:endParaRPr lang="en-US" sz="2800" dirty="0" smtClean="0"/>
          </a:p>
          <a:p>
            <a:pPr algn="ctr"/>
            <a:endParaRPr lang="vi-VN" dirty="0" smtClean="0"/>
          </a:p>
          <a:p>
            <a:pPr algn="ctr"/>
            <a:endParaRPr lang="vi-VN" dirty="0"/>
          </a:p>
          <a:p>
            <a:pPr algn="ctr"/>
            <a:endParaRPr lang="vi-VN" dirty="0" smtClean="0"/>
          </a:p>
          <a:p>
            <a:pPr algn="ctr"/>
            <a:endParaRPr lang="vi-VN" dirty="0"/>
          </a:p>
          <a:p>
            <a:pPr algn="ctr"/>
            <a:endParaRPr lang="vi-VN" dirty="0" smtClean="0"/>
          </a:p>
          <a:p>
            <a:pPr algn="ctr"/>
            <a:endParaRPr lang="vi-VN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561412" y="512715"/>
            <a:ext cx="386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ỦY BAN NHÂN DÂN QUẬN LONG BIÊN </a:t>
            </a:r>
          </a:p>
          <a:p>
            <a:pPr algn="ctr"/>
            <a:r>
              <a:rPr lang="en-US" b="1" dirty="0" smtClean="0"/>
              <a:t>TRƯỜNG MẦM NON CỰ KHỐI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74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64" y="373482"/>
            <a:ext cx="9010669" cy="23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32" y="3646372"/>
            <a:ext cx="3961032" cy="2316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25" y="3567116"/>
            <a:ext cx="5963601" cy="2475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840" y="484785"/>
            <a:ext cx="2261812" cy="1999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101" y="495046"/>
            <a:ext cx="2261812" cy="1999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713" y="484785"/>
            <a:ext cx="2261812" cy="1999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317" y="559426"/>
            <a:ext cx="2261812" cy="199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921" y="515940"/>
            <a:ext cx="226181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64" y="605494"/>
            <a:ext cx="9010669" cy="23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063" y="3762378"/>
            <a:ext cx="3962743" cy="2316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964" y="3762378"/>
            <a:ext cx="5962405" cy="2395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22" y="4079398"/>
            <a:ext cx="2261812" cy="1999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992" y="4079398"/>
            <a:ext cx="2261812" cy="1999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080" y="4059583"/>
            <a:ext cx="2261812" cy="1999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311" y="4020901"/>
            <a:ext cx="2261812" cy="199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377" y="3960514"/>
            <a:ext cx="226181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8494" y="1193000"/>
            <a:ext cx="1323833" cy="156966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327" y="3955660"/>
            <a:ext cx="1323833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9766" y="3955660"/>
            <a:ext cx="1323833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72931" y="2758996"/>
            <a:ext cx="862090" cy="11966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505800" y="2745095"/>
            <a:ext cx="812043" cy="1210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084022" y="1193000"/>
            <a:ext cx="1323833" cy="1569660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9677" y="3955659"/>
            <a:ext cx="1323833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44333" y="3912524"/>
            <a:ext cx="1323833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043912" y="2758996"/>
            <a:ext cx="862090" cy="11966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510816" y="2758996"/>
            <a:ext cx="1003115" cy="11966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0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7511" y="2598002"/>
            <a:ext cx="5873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 luyện , củng cố 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99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669" y="118105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Tặng cà rốt cho thỏ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361"/>
            <a:ext cx="1568640" cy="2565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931" y="3427129"/>
            <a:ext cx="2954172" cy="2954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4" b="89691" l="0" r="100000">
                        <a14:foregroundMark x1="88417" y1="82474" x2="97683" y2="48454"/>
                        <a14:backgroundMark x1="96139" y1="53608" x2="87645" y2="84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207" y="1348656"/>
            <a:ext cx="5195888" cy="246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100000" l="9921" r="89683">
                        <a14:foregroundMark x1="16270" y1="51500" x2="23413" y2="26000"/>
                        <a14:foregroundMark x1="34127" y1="18000" x2="63095" y2="15000"/>
                        <a14:foregroundMark x1="62698" y1="16500" x2="80159" y2="36000"/>
                        <a14:foregroundMark x1="36508" y1="20000" x2="45238" y2="1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591" y="4408144"/>
            <a:ext cx="3415636" cy="2041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100000" l="9921" r="89683">
                        <a14:foregroundMark x1="16270" y1="51500" x2="23413" y2="26000"/>
                        <a14:foregroundMark x1="34127" y1="18000" x2="63095" y2="15000"/>
                        <a14:foregroundMark x1="62698" y1="16500" x2="80159" y2="36000"/>
                        <a14:foregroundMark x1="36508" y1="20000" x2="45238" y2="1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3277" y="4386827"/>
            <a:ext cx="3415636" cy="2041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" b="99512" l="0" r="98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0543" y="947166"/>
            <a:ext cx="1715967" cy="1762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" b="99512" l="0" r="98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8035" y="1121256"/>
            <a:ext cx="1715967" cy="1762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" b="99512" l="0" r="98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709" y="1118878"/>
            <a:ext cx="1715967" cy="17624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" b="99512" l="0" r="98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937" y="1165926"/>
            <a:ext cx="1715967" cy="17624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" b="99512" l="0" r="987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4803" y="1005140"/>
            <a:ext cx="1715967" cy="17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669" y="118105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Tặng cá  cho mèo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60" y="546122"/>
            <a:ext cx="5194242" cy="2462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697" y="4367604"/>
            <a:ext cx="3414056" cy="2042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089" y="4367604"/>
            <a:ext cx="3414056" cy="204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7" b="100000" l="1163" r="99070">
                        <a14:foregroundMark x1="17209" y1="28372" x2="18140" y2="12326"/>
                        <a14:foregroundMark x1="62093" y1="21279" x2="64070" y2="13721"/>
                        <a14:foregroundMark x1="68721" y1="22791" x2="66860" y2="12791"/>
                        <a14:foregroundMark x1="73023" y1="21279" x2="72093" y2="14651"/>
                        <a14:foregroundMark x1="86279" y1="37442" x2="90465" y2="35930"/>
                        <a14:foregroundMark x1="85814" y1="43023" x2="91977" y2="42558"/>
                        <a14:foregroundMark x1="45581" y1="40233" x2="38953" y2="39302"/>
                        <a14:foregroundMark x1="47907" y1="45465" x2="42791" y2="46395"/>
                        <a14:foregroundMark x1="44651" y1="54884" x2="42791" y2="68605"/>
                        <a14:foregroundMark x1="38488" y1="54419" x2="30000" y2="60116"/>
                        <a14:foregroundMark x1="30465" y1="54884" x2="26163" y2="57791"/>
                        <a14:foregroundMark x1="62674" y1="88953" x2="73023" y2="91279"/>
                        <a14:foregroundMark x1="52209" y1="86628" x2="54535" y2="91279"/>
                        <a14:foregroundMark x1="35698" y1="80930" x2="38488" y2="89419"/>
                        <a14:foregroundMark x1="14419" y1="83721" x2="14419" y2="91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4144796"/>
            <a:ext cx="2487952" cy="2487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77" b="99070" l="10000" r="884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8334" y="3009119"/>
            <a:ext cx="3642175" cy="3642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000" y1="48214" x2="30000" y2="4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3164" y="882838"/>
            <a:ext cx="1728470" cy="1360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000" y1="48214" x2="30000" y2="4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4067" y="932072"/>
            <a:ext cx="1728470" cy="13609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000" y1="48214" x2="30000" y2="4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2231" y="1003057"/>
            <a:ext cx="1728470" cy="1360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000" y1="48214" x2="30000" y2="4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6033" y="1011683"/>
            <a:ext cx="1728470" cy="1360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000" y1="48214" x2="30000" y2="4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6300" y="932073"/>
            <a:ext cx="1728470" cy="136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728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318" y="118129"/>
            <a:ext cx="8669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Chọn một nhóm để gộp với nhóm có sắn </a:t>
            </a:r>
          </a:p>
          <a:p>
            <a:r>
              <a:rPr lang="vi-VN" sz="3600" dirty="0" smtClean="0">
                <a:solidFill>
                  <a:srgbClr val="FF0000"/>
                </a:solidFill>
              </a:rPr>
              <a:t>tạo thành một nhóm có số lượng là 5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966" y="1354634"/>
            <a:ext cx="5980694" cy="244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74" y="4317762"/>
            <a:ext cx="3200677" cy="19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002" y="4397047"/>
            <a:ext cx="3200677" cy="1987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7333" l="9778" r="89778">
                        <a14:foregroundMark x1="48444" y1="49333" x2="51111" y2="94667"/>
                        <a14:foregroundMark x1="42222" y1="56000" x2="46222" y2="54667"/>
                        <a14:foregroundMark x1="61333" y1="47111" x2="61333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284" y="1406846"/>
            <a:ext cx="2143125" cy="2143125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8575" y="1084413"/>
            <a:ext cx="2838852" cy="283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8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745" y="1328175"/>
            <a:ext cx="2300466" cy="23004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100000" l="9778" r="89778">
                        <a14:foregroundMark x1="52889" y1="40444" x2="51556" y2="90667"/>
                        <a14:foregroundMark x1="56444" y1="28000" x2="39556" y2="2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1034" y="4547942"/>
            <a:ext cx="1527107" cy="1527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100000" l="9778" r="89778">
                        <a14:foregroundMark x1="52889" y1="40444" x2="51556" y2="90667"/>
                        <a14:foregroundMark x1="56444" y1="28000" x2="39556" y2="2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2325" y="4580032"/>
            <a:ext cx="1527107" cy="1527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893" y="3758624"/>
            <a:ext cx="2838852" cy="2838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669" y="3598209"/>
            <a:ext cx="2838852" cy="2838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73633"/>
            <a:ext cx="2838852" cy="28388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0" y="586783"/>
            <a:ext cx="3091633" cy="30916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849454" y="1859043"/>
            <a:ext cx="1277674" cy="132343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03111" y="4628291"/>
            <a:ext cx="1277674" cy="132343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0630" y="4584154"/>
            <a:ext cx="1277674" cy="132343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83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58871" y="668741"/>
            <a:ext cx="7274256" cy="226552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41171" y="3946924"/>
            <a:ext cx="5531629" cy="226552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62669" y="3897180"/>
            <a:ext cx="2941093" cy="226552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58871" y="793142"/>
            <a:ext cx="1440519" cy="2016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95476" y="844681"/>
            <a:ext cx="1440519" cy="2016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35995" y="808197"/>
            <a:ext cx="1440519" cy="2016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72601" y="808197"/>
            <a:ext cx="1440519" cy="2016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00062" y="3946924"/>
            <a:ext cx="1440519" cy="20167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312216" y="4071325"/>
            <a:ext cx="1440519" cy="201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4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06985" y="4021581"/>
            <a:ext cx="1440519" cy="201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" y="-366621"/>
            <a:ext cx="2538281" cy="42389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065182" y="1091123"/>
            <a:ext cx="1277674" cy="132343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93280" y="4728511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17061" y="456827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92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746" y="2967335"/>
            <a:ext cx="5870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 thúc giờ học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7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22" y="0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511" y="890947"/>
            <a:ext cx="115363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thức.</a:t>
            </a:r>
            <a:endParaRPr lang="vi-VN" sz="2000" dirty="0">
              <a:solidFill>
                <a:srgbClr val="3C3C3C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Củng cố đếm đến 5, nhận biết chữ số 5.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biết tách nhóm đồ dùng đồ chơi có số lượng 5 thành 2 phần bằng nhiều cách khác nhau (1 - 4; 2 – 3) và biết gộp 2 nhóm đối tượng lại với nhau trong phạm vi 5. --Biết diễn đạt kết quả của mình.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Kĩ năng.</a:t>
            </a:r>
            <a:endParaRPr lang="vi-VN" sz="2000" dirty="0">
              <a:solidFill>
                <a:srgbClr val="3C3C3C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Rèn kỹ năng tách và gộp nhóm có 5 đối tượng thành 2 phần theo nhiều cách khác nhau (1-4; 2-3), biết so sánh và nói kết quả sau khi tách, gộp.</a:t>
            </a:r>
            <a:b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Phát triển tư duy, ngôn ngữ cho trẻ</a:t>
            </a:r>
            <a:endParaRPr lang="vi-VN" sz="2000" dirty="0">
              <a:solidFill>
                <a:srgbClr val="3C3C3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Giáo dục.</a:t>
            </a:r>
            <a:endParaRPr lang="vi-VN" sz="2000" dirty="0">
              <a:solidFill>
                <a:srgbClr val="3C3C3C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Trẻ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có nề nếp và thói quen, hứng thú, chú ý trong giờ học, tích cực tham gia hoạt động, biết phối hợp cùng bạn khi chơi</a:t>
            </a:r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II. Chuẩn bị.</a:t>
            </a:r>
            <a:endParaRPr lang="vi-VN" sz="2000" dirty="0">
              <a:solidFill>
                <a:srgbClr val="3C3C3C"/>
              </a:solidFill>
              <a:latin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Mỗi trẻ một rổ đựng đồ </a:t>
            </a:r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có con cá, con mèo, con bướm</a:t>
            </a:r>
          </a:p>
          <a:p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Thẻ số từ 1 - 5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Giáo án điện tử</a:t>
            </a:r>
            <a:endParaRPr lang="vi-VN" sz="2000" dirty="0">
              <a:solidFill>
                <a:srgbClr val="3C3C3C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vi-VN" sz="2000" b="0" i="0" dirty="0">
              <a:solidFill>
                <a:srgbClr val="3C3C3C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6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6282"/>
            <a:ext cx="12193057" cy="6785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71" y="1452910"/>
            <a:ext cx="5523455" cy="676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5983" y="2351109"/>
            <a:ext cx="9442226" cy="707886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Phần 1: Ôn số lượng trong phạm vi 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5983" y="3429000"/>
            <a:ext cx="9442226" cy="132343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Phần 2: Tách- gộp nhóm có số lượng là 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5983" y="5019879"/>
            <a:ext cx="9442226" cy="707886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Phần 3: Ôn luyện củng cố 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42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494" y="3649723"/>
            <a:ext cx="88440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Ôn số lượng trong phạm vi 5 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06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8" y="0"/>
            <a:ext cx="12192000" cy="6863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6094" l="2051" r="98926">
                        <a14:foregroundMark x1="28906" y1="66406" x2="62207" y2="71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06" y="1117338"/>
            <a:ext cx="5643238" cy="3763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7005" y="1117338"/>
            <a:ext cx="2651990" cy="2651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47" y="1552739"/>
            <a:ext cx="2719438" cy="2719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169" y="1570132"/>
            <a:ext cx="2651990" cy="2651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951" y="1117338"/>
            <a:ext cx="2651990" cy="2651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149" y="1067409"/>
            <a:ext cx="5661056" cy="37615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1746913" y="427851"/>
            <a:ext cx="984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</a:rPr>
              <a:t>Gắn thẻ số tương ứng cho các đĩa bánh 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2360" y="1312118"/>
            <a:ext cx="3489820" cy="19387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7781" y="1381299"/>
            <a:ext cx="3489820" cy="1938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6471" y="1387724"/>
            <a:ext cx="3489820" cy="19387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6599" y="1407488"/>
            <a:ext cx="3489820" cy="19387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9996" y="1374526"/>
            <a:ext cx="3489820" cy="193878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60917" y="4838267"/>
            <a:ext cx="1051443" cy="132343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21771" y="4859488"/>
            <a:ext cx="1051443" cy="1323439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175982" y="424966"/>
            <a:ext cx="984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</a:rPr>
              <a:t>Tìm giúp sóc con nhóm có  5 hạt dẻ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9" y="3429000"/>
            <a:ext cx="3875964" cy="2915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427" r="100000">
                        <a14:foregroundMark x1="6231" y1="33758" x2="30218" y2="44586"/>
                        <a14:foregroundMark x1="15576" y1="24204" x2="16199" y2="29936"/>
                        <a14:foregroundMark x1="19626" y1="23567" x2="25545" y2="26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6931" y="1465111"/>
            <a:ext cx="4912124" cy="2402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31" b="99485" l="3077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384" y="988419"/>
            <a:ext cx="3840424" cy="28655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55826" y="3853966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86882" y="3797604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3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4525" y="1818564"/>
            <a:ext cx="9990162" cy="156966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Phần 2: </a:t>
            </a:r>
          </a:p>
          <a:p>
            <a:pPr algn="ctr"/>
            <a:r>
              <a:rPr lang="vi-VN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Tách- gộp nhóm có số lượng là 5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260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64" y="537255"/>
            <a:ext cx="9010669" cy="23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58" y="3578911"/>
            <a:ext cx="7200064" cy="247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92" y="3659732"/>
            <a:ext cx="3053830" cy="23148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353" y="723199"/>
            <a:ext cx="2261812" cy="1999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548" y="689448"/>
            <a:ext cx="2261812" cy="1999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432" y="717304"/>
            <a:ext cx="2261812" cy="1999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502" y="768211"/>
            <a:ext cx="2261812" cy="1999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2296" y="723199"/>
            <a:ext cx="226181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187" y="441720"/>
            <a:ext cx="9010669" cy="2371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175" y="3625469"/>
            <a:ext cx="3054361" cy="2316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881" y="3601236"/>
            <a:ext cx="7200000" cy="2475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175" y="3942489"/>
            <a:ext cx="2261812" cy="1999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318" y="3985092"/>
            <a:ext cx="2261812" cy="1999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287" y="3893418"/>
            <a:ext cx="2261812" cy="1999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562" y="4019734"/>
            <a:ext cx="2261812" cy="199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8393" y="3839000"/>
            <a:ext cx="226181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185</Words>
  <Application>Microsoft Office PowerPoint</Application>
  <PresentationFormat>Widescreen</PresentationFormat>
  <Paragraphs>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16</cp:revision>
  <dcterms:created xsi:type="dcterms:W3CDTF">2022-04-01T13:29:38Z</dcterms:created>
  <dcterms:modified xsi:type="dcterms:W3CDTF">2025-04-08T08:35:36Z</dcterms:modified>
</cp:coreProperties>
</file>