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6" r:id="rId3"/>
    <p:sldId id="259" r:id="rId4"/>
    <p:sldId id="260" r:id="rId5"/>
    <p:sldId id="262" r:id="rId6"/>
    <p:sldId id="256" r:id="rId7"/>
    <p:sldId id="263" r:id="rId8"/>
    <p:sldId id="261" r:id="rId9"/>
    <p:sldId id="264" r:id="rId10"/>
    <p:sldId id="257" r:id="rId11"/>
    <p:sldId id="269" r:id="rId12"/>
    <p:sldId id="27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6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27C9D-D70B-4292-A200-4129685B4977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B893E-3683-41FA-9160-6FB7CDF32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561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27C9D-D70B-4292-A200-4129685B4977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B893E-3683-41FA-9160-6FB7CDF32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705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27C9D-D70B-4292-A200-4129685B4977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B893E-3683-41FA-9160-6FB7CDF32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161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27C9D-D70B-4292-A200-4129685B4977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B893E-3683-41FA-9160-6FB7CDF32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786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27C9D-D70B-4292-A200-4129685B4977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B893E-3683-41FA-9160-6FB7CDF32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776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27C9D-D70B-4292-A200-4129685B4977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B893E-3683-41FA-9160-6FB7CDF32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216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27C9D-D70B-4292-A200-4129685B4977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B893E-3683-41FA-9160-6FB7CDF32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639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27C9D-D70B-4292-A200-4129685B4977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B893E-3683-41FA-9160-6FB7CDF32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931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27C9D-D70B-4292-A200-4129685B4977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B893E-3683-41FA-9160-6FB7CDF32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59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27C9D-D70B-4292-A200-4129685B4977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B893E-3683-41FA-9160-6FB7CDF32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091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27C9D-D70B-4292-A200-4129685B4977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B893E-3683-41FA-9160-6FB7CDF32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035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327C9D-D70B-4292-A200-4129685B4977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7B893E-3683-41FA-9160-6FB7CDF32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163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microsoft.com/office/2007/relationships/hdphoto" Target="../media/hdphoto6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7" Type="http://schemas.microsoft.com/office/2007/relationships/hdphoto" Target="../media/hdphoto2.wdp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png"/><Relationship Id="rId7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17992"/>
            <a:ext cx="12193057" cy="682201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25421" y="59464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ỦY BAN NHÂN DÂN </a:t>
            </a:r>
            <a:r>
              <a:rPr lang="vi-VN" dirty="0" smtClean="0">
                <a:solidFill>
                  <a:srgbClr val="FF0000"/>
                </a:solidFill>
              </a:rPr>
              <a:t>QUẬN LONG BIÊN</a:t>
            </a:r>
          </a:p>
          <a:p>
            <a:pPr algn="ctr"/>
            <a:r>
              <a:rPr lang="vi-VN" dirty="0" smtClean="0">
                <a:solidFill>
                  <a:srgbClr val="FF0000"/>
                </a:solidFill>
              </a:rPr>
              <a:t>TRƯỜNG MẦM NON CỰ KHỐI </a:t>
            </a:r>
            <a:endParaRPr lang="vi-VN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74710" y="2274838"/>
            <a:ext cx="7233314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LĨNH VỰC PHÁT TRIỂN NHẬN THỨC</a:t>
            </a:r>
          </a:p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HOẠT ĐỘNG LÀM QUEN VỚI TOÁN  </a:t>
            </a:r>
          </a:p>
          <a:p>
            <a:pPr algn="ctr"/>
            <a:endParaRPr lang="en-US" dirty="0" smtClean="0"/>
          </a:p>
          <a:p>
            <a:pPr algn="ctr"/>
            <a:r>
              <a:rPr lang="en-US" sz="2800" dirty="0" err="1" smtClean="0"/>
              <a:t>Đề</a:t>
            </a:r>
            <a:r>
              <a:rPr lang="en-US" sz="2800" dirty="0" smtClean="0"/>
              <a:t> </a:t>
            </a:r>
            <a:r>
              <a:rPr lang="en-US" sz="2800" dirty="0" err="1" smtClean="0"/>
              <a:t>tài</a:t>
            </a:r>
            <a:r>
              <a:rPr lang="en-US" sz="2800" dirty="0" smtClean="0"/>
              <a:t> : </a:t>
            </a:r>
            <a:r>
              <a:rPr lang="en-US" sz="2800" dirty="0" err="1" smtClean="0"/>
              <a:t>Dạy</a:t>
            </a:r>
            <a:r>
              <a:rPr lang="en-US" sz="2800" dirty="0" smtClean="0"/>
              <a:t> </a:t>
            </a:r>
            <a:r>
              <a:rPr lang="en-US" sz="2800" dirty="0" err="1" smtClean="0"/>
              <a:t>trẻ</a:t>
            </a:r>
            <a:r>
              <a:rPr lang="en-US" sz="2800" dirty="0" smtClean="0"/>
              <a:t> </a:t>
            </a:r>
            <a:r>
              <a:rPr lang="en-US" sz="2800" dirty="0" err="1" smtClean="0"/>
              <a:t>đếm</a:t>
            </a:r>
            <a:r>
              <a:rPr lang="en-US" sz="2800" dirty="0" smtClean="0"/>
              <a:t> </a:t>
            </a:r>
            <a:r>
              <a:rPr lang="en-US" sz="2800" dirty="0" err="1" smtClean="0"/>
              <a:t>đến</a:t>
            </a:r>
            <a:r>
              <a:rPr lang="en-US" sz="2800" dirty="0" smtClean="0"/>
              <a:t> </a:t>
            </a:r>
            <a:r>
              <a:rPr lang="vi-VN" sz="2800" dirty="0" smtClean="0"/>
              <a:t>5</a:t>
            </a:r>
            <a:r>
              <a:rPr lang="en-US" sz="2800" dirty="0" smtClean="0"/>
              <a:t>- </a:t>
            </a:r>
            <a:r>
              <a:rPr lang="en-US" sz="2800" dirty="0" err="1" smtClean="0"/>
              <a:t>nhận</a:t>
            </a:r>
            <a:r>
              <a:rPr lang="en-US" sz="2800" dirty="0" smtClean="0"/>
              <a:t> </a:t>
            </a:r>
            <a:r>
              <a:rPr lang="en-US" sz="2800" dirty="0" err="1" smtClean="0"/>
              <a:t>biết</a:t>
            </a:r>
            <a:r>
              <a:rPr lang="en-US" sz="2800" dirty="0" smtClean="0"/>
              <a:t> </a:t>
            </a:r>
            <a:r>
              <a:rPr lang="en-US" sz="2800" dirty="0" err="1" smtClean="0"/>
              <a:t>chữu</a:t>
            </a:r>
            <a:r>
              <a:rPr lang="en-US" sz="2800" dirty="0" smtClean="0"/>
              <a:t> </a:t>
            </a:r>
            <a:r>
              <a:rPr lang="en-US" sz="2800" dirty="0" err="1" smtClean="0"/>
              <a:t>số</a:t>
            </a:r>
            <a:r>
              <a:rPr lang="en-US" sz="2800" dirty="0" smtClean="0"/>
              <a:t> </a:t>
            </a:r>
            <a:r>
              <a:rPr lang="vi-VN" sz="2800" dirty="0" smtClean="0"/>
              <a:t>5</a:t>
            </a:r>
            <a:r>
              <a:rPr lang="en-US" sz="2800" dirty="0" smtClean="0"/>
              <a:t> </a:t>
            </a:r>
          </a:p>
          <a:p>
            <a:pPr algn="ctr"/>
            <a:r>
              <a:rPr lang="en-US" sz="2800" dirty="0" err="1" smtClean="0"/>
              <a:t>Lứa</a:t>
            </a:r>
            <a:r>
              <a:rPr lang="en-US" sz="2800" dirty="0" smtClean="0"/>
              <a:t> </a:t>
            </a:r>
            <a:r>
              <a:rPr lang="en-US" sz="2800" dirty="0" err="1" smtClean="0"/>
              <a:t>tuổi</a:t>
            </a:r>
            <a:r>
              <a:rPr lang="en-US" sz="2800" dirty="0" smtClean="0"/>
              <a:t> : </a:t>
            </a:r>
            <a:r>
              <a:rPr lang="en-US" sz="2800" dirty="0" err="1" smtClean="0"/>
              <a:t>Mẫu</a:t>
            </a:r>
            <a:r>
              <a:rPr lang="en-US" sz="2800" dirty="0" smtClean="0"/>
              <a:t> </a:t>
            </a:r>
            <a:r>
              <a:rPr lang="en-US" sz="2800" dirty="0" err="1" smtClean="0"/>
              <a:t>giáo</a:t>
            </a:r>
            <a:r>
              <a:rPr lang="en-US" sz="2800" dirty="0" smtClean="0"/>
              <a:t> </a:t>
            </a:r>
            <a:r>
              <a:rPr lang="en-US" sz="2800" dirty="0" err="1" smtClean="0"/>
              <a:t>nhỡ</a:t>
            </a:r>
            <a:r>
              <a:rPr lang="en-US" sz="2800" dirty="0" smtClean="0"/>
              <a:t> 4- 5 </a:t>
            </a:r>
            <a:r>
              <a:rPr lang="en-US" sz="2800" dirty="0" err="1" smtClean="0"/>
              <a:t>tuổi</a:t>
            </a:r>
            <a:r>
              <a:rPr lang="en-US" sz="2800" dirty="0" smtClean="0"/>
              <a:t> </a:t>
            </a:r>
          </a:p>
          <a:p>
            <a:pPr algn="ctr"/>
            <a:r>
              <a:rPr lang="en-US" sz="2800" dirty="0" err="1" smtClean="0"/>
              <a:t>Giáo</a:t>
            </a:r>
            <a:r>
              <a:rPr lang="en-US" sz="2800" dirty="0" smtClean="0"/>
              <a:t> </a:t>
            </a:r>
            <a:r>
              <a:rPr lang="en-US" sz="2800" dirty="0" err="1" smtClean="0"/>
              <a:t>viên</a:t>
            </a:r>
            <a:r>
              <a:rPr lang="en-US" sz="2800" dirty="0" smtClean="0"/>
              <a:t> </a:t>
            </a:r>
            <a:r>
              <a:rPr lang="en-US" sz="2800" dirty="0" err="1" smtClean="0"/>
              <a:t>Đào</a:t>
            </a:r>
            <a:r>
              <a:rPr lang="en-US" sz="2800" dirty="0" smtClean="0"/>
              <a:t> </a:t>
            </a:r>
            <a:r>
              <a:rPr lang="en-US" sz="2800" dirty="0" err="1" smtClean="0"/>
              <a:t>Thị</a:t>
            </a:r>
            <a:r>
              <a:rPr lang="en-US" sz="2800" dirty="0" smtClean="0"/>
              <a:t> </a:t>
            </a:r>
            <a:r>
              <a:rPr lang="en-US" sz="2800" dirty="0" err="1" smtClean="0"/>
              <a:t>Lệ</a:t>
            </a:r>
            <a:r>
              <a:rPr lang="en-US" sz="2800" dirty="0" smtClean="0"/>
              <a:t>- </a:t>
            </a:r>
            <a:r>
              <a:rPr lang="en-US" sz="2800" dirty="0" err="1" smtClean="0"/>
              <a:t>Nguyễn</a:t>
            </a:r>
            <a:r>
              <a:rPr lang="en-US" sz="2800" dirty="0" smtClean="0"/>
              <a:t> </a:t>
            </a:r>
            <a:r>
              <a:rPr lang="en-US" sz="2800" dirty="0" err="1" smtClean="0"/>
              <a:t>Thị</a:t>
            </a:r>
            <a:r>
              <a:rPr lang="en-US" sz="2800" dirty="0" smtClean="0"/>
              <a:t> Lan  </a:t>
            </a:r>
          </a:p>
          <a:p>
            <a:pPr algn="ctr"/>
            <a:endParaRPr lang="en-US" sz="2800" dirty="0" smtClean="0"/>
          </a:p>
          <a:p>
            <a:pPr algn="ctr"/>
            <a:endParaRPr lang="vi-VN" dirty="0" smtClean="0"/>
          </a:p>
          <a:p>
            <a:pPr algn="ctr"/>
            <a:endParaRPr lang="vi-VN" dirty="0"/>
          </a:p>
          <a:p>
            <a:pPr algn="ctr"/>
            <a:endParaRPr lang="vi-VN" dirty="0" smtClean="0"/>
          </a:p>
        </p:txBody>
      </p:sp>
    </p:spTree>
    <p:extLst>
      <p:ext uri="{BB962C8B-B14F-4D97-AF65-F5344CB8AC3E}">
        <p14:creationId xmlns:p14="http://schemas.microsoft.com/office/powerpoint/2010/main" val="28558575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0974" y1="34392" x2="38202" y2="56085"/>
                        <a14:foregroundMark x1="48689" y1="34921" x2="59925" y2="51852"/>
                        <a14:foregroundMark x1="45318" y1="40212" x2="52809" y2="53439"/>
                        <a14:foregroundMark x1="28464" y1="31746" x2="40075" y2="44974"/>
                        <a14:foregroundMark x1="37828" y1="33333" x2="15356" y2="52910"/>
                        <a14:foregroundMark x1="35206" y1="41799" x2="23970" y2="55556"/>
                        <a14:foregroundMark x1="25468" y1="31217" x2="14607" y2="43386"/>
                        <a14:foregroundMark x1="14607" y1="46561" x2="14607" y2="5185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9777" y="1298228"/>
            <a:ext cx="3832600" cy="27129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3582" y="1533914"/>
            <a:ext cx="3834716" cy="27129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8112" y="4011192"/>
            <a:ext cx="3834716" cy="271295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7321" y="3962877"/>
            <a:ext cx="3834716" cy="27129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28579" y="1300834"/>
            <a:ext cx="3834716" cy="271295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154545" y="293110"/>
            <a:ext cx="873046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 smtClean="0">
                <a:solidFill>
                  <a:srgbClr val="FFFF00"/>
                </a:solidFill>
              </a:rPr>
              <a:t>Bé</a:t>
            </a:r>
            <a:r>
              <a:rPr lang="en-US" sz="4400" dirty="0" smtClean="0">
                <a:solidFill>
                  <a:srgbClr val="FFFF00"/>
                </a:solidFill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</a:rPr>
              <a:t>đếm</a:t>
            </a:r>
            <a:r>
              <a:rPr lang="en-US" sz="4400" dirty="0" smtClean="0">
                <a:solidFill>
                  <a:srgbClr val="FFFF00"/>
                </a:solidFill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</a:rPr>
              <a:t>số</a:t>
            </a:r>
            <a:r>
              <a:rPr lang="en-US" sz="4400" dirty="0" smtClean="0">
                <a:solidFill>
                  <a:srgbClr val="FFFF00"/>
                </a:solidFill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</a:rPr>
              <a:t>máy</a:t>
            </a:r>
            <a:r>
              <a:rPr lang="en-US" sz="4400" dirty="0" smtClean="0">
                <a:solidFill>
                  <a:srgbClr val="FFFF00"/>
                </a:solidFill>
              </a:rPr>
              <a:t> bay </a:t>
            </a:r>
            <a:r>
              <a:rPr lang="en-US" sz="4400" dirty="0" err="1" smtClean="0">
                <a:solidFill>
                  <a:srgbClr val="FFFF00"/>
                </a:solidFill>
              </a:rPr>
              <a:t>bay</a:t>
            </a:r>
            <a:r>
              <a:rPr lang="en-US" sz="4400" dirty="0" smtClean="0">
                <a:solidFill>
                  <a:srgbClr val="FFFF00"/>
                </a:solidFill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</a:rPr>
              <a:t>trên</a:t>
            </a:r>
            <a:r>
              <a:rPr lang="en-US" sz="4400" dirty="0" smtClean="0">
                <a:solidFill>
                  <a:srgbClr val="FFFF00"/>
                </a:solidFill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</a:rPr>
              <a:t>bầu</a:t>
            </a:r>
            <a:r>
              <a:rPr lang="en-US" sz="4400" dirty="0" smtClean="0">
                <a:solidFill>
                  <a:srgbClr val="FFFF00"/>
                </a:solidFill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</a:rPr>
              <a:t>trời</a:t>
            </a:r>
            <a:r>
              <a:rPr lang="en-US" sz="4400" dirty="0" smtClean="0">
                <a:solidFill>
                  <a:srgbClr val="FFFF00"/>
                </a:solidFill>
              </a:rPr>
              <a:t> </a:t>
            </a:r>
            <a:endParaRPr lang="en-US" sz="4400" dirty="0">
              <a:solidFill>
                <a:srgbClr val="FFFF0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06320" y="3499519"/>
            <a:ext cx="2822693" cy="347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467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39166" y="355178"/>
            <a:ext cx="812947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 smtClean="0">
                <a:solidFill>
                  <a:srgbClr val="FFFF00"/>
                </a:solidFill>
              </a:rPr>
              <a:t>Phần</a:t>
            </a:r>
            <a:r>
              <a:rPr lang="en-US" sz="6000" b="1" dirty="0" smtClean="0">
                <a:solidFill>
                  <a:srgbClr val="FFFF00"/>
                </a:solidFill>
              </a:rPr>
              <a:t> 3: </a:t>
            </a:r>
            <a:r>
              <a:rPr lang="en-US" sz="6000" b="1" dirty="0" err="1" smtClean="0">
                <a:solidFill>
                  <a:srgbClr val="FFFF00"/>
                </a:solidFill>
              </a:rPr>
              <a:t>Trò</a:t>
            </a:r>
            <a:r>
              <a:rPr lang="en-US" sz="6000" b="1" dirty="0" smtClean="0">
                <a:solidFill>
                  <a:srgbClr val="FFFF00"/>
                </a:solidFill>
              </a:rPr>
              <a:t> </a:t>
            </a:r>
            <a:r>
              <a:rPr lang="en-US" sz="6000" b="1" dirty="0" err="1" smtClean="0">
                <a:solidFill>
                  <a:srgbClr val="FFFF00"/>
                </a:solidFill>
              </a:rPr>
              <a:t>chơi</a:t>
            </a:r>
            <a:r>
              <a:rPr lang="en-US" sz="6000" b="1" dirty="0" smtClean="0">
                <a:solidFill>
                  <a:srgbClr val="FFFF00"/>
                </a:solidFill>
              </a:rPr>
              <a:t> </a:t>
            </a:r>
            <a:r>
              <a:rPr lang="en-US" sz="6000" b="1" dirty="0" err="1" smtClean="0">
                <a:solidFill>
                  <a:srgbClr val="FFFF00"/>
                </a:solidFill>
              </a:rPr>
              <a:t>củng</a:t>
            </a:r>
            <a:r>
              <a:rPr lang="en-US" sz="6000" b="1" dirty="0" smtClean="0">
                <a:solidFill>
                  <a:srgbClr val="FFFF00"/>
                </a:solidFill>
              </a:rPr>
              <a:t> </a:t>
            </a:r>
            <a:r>
              <a:rPr lang="en-US" sz="6000" b="1" dirty="0" err="1" smtClean="0">
                <a:solidFill>
                  <a:srgbClr val="FFFF00"/>
                </a:solidFill>
              </a:rPr>
              <a:t>cố</a:t>
            </a:r>
            <a:r>
              <a:rPr lang="en-US" sz="6000" b="1" dirty="0" smtClean="0">
                <a:solidFill>
                  <a:srgbClr val="FFFF00"/>
                </a:solidFill>
              </a:rPr>
              <a:t> </a:t>
            </a:r>
            <a:endParaRPr lang="en-US" sz="6000" b="1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86540" y="1726316"/>
            <a:ext cx="106857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/>
              <a:t>Trò</a:t>
            </a:r>
            <a:r>
              <a:rPr lang="en-US" sz="4400" dirty="0" smtClean="0"/>
              <a:t> </a:t>
            </a:r>
            <a:r>
              <a:rPr lang="en-US" sz="4400" dirty="0" err="1" smtClean="0"/>
              <a:t>chơi</a:t>
            </a:r>
            <a:r>
              <a:rPr lang="en-US" sz="4400" dirty="0" smtClean="0"/>
              <a:t> 1: </a:t>
            </a:r>
            <a:r>
              <a:rPr lang="en-US" sz="4400" dirty="0" err="1" smtClean="0"/>
              <a:t>Đếm</a:t>
            </a:r>
            <a:r>
              <a:rPr lang="en-US" sz="4400" dirty="0" smtClean="0"/>
              <a:t> </a:t>
            </a:r>
            <a:r>
              <a:rPr lang="en-US" sz="4400" dirty="0" err="1" smtClean="0"/>
              <a:t>đủ</a:t>
            </a:r>
            <a:r>
              <a:rPr lang="en-US" sz="4400" dirty="0" smtClean="0"/>
              <a:t> </a:t>
            </a:r>
            <a:r>
              <a:rPr lang="en-US" sz="4400" dirty="0" err="1" smtClean="0"/>
              <a:t>số</a:t>
            </a:r>
            <a:r>
              <a:rPr lang="en-US" sz="4400" dirty="0" smtClean="0"/>
              <a:t> </a:t>
            </a:r>
            <a:r>
              <a:rPr lang="en-US" sz="4400" dirty="0" err="1" smtClean="0"/>
              <a:t>lượng</a:t>
            </a:r>
            <a:r>
              <a:rPr lang="en-US" sz="4400" dirty="0" smtClean="0"/>
              <a:t> </a:t>
            </a:r>
            <a:r>
              <a:rPr lang="en-US" sz="4400" dirty="0" err="1" smtClean="0"/>
              <a:t>theo</a:t>
            </a:r>
            <a:r>
              <a:rPr lang="en-US" sz="4400" dirty="0" smtClean="0"/>
              <a:t> </a:t>
            </a:r>
            <a:r>
              <a:rPr lang="en-US" sz="4400" dirty="0" err="1" smtClean="0"/>
              <a:t>yêu</a:t>
            </a:r>
            <a:r>
              <a:rPr lang="en-US" sz="4400" dirty="0" smtClean="0"/>
              <a:t> </a:t>
            </a:r>
            <a:r>
              <a:rPr lang="en-US" sz="4400" dirty="0" err="1" smtClean="0"/>
              <a:t>cầu</a:t>
            </a:r>
            <a:r>
              <a:rPr lang="en-US" sz="4400" dirty="0" smtClean="0"/>
              <a:t>  </a:t>
            </a:r>
            <a:endParaRPr lang="en-US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1286539" y="3044279"/>
            <a:ext cx="106857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/>
              <a:t>Trò</a:t>
            </a:r>
            <a:r>
              <a:rPr lang="en-US" sz="4400" dirty="0" smtClean="0"/>
              <a:t> </a:t>
            </a:r>
            <a:r>
              <a:rPr lang="en-US" sz="4400" dirty="0" err="1" smtClean="0"/>
              <a:t>chơi</a:t>
            </a:r>
            <a:r>
              <a:rPr lang="en-US" sz="4400" dirty="0" smtClean="0"/>
              <a:t> 2: </a:t>
            </a:r>
            <a:r>
              <a:rPr lang="en-US" sz="4400" dirty="0" err="1" smtClean="0"/>
              <a:t>kết</a:t>
            </a:r>
            <a:r>
              <a:rPr lang="en-US" sz="4400" dirty="0" smtClean="0"/>
              <a:t> </a:t>
            </a:r>
            <a:r>
              <a:rPr lang="en-US" sz="4400" dirty="0" err="1" smtClean="0"/>
              <a:t>bạn</a:t>
            </a:r>
            <a:r>
              <a:rPr lang="en-US" sz="4400" dirty="0" smtClean="0"/>
              <a:t> </a:t>
            </a:r>
            <a:r>
              <a:rPr lang="en-US" sz="4400" dirty="0" err="1" smtClean="0"/>
              <a:t>thân</a:t>
            </a:r>
            <a:r>
              <a:rPr lang="en-US" sz="4400" dirty="0" smtClean="0"/>
              <a:t>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71716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790703" y="2228671"/>
            <a:ext cx="661059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Kết</a:t>
            </a:r>
            <a:r>
              <a:rPr lang="en-US" sz="7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</a:t>
            </a:r>
            <a:r>
              <a:rPr lang="en-US" sz="72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thúc</a:t>
            </a:r>
            <a:r>
              <a:rPr lang="en-US" sz="7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</a:t>
            </a:r>
            <a:r>
              <a:rPr lang="en-US" sz="72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giờ</a:t>
            </a:r>
            <a:r>
              <a:rPr lang="en-US" sz="7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</a:t>
            </a:r>
            <a:r>
              <a:rPr lang="en-US" sz="72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học</a:t>
            </a:r>
            <a:r>
              <a:rPr lang="en-US" sz="7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</a:t>
            </a:r>
            <a:endParaRPr lang="en-US" sz="7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98381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18587"/>
            <a:ext cx="12193057" cy="689517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00752" y="243513"/>
            <a:ext cx="1005840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lvl="0" indent="-400050">
              <a:buFontTx/>
              <a:buAutoNum type="romanUcPeriod"/>
            </a:pP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Mục đích yêu cầu </a:t>
            </a:r>
          </a:p>
          <a:p>
            <a:pPr marL="342900" lvl="0" indent="-342900">
              <a:buFontTx/>
              <a:buAutoNum type="arabicPeriod"/>
            </a:pPr>
            <a:r>
              <a:rPr lang="vi-VN" sz="20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Kiến thức : </a:t>
            </a:r>
          </a:p>
          <a:p>
            <a:pPr lvl="0"/>
            <a:r>
              <a:rPr 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+ Trẻ biết đếm đến </a:t>
            </a:r>
            <a:r>
              <a:rPr lang="vi-VN" sz="20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5, </a:t>
            </a:r>
            <a:r>
              <a:rPr 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nhận biết các nhóm có </a:t>
            </a:r>
            <a:r>
              <a:rPr lang="vi-VN" sz="20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5 </a:t>
            </a:r>
            <a:r>
              <a:rPr 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đối tượng </a:t>
            </a:r>
          </a:p>
          <a:p>
            <a:pPr lvl="0"/>
            <a:r>
              <a:rPr 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+ Trẻ nhận biết được </a:t>
            </a:r>
            <a:r>
              <a:rPr lang="vi-VN" sz="20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chữ </a:t>
            </a:r>
            <a:r>
              <a:rPr 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số </a:t>
            </a:r>
            <a:r>
              <a:rPr lang="vi-VN" sz="20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5</a:t>
            </a:r>
            <a:endParaRPr lang="vi-VN" sz="2000" dirty="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pPr lvl="0"/>
            <a:r>
              <a:rPr 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+ Trẻ nhận biết mối quan hệ về số lượng trng phạm vi </a:t>
            </a:r>
            <a:r>
              <a:rPr lang="vi-VN" sz="20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5 </a:t>
            </a:r>
            <a:endParaRPr lang="vi-VN" sz="2000" dirty="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pPr lvl="0"/>
            <a:r>
              <a:rPr lang="vi-VN" sz="20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  <a:r>
              <a:rPr 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. </a:t>
            </a:r>
            <a:r>
              <a:rPr lang="vi-VN" sz="20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Kỹ năng </a:t>
            </a:r>
            <a:r>
              <a:rPr 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:</a:t>
            </a:r>
          </a:p>
          <a:p>
            <a:pPr lvl="0"/>
            <a:r>
              <a:rPr 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+ Dạy trẻ kỹ năng đếm trên các đối tượng trong phạm vi </a:t>
            </a:r>
            <a:r>
              <a:rPr lang="vi-VN" sz="20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5 </a:t>
            </a:r>
            <a:endParaRPr lang="vi-VN" sz="2000" dirty="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pPr lvl="0"/>
            <a:r>
              <a:rPr 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+Trẻ có kỹ năng tạo nhóm có </a:t>
            </a:r>
            <a:r>
              <a:rPr lang="vi-VN" sz="20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5 </a:t>
            </a:r>
            <a:r>
              <a:rPr 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đối tượng </a:t>
            </a:r>
          </a:p>
          <a:p>
            <a:pPr lvl="0"/>
            <a:r>
              <a:rPr 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+Rèn trẻ kỹ năng quan sát và kỹ năng so sánh </a:t>
            </a:r>
          </a:p>
          <a:p>
            <a:pPr lvl="0"/>
            <a:r>
              <a:rPr lang="vi-VN" sz="20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3. Thái độ :</a:t>
            </a:r>
          </a:p>
          <a:p>
            <a:pPr lvl="0"/>
            <a:r>
              <a:rPr 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+ Trẻ hứng thú tham gia vào hoạt động , đoàn kết với các bạn</a:t>
            </a:r>
          </a:p>
          <a:p>
            <a:pPr lvl="0"/>
            <a:r>
              <a:rPr 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+ Trẻ biết </a:t>
            </a:r>
            <a:r>
              <a:rPr 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tham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gia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giao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thông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đúng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luật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endParaRPr lang="vi-VN" sz="2000" dirty="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pPr lvl="0"/>
            <a:r>
              <a:rPr lang="vi-VN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II. Chuẩn bị </a:t>
            </a:r>
          </a:p>
          <a:p>
            <a:pPr marL="457200" lvl="0" indent="-457200">
              <a:buFontTx/>
              <a:buAutoNum type="arabicPeriod"/>
            </a:pPr>
            <a:r>
              <a:rPr lang="vi-VN" sz="20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Chuẩn bị của cô </a:t>
            </a:r>
          </a:p>
          <a:p>
            <a:pPr lvl="0"/>
            <a:r>
              <a:rPr 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+ Hình ảnh nội dung bài dạy trên máy chiếu </a:t>
            </a:r>
          </a:p>
          <a:p>
            <a:pPr marL="457200" lvl="0" indent="-457200">
              <a:buFontTx/>
              <a:buAutoNum type="arabicPeriod"/>
            </a:pPr>
            <a:r>
              <a:rPr lang="vi-VN" sz="20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Chuẩn bị của trẻ </a:t>
            </a:r>
          </a:p>
          <a:p>
            <a:pPr lvl="0"/>
            <a:r>
              <a:rPr 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+ Mỗi trẻ một rổ đồ chơi : </a:t>
            </a:r>
            <a:r>
              <a:rPr lang="vi-VN" sz="20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5 </a:t>
            </a:r>
            <a:r>
              <a:rPr 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xe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ô </a:t>
            </a:r>
            <a:r>
              <a:rPr 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tô</a:t>
            </a:r>
            <a:r>
              <a:rPr lang="vi-VN" sz="20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, 5 </a:t>
            </a:r>
            <a:r>
              <a:rPr 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người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vi-VN" sz="20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, </a:t>
            </a:r>
            <a:r>
              <a:rPr 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thẻ số từ 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2</a:t>
            </a:r>
            <a:r>
              <a:rPr lang="vi-VN" sz="20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đến </a:t>
            </a:r>
            <a:r>
              <a:rPr lang="vi-VN" sz="20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5</a:t>
            </a:r>
            <a:endParaRPr lang="en-US" sz="2000" dirty="0">
              <a:solidFill>
                <a:prstClr val="black"/>
              </a:solidFill>
              <a:latin typeface="Calibri Light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769740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5799"/>
            <a:ext cx="12193057" cy="684640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060826" y="1083944"/>
            <a:ext cx="40703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PHẦN MỘT 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08549" y="2659558"/>
            <a:ext cx="947567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vi-VN" sz="4400" b="1" cap="none" spc="0" dirty="0" smtClean="0">
                <a:ln/>
                <a:solidFill>
                  <a:schemeClr val="accent4"/>
                </a:solidFill>
                <a:effectLst/>
              </a:rPr>
              <a:t>ÔN SỐ LƯỢNG TRONG PHẠM VI 4</a:t>
            </a:r>
            <a:endParaRPr lang="en-US" sz="44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58650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227" y="4747593"/>
            <a:ext cx="1981200" cy="217170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3375146" y="5878095"/>
            <a:ext cx="869572" cy="923330"/>
          </a:xfrm>
          <a:prstGeom prst="rect">
            <a:avLst/>
          </a:prstGeom>
          <a:solidFill>
            <a:srgbClr val="00B0F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3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8387532" y="5995963"/>
            <a:ext cx="869572" cy="923330"/>
          </a:xfrm>
          <a:prstGeom prst="rect">
            <a:avLst/>
          </a:prstGeom>
          <a:solidFill>
            <a:srgbClr val="00B0F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4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778" l="1778" r="98667">
                        <a14:foregroundMark x1="61333" y1="37778" x2="70667" y2="37778"/>
                        <a14:foregroundMark x1="67111" y1="39556" x2="63111" y2="50222"/>
                        <a14:foregroundMark x1="46222" y1="14222" x2="53778" y2="15111"/>
                        <a14:foregroundMark x1="37333" y1="8889" x2="46222" y2="8889"/>
                        <a14:foregroundMark x1="81778" y1="65778" x2="84000" y2="67111"/>
                        <a14:foregroundMark x1="78667" y1="73333" x2="77778" y2="76000"/>
                        <a14:foregroundMark x1="75556" y1="62222" x2="79556" y2="57778"/>
                        <a14:foregroundMark x1="69778" y1="73333" x2="72444" y2="71556"/>
                        <a14:foregroundMark x1="22222" y1="59111" x2="22222" y2="62667"/>
                        <a14:foregroundMark x1="14222" y1="62222" x2="17333" y2="63111"/>
                        <a14:foregroundMark x1="16889" y1="67556" x2="12889" y2="70667"/>
                        <a14:foregroundMark x1="21333" y1="72889" x2="24000" y2="75111"/>
                        <a14:foregroundMark x1="25778" y1="68000" x2="30222" y2="68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084530" y="3362297"/>
            <a:ext cx="2430969" cy="243096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778" l="1778" r="98667">
                        <a14:foregroundMark x1="61333" y1="37778" x2="70667" y2="37778"/>
                        <a14:foregroundMark x1="67111" y1="39556" x2="63111" y2="50222"/>
                        <a14:foregroundMark x1="46222" y1="14222" x2="53778" y2="15111"/>
                        <a14:foregroundMark x1="37333" y1="8889" x2="46222" y2="8889"/>
                        <a14:foregroundMark x1="81778" y1="65778" x2="84000" y2="67111"/>
                        <a14:foregroundMark x1="78667" y1="73333" x2="77778" y2="76000"/>
                        <a14:foregroundMark x1="75556" y1="62222" x2="79556" y2="57778"/>
                        <a14:foregroundMark x1="69778" y1="73333" x2="72444" y2="71556"/>
                        <a14:foregroundMark x1="22222" y1="59111" x2="22222" y2="62667"/>
                        <a14:foregroundMark x1="14222" y1="62222" x2="17333" y2="63111"/>
                        <a14:foregroundMark x1="16889" y1="67556" x2="12889" y2="70667"/>
                        <a14:foregroundMark x1="21333" y1="72889" x2="24000" y2="75111"/>
                        <a14:foregroundMark x1="25778" y1="68000" x2="30222" y2="68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98842" y="2505724"/>
            <a:ext cx="2430969" cy="243096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778" l="1778" r="98667">
                        <a14:foregroundMark x1="61333" y1="37778" x2="70667" y2="37778"/>
                        <a14:foregroundMark x1="67111" y1="39556" x2="63111" y2="50222"/>
                        <a14:foregroundMark x1="46222" y1="14222" x2="53778" y2="15111"/>
                        <a14:foregroundMark x1="37333" y1="8889" x2="46222" y2="8889"/>
                        <a14:foregroundMark x1="81778" y1="65778" x2="84000" y2="67111"/>
                        <a14:foregroundMark x1="78667" y1="73333" x2="77778" y2="76000"/>
                        <a14:foregroundMark x1="75556" y1="62222" x2="79556" y2="57778"/>
                        <a14:foregroundMark x1="69778" y1="73333" x2="72444" y2="71556"/>
                        <a14:foregroundMark x1="22222" y1="59111" x2="22222" y2="62667"/>
                        <a14:foregroundMark x1="14222" y1="62222" x2="17333" y2="63111"/>
                        <a14:foregroundMark x1="16889" y1="67556" x2="12889" y2="70667"/>
                        <a14:foregroundMark x1="21333" y1="72889" x2="24000" y2="75111"/>
                        <a14:foregroundMark x1="25778" y1="68000" x2="30222" y2="68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13494" y="4054677"/>
            <a:ext cx="2430969" cy="243096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778" l="1778" r="98667">
                        <a14:foregroundMark x1="61333" y1="37778" x2="70667" y2="37778"/>
                        <a14:foregroundMark x1="67111" y1="39556" x2="63111" y2="50222"/>
                        <a14:foregroundMark x1="46222" y1="14222" x2="53778" y2="15111"/>
                        <a14:foregroundMark x1="37333" y1="8889" x2="46222" y2="8889"/>
                        <a14:foregroundMark x1="81778" y1="65778" x2="84000" y2="67111"/>
                        <a14:foregroundMark x1="78667" y1="73333" x2="77778" y2="76000"/>
                        <a14:foregroundMark x1="75556" y1="62222" x2="79556" y2="57778"/>
                        <a14:foregroundMark x1="69778" y1="73333" x2="72444" y2="71556"/>
                        <a14:foregroundMark x1="22222" y1="59111" x2="22222" y2="62667"/>
                        <a14:foregroundMark x1="14222" y1="62222" x2="17333" y2="63111"/>
                        <a14:foregroundMark x1="16889" y1="67556" x2="12889" y2="70667"/>
                        <a14:foregroundMark x1="21333" y1="72889" x2="24000" y2="75111"/>
                        <a14:foregroundMark x1="25778" y1="68000" x2="30222" y2="68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61031" y="4728531"/>
            <a:ext cx="2430969" cy="243096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398" b="89850" l="3158" r="97368">
                        <a14:foregroundMark x1="17368" y1="59023" x2="37368" y2="62030"/>
                        <a14:foregroundMark x1="62105" y1="61278" x2="80526" y2="6127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2000" y="3252527"/>
            <a:ext cx="3051871" cy="427262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398" b="89850" l="3158" r="97368">
                        <a14:foregroundMark x1="17368" y1="59023" x2="37368" y2="62030"/>
                        <a14:foregroundMark x1="62105" y1="61278" x2="80526" y2="6127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89030" y="2505724"/>
            <a:ext cx="3051871" cy="427262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398" b="89850" l="3158" r="97368">
                        <a14:foregroundMark x1="17368" y1="59023" x2="37368" y2="62030"/>
                        <a14:foregroundMark x1="62105" y1="61278" x2="80526" y2="6127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80851" y="3133851"/>
            <a:ext cx="3051871" cy="4272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673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677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150163" y="2394129"/>
            <a:ext cx="901080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vi-VN" sz="4800" b="1" dirty="0" smtClean="0">
                <a:ln/>
                <a:solidFill>
                  <a:schemeClr val="accent4"/>
                </a:solidFill>
              </a:rPr>
              <a:t>ĐẾM ĐẾN 5- NHẬN BIẾT SỐ 5 </a:t>
            </a:r>
            <a:endParaRPr lang="en-US" sz="48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33954" y="1070296"/>
            <a:ext cx="37240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PHẦN HAI 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26196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7643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5000" r="9171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8555" y="2768612"/>
            <a:ext cx="2795033" cy="39130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4232" y="2705845"/>
            <a:ext cx="2798307" cy="39139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7327" y="2711362"/>
            <a:ext cx="2798307" cy="39139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06835" y="2778103"/>
            <a:ext cx="2798307" cy="39139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78171" y="2792823"/>
            <a:ext cx="2798307" cy="39139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757" b="97297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996" y="3023011"/>
            <a:ext cx="2100158" cy="345359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34279" y="3023011"/>
            <a:ext cx="2103302" cy="345673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97374" y="3023011"/>
            <a:ext cx="2103302" cy="345673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28704" y="3163084"/>
            <a:ext cx="2103302" cy="345673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53985" y="3023011"/>
            <a:ext cx="2103302" cy="345673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024093" y="218210"/>
            <a:ext cx="1159292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0" b="1" dirty="0" smtClean="0">
                <a:solidFill>
                  <a:srgbClr val="FF0000"/>
                </a:solidFill>
              </a:rPr>
              <a:t>5</a:t>
            </a:r>
            <a:endParaRPr lang="en-US" sz="150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79062" y="259774"/>
            <a:ext cx="1159292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0" b="1" dirty="0" smtClean="0">
                <a:solidFill>
                  <a:srgbClr val="FF0000"/>
                </a:solidFill>
              </a:rPr>
              <a:t>4</a:t>
            </a:r>
            <a:endParaRPr lang="en-US" sz="150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79062" y="187516"/>
            <a:ext cx="1159292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0" b="1" dirty="0" smtClean="0">
                <a:solidFill>
                  <a:srgbClr val="FF0000"/>
                </a:solidFill>
              </a:rPr>
              <a:t>3</a:t>
            </a:r>
            <a:endParaRPr lang="en-US" sz="15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704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7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8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9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9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0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0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7" grpId="0"/>
      <p:bldP spid="17" grpId="1"/>
      <p:bldP spid="16" grpId="0"/>
      <p:bldP spid="1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6799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624174" y="1785649"/>
            <a:ext cx="2324675" cy="47089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30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5</a:t>
            </a:r>
            <a:endParaRPr lang="en-US" sz="30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414262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08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1256" y="856930"/>
            <a:ext cx="2800690" cy="28006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2005" y="3111262"/>
            <a:ext cx="2798307" cy="28044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2070" y="815413"/>
            <a:ext cx="2798307" cy="280440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0500" y="621011"/>
            <a:ext cx="2798307" cy="280440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1395" y="3111261"/>
            <a:ext cx="2798307" cy="280440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061256" y="-107917"/>
            <a:ext cx="79900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 smtClean="0"/>
              <a:t>Đếm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số</a:t>
            </a:r>
            <a:r>
              <a:rPr lang="en-US" sz="5400" b="1" dirty="0" smtClean="0"/>
              <a:t> ô </a:t>
            </a:r>
            <a:r>
              <a:rPr lang="en-US" sz="5400" b="1" dirty="0" err="1" smtClean="0"/>
              <a:t>tô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trong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thùng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xe</a:t>
            </a:r>
            <a:endParaRPr lang="en-US" sz="5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9079867" y="3111261"/>
            <a:ext cx="1029449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0" b="1" dirty="0" smtClean="0">
                <a:solidFill>
                  <a:srgbClr val="FF0000"/>
                </a:solidFill>
              </a:rPr>
              <a:t>5</a:t>
            </a:r>
            <a:endParaRPr lang="en-US" sz="13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083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2231" y="0"/>
            <a:ext cx="12234231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14" b="99143" l="3714" r="90000">
                        <a14:foregroundMark x1="32429" y1="54714" x2="31000" y2="59571"/>
                        <a14:foregroundMark x1="51286" y1="81571" x2="47429" y2="85143"/>
                        <a14:foregroundMark x1="61286" y1="75571" x2="70000" y2="72857"/>
                        <a14:foregroundMark x1="16429" y1="74714" x2="27143" y2="7471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8344" y="3572539"/>
            <a:ext cx="3285461" cy="32854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4974" y="3471529"/>
            <a:ext cx="3286029" cy="32860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31906" y="3471529"/>
            <a:ext cx="3286029" cy="32860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70603" y="3471528"/>
            <a:ext cx="3286029" cy="328602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213759" y="1311613"/>
            <a:ext cx="1159292" cy="2400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0" b="1" dirty="0" smtClean="0">
                <a:solidFill>
                  <a:srgbClr val="FF0000"/>
                </a:solidFill>
              </a:rPr>
              <a:t>4</a:t>
            </a:r>
            <a:endParaRPr lang="en-US" sz="150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28530" y="194142"/>
            <a:ext cx="79119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 smtClean="0"/>
              <a:t>Đếm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số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bạn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lái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xe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trên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đường</a:t>
            </a:r>
            <a:r>
              <a:rPr lang="en-US" sz="4800" b="1" dirty="0" smtClean="0"/>
              <a:t> 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131739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493</TotalTime>
  <Words>292</Words>
  <Application>Microsoft Office PowerPoint</Application>
  <PresentationFormat>Widescreen</PresentationFormat>
  <Paragraphs>46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Techsi.vn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Techsi.vn</dc:creator>
  <cp:lastModifiedBy>Techsi.vn</cp:lastModifiedBy>
  <cp:revision>12</cp:revision>
  <dcterms:created xsi:type="dcterms:W3CDTF">2025-03-13T01:10:16Z</dcterms:created>
  <dcterms:modified xsi:type="dcterms:W3CDTF">2025-03-15T08:44:22Z</dcterms:modified>
</cp:coreProperties>
</file>