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9" r:id="rId10"/>
    <p:sldId id="270" r:id="rId11"/>
    <p:sldId id="264" r:id="rId12"/>
    <p:sldId id="265" r:id="rId13"/>
    <p:sldId id="271" r:id="rId14"/>
    <p:sldId id="266" r:id="rId15"/>
    <p:sldId id="267"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86" d="100"/>
          <a:sy n="86" d="100"/>
        </p:scale>
        <p:origin x="6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970F39-21F3-4C66-BAB4-8353E7AEE9D8}"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2241618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0F39-21F3-4C66-BAB4-8353E7AEE9D8}"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3032756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0F39-21F3-4C66-BAB4-8353E7AEE9D8}"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3766237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970F39-21F3-4C66-BAB4-8353E7AEE9D8}"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4180607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9970F39-21F3-4C66-BAB4-8353E7AEE9D8}" type="datetimeFigureOut">
              <a:rPr lang="en-US" smtClean="0"/>
              <a:t>12/31/2024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3001588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970F39-21F3-4C66-BAB4-8353E7AEE9D8}"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92803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970F39-21F3-4C66-BAB4-8353E7AEE9D8}" type="datetimeFigureOut">
              <a:rPr lang="en-US" smtClean="0"/>
              <a:t>12/31/2024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101895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970F39-21F3-4C66-BAB4-8353E7AEE9D8}" type="datetimeFigureOut">
              <a:rPr lang="en-US" smtClean="0"/>
              <a:t>12/31/2024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281714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0F39-21F3-4C66-BAB4-8353E7AEE9D8}" type="datetimeFigureOut">
              <a:rPr lang="en-US" smtClean="0"/>
              <a:t>12/31/2024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11124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0F39-21F3-4C66-BAB4-8353E7AEE9D8}"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3430376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9970F39-21F3-4C66-BAB4-8353E7AEE9D8}" type="datetimeFigureOut">
              <a:rPr lang="en-US" smtClean="0"/>
              <a:t>12/31/2024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5BE1F2-2319-4505-8A25-BA3B65031998}" type="slidenum">
              <a:rPr lang="en-US" smtClean="0"/>
              <a:t>‹#›</a:t>
            </a:fld>
            <a:endParaRPr lang="en-US"/>
          </a:p>
        </p:txBody>
      </p:sp>
    </p:spTree>
    <p:extLst>
      <p:ext uri="{BB962C8B-B14F-4D97-AF65-F5344CB8AC3E}">
        <p14:creationId xmlns:p14="http://schemas.microsoft.com/office/powerpoint/2010/main" val="2338616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0F39-21F3-4C66-BAB4-8353E7AEE9D8}" type="datetimeFigureOut">
              <a:rPr lang="en-US" smtClean="0"/>
              <a:t>12/31/2024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BE1F2-2319-4505-8A25-BA3B65031998}" type="slidenum">
              <a:rPr lang="en-US" smtClean="0"/>
              <a:t>‹#›</a:t>
            </a:fld>
            <a:endParaRPr lang="en-US"/>
          </a:p>
        </p:txBody>
      </p:sp>
    </p:spTree>
    <p:extLst>
      <p:ext uri="{BB962C8B-B14F-4D97-AF65-F5344CB8AC3E}">
        <p14:creationId xmlns:p14="http://schemas.microsoft.com/office/powerpoint/2010/main" val="2144049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95210"/>
            <a:ext cx="12192000" cy="6953210"/>
          </a:xfrm>
          <a:prstGeom prst="rect">
            <a:avLst/>
          </a:prstGeom>
        </p:spPr>
      </p:pic>
      <p:sp>
        <p:nvSpPr>
          <p:cNvPr id="5" name="TextBox 4"/>
          <p:cNvSpPr txBox="1"/>
          <p:nvPr/>
        </p:nvSpPr>
        <p:spPr>
          <a:xfrm>
            <a:off x="3367668" y="356839"/>
            <a:ext cx="4929683" cy="400110"/>
          </a:xfrm>
          <a:prstGeom prst="rect">
            <a:avLst/>
          </a:prstGeom>
          <a:noFill/>
        </p:spPr>
        <p:txBody>
          <a:bodyPr wrap="non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ỦY BAN NHÂN DÂN QUẬN LONG BIÊN</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858322" y="880946"/>
            <a:ext cx="3911648" cy="400110"/>
          </a:xfrm>
          <a:prstGeom prst="rect">
            <a:avLst/>
          </a:prstGeom>
          <a:noFill/>
        </p:spPr>
        <p:txBody>
          <a:bodyPr wrap="none" rtlCol="0">
            <a:spAutoFit/>
          </a:bodyPr>
          <a:lstStyle/>
          <a:p>
            <a:pPr algn="ctr"/>
            <a:r>
              <a:rPr lang="en-US" sz="2000" b="1" dirty="0" smtClean="0">
                <a:solidFill>
                  <a:srgbClr val="FF0000"/>
                </a:solidFill>
                <a:latin typeface="Times New Roman" panose="02020603050405020304" pitchFamily="18" charset="0"/>
                <a:cs typeface="Times New Roman" panose="02020603050405020304" pitchFamily="18" charset="0"/>
              </a:rPr>
              <a:t>TRƯỜNG MẦM NON CỰ KHỐI</a:t>
            </a:r>
            <a:endParaRPr lang="en-US" sz="20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4881788" y="1373131"/>
            <a:ext cx="1396349" cy="1292010"/>
          </a:xfrm>
          <a:prstGeom prst="rect">
            <a:avLst/>
          </a:prstGeom>
        </p:spPr>
      </p:pic>
      <p:sp>
        <p:nvSpPr>
          <p:cNvPr id="8" name="TextBox 7"/>
          <p:cNvSpPr txBox="1"/>
          <p:nvPr/>
        </p:nvSpPr>
        <p:spPr>
          <a:xfrm>
            <a:off x="3612995" y="3044283"/>
            <a:ext cx="4156975" cy="369332"/>
          </a:xfrm>
          <a:prstGeom prst="rect">
            <a:avLst/>
          </a:prstGeom>
          <a:noFill/>
        </p:spPr>
        <p:txBody>
          <a:bodyPr wrap="square" rtlCol="0">
            <a:spAutoFit/>
          </a:bodyPr>
          <a:lstStyle/>
          <a:p>
            <a:pPr algn="ctr"/>
            <a:r>
              <a:rPr lang="en-US" b="1" dirty="0" smtClean="0">
                <a:solidFill>
                  <a:srgbClr val="FF0000"/>
                </a:solidFill>
                <a:latin typeface="Times New Roman" panose="02020603050405020304" pitchFamily="18" charset="0"/>
                <a:cs typeface="Times New Roman" panose="02020603050405020304" pitchFamily="18" charset="0"/>
              </a:rPr>
              <a:t>KHÁM PHÁ KHOA HỌC</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858322" y="3509963"/>
            <a:ext cx="3534937" cy="369332"/>
          </a:xfrm>
          <a:prstGeom prst="rect">
            <a:avLst/>
          </a:prstGeom>
          <a:noFill/>
        </p:spPr>
        <p:txBody>
          <a:bodyPr wrap="square" rtlCol="0">
            <a:spAutoFit/>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Đề</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tài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Một</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số</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loại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quả</a:t>
            </a:r>
            <a:r>
              <a:rPr lang="en-US" b="1" dirty="0" smtClean="0">
                <a:solidFill>
                  <a:srgbClr val="FF0000"/>
                </a:solidFill>
                <a:latin typeface="Times New Roman" panose="02020603050405020304" pitchFamily="18" charset="0"/>
                <a:cs typeface="Times New Roman" panose="02020603050405020304" pitchFamily="18" charset="0"/>
              </a:rPr>
              <a:t> </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924014" y="4028258"/>
            <a:ext cx="3780264" cy="400110"/>
          </a:xfrm>
          <a:prstGeom prst="rect">
            <a:avLst/>
          </a:prstGeom>
          <a:noFill/>
        </p:spPr>
        <p:txBody>
          <a:bodyPr wrap="square" rtlCol="0">
            <a:spAutoFit/>
          </a:body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Giáo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viên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Đào</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Thị</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Hà</a:t>
            </a:r>
            <a:r>
              <a:rPr lang="en-US" sz="2000" b="1" dirty="0" smtClean="0">
                <a:solidFill>
                  <a:srgbClr val="FF0000"/>
                </a:solidFill>
                <a:latin typeface="Times New Roman" panose="02020603050405020304" pitchFamily="18" charset="0"/>
                <a:cs typeface="Times New Roman" panose="02020603050405020304" pitchFamily="18" charset="0"/>
              </a:rPr>
              <a:t> Chi</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4605454" y="4483543"/>
            <a:ext cx="2575931" cy="369332"/>
          </a:xfrm>
          <a:prstGeom prst="rect">
            <a:avLst/>
          </a:prstGeom>
          <a:noFill/>
        </p:spPr>
        <p:txBody>
          <a:bodyPr wrap="square" rtlCol="0">
            <a:spAutoFit/>
          </a:bodyPr>
          <a:lstStyle/>
          <a:p>
            <a:pPr algn="ctr"/>
            <a:r>
              <a:rPr lang="en-US" b="1" dirty="0" err="1" smtClean="0">
                <a:solidFill>
                  <a:srgbClr val="FF0000"/>
                </a:solidFill>
                <a:latin typeface="Times New Roman" panose="02020603050405020304" pitchFamily="18" charset="0"/>
                <a:cs typeface="Times New Roman" panose="02020603050405020304" pitchFamily="18" charset="0"/>
              </a:rPr>
              <a:t>Lớp</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Mẫu</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giáo</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bé</a:t>
            </a:r>
            <a:r>
              <a:rPr lang="en-US" b="1" dirty="0" smtClean="0">
                <a:solidFill>
                  <a:srgbClr val="FF0000"/>
                </a:solidFill>
                <a:latin typeface="Times New Roman" panose="02020603050405020304" pitchFamily="18" charset="0"/>
                <a:cs typeface="Times New Roman" panose="02020603050405020304" pitchFamily="18" charset="0"/>
              </a:rPr>
              <a:t> C3</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881788" y="6200078"/>
            <a:ext cx="2185214" cy="369332"/>
          </a:xfrm>
          <a:prstGeom prst="rect">
            <a:avLst/>
          </a:prstGeom>
          <a:noFill/>
        </p:spPr>
        <p:txBody>
          <a:bodyPr wrap="none" rtlCol="0">
            <a:spAutoFit/>
          </a:bodyPr>
          <a:lstStyle/>
          <a:p>
            <a:r>
              <a:rPr lang="en-US" b="1" i="1" dirty="0" err="1" smtClean="0">
                <a:solidFill>
                  <a:srgbClr val="FF0000"/>
                </a:solidFill>
                <a:latin typeface="Times New Roman" panose="02020603050405020304" pitchFamily="18" charset="0"/>
                <a:cs typeface="Times New Roman" panose="02020603050405020304" pitchFamily="18" charset="0"/>
              </a:rPr>
              <a:t>Năm</a:t>
            </a:r>
            <a:r>
              <a:rPr lang="en-US" b="1" i="1" dirty="0" smtClean="0">
                <a:solidFill>
                  <a:srgbClr val="FF0000"/>
                </a:solidFill>
                <a:latin typeface="Times New Roman" panose="02020603050405020304" pitchFamily="18" charset="0"/>
                <a:cs typeface="Times New Roman" panose="02020603050405020304" pitchFamily="18" charset="0"/>
              </a:rPr>
              <a:t> </a:t>
            </a:r>
            <a:r>
              <a:rPr lang="en-US" b="1" i="1" dirty="0" err="1" smtClean="0">
                <a:solidFill>
                  <a:srgbClr val="FF0000"/>
                </a:solidFill>
                <a:latin typeface="Times New Roman" panose="02020603050405020304" pitchFamily="18" charset="0"/>
                <a:cs typeface="Times New Roman" panose="02020603050405020304" pitchFamily="18" charset="0"/>
              </a:rPr>
              <a:t>học</a:t>
            </a:r>
            <a:r>
              <a:rPr lang="en-US" b="1" i="1" dirty="0" smtClean="0">
                <a:solidFill>
                  <a:srgbClr val="FF0000"/>
                </a:solidFill>
                <a:latin typeface="Times New Roman" panose="02020603050405020304" pitchFamily="18" charset="0"/>
                <a:cs typeface="Times New Roman" panose="02020603050405020304" pitchFamily="18" charset="0"/>
              </a:rPr>
              <a:t>: 2024-2025</a:t>
            </a:r>
            <a:endParaRPr lang="en-US"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21413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4052"/>
            <a:ext cx="12192000" cy="7618032"/>
          </a:xfrm>
          <a:prstGeom prst="rect">
            <a:avLst/>
          </a:prstGeom>
        </p:spPr>
      </p:pic>
      <p:sp>
        <p:nvSpPr>
          <p:cNvPr id="5" name="TextBox 4"/>
          <p:cNvSpPr txBox="1"/>
          <p:nvPr/>
        </p:nvSpPr>
        <p:spPr>
          <a:xfrm>
            <a:off x="838200" y="1260088"/>
            <a:ext cx="5554372" cy="3016210"/>
          </a:xfrm>
          <a:prstGeom prst="rect">
            <a:avLst/>
          </a:prstGeom>
          <a:noFill/>
        </p:spPr>
        <p:txBody>
          <a:bodyPr wrap="square" rtlCol="0">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 So </a:t>
            </a:r>
            <a:r>
              <a:rPr lang="en-US" sz="3600" b="1" dirty="0" err="1" smtClean="0">
                <a:solidFill>
                  <a:srgbClr val="002060"/>
                </a:solidFill>
                <a:latin typeface="Times New Roman" panose="02020603050405020304" pitchFamily="18" charset="0"/>
                <a:cs typeface="Times New Roman" panose="02020603050405020304" pitchFamily="18" charset="0"/>
              </a:rPr>
              <a:t>sánh</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quả</a:t>
            </a:r>
            <a:r>
              <a:rPr lang="en-US" sz="3600" b="1" dirty="0" smtClean="0">
                <a:solidFill>
                  <a:srgbClr val="002060"/>
                </a:solidFill>
                <a:latin typeface="Times New Roman" panose="02020603050405020304" pitchFamily="18" charset="0"/>
                <a:cs typeface="Times New Roman" panose="02020603050405020304" pitchFamily="18" charset="0"/>
              </a:rPr>
              <a:t> cam </a:t>
            </a:r>
            <a:r>
              <a:rPr lang="en-US" sz="3600" b="1" dirty="0" err="1" smtClean="0">
                <a:solidFill>
                  <a:srgbClr val="002060"/>
                </a:solidFill>
                <a:latin typeface="Times New Roman" panose="02020603050405020304" pitchFamily="18" charset="0"/>
                <a:cs typeface="Times New Roman" panose="02020603050405020304" pitchFamily="18" charset="0"/>
              </a:rPr>
              <a:t>và</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quả</a:t>
            </a:r>
            <a:r>
              <a:rPr lang="en-US" sz="3600" b="1" dirty="0" smtClean="0">
                <a:solidFill>
                  <a:srgbClr val="002060"/>
                </a:solidFill>
                <a:latin typeface="Times New Roman" panose="02020603050405020304" pitchFamily="18" charset="0"/>
                <a:cs typeface="Times New Roman" panose="02020603050405020304" pitchFamily="18" charset="0"/>
              </a:rPr>
              <a:t> </a:t>
            </a:r>
            <a:r>
              <a:rPr lang="en-US" sz="3600" b="1" dirty="0" err="1" smtClean="0">
                <a:solidFill>
                  <a:srgbClr val="002060"/>
                </a:solidFill>
                <a:latin typeface="Times New Roman" panose="02020603050405020304" pitchFamily="18" charset="0"/>
                <a:cs typeface="Times New Roman" panose="02020603050405020304" pitchFamily="18" charset="0"/>
              </a:rPr>
              <a:t>xoài</a:t>
            </a:r>
            <a:endParaRPr lang="en-US" sz="3600" b="1" dirty="0" smtClean="0">
              <a:solidFill>
                <a:srgbClr val="002060"/>
              </a:solidFill>
              <a:latin typeface="Times New Roman" panose="02020603050405020304" pitchFamily="18" charset="0"/>
              <a:cs typeface="Times New Roman" panose="02020603050405020304" pitchFamily="18" charset="0"/>
            </a:endParaRPr>
          </a:p>
          <a:p>
            <a:endParaRPr lang="en-US" dirty="0" smtClean="0"/>
          </a:p>
          <a:p>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Giống</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nhau</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Đều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là</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trái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cung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cấp</a:t>
            </a:r>
            <a:r>
              <a:rPr lang="en-US" sz="2000" dirty="0" smtClean="0">
                <a:latin typeface="Times New Roman" panose="02020603050405020304" pitchFamily="18" charset="0"/>
                <a:cs typeface="Times New Roman" panose="02020603050405020304" pitchFamily="18" charset="0"/>
              </a:rPr>
              <a:t> vitamin C,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vị</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chua</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ngọt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ngọt</a:t>
            </a:r>
            <a:endParaRPr lang="en-US" sz="2000" dirty="0" smtClean="0">
              <a:latin typeface="Times New Roman" panose="02020603050405020304" pitchFamily="18" charset="0"/>
              <a:cs typeface="Times New Roman" panose="02020603050405020304" pitchFamily="18" charset="0"/>
            </a:endParaRPr>
          </a:p>
          <a:p>
            <a:endParaRPr lang="en-US" sz="2000" dirty="0" smtClean="0">
              <a:latin typeface="Times New Roman" panose="02020603050405020304" pitchFamily="18" charset="0"/>
              <a:cs typeface="Times New Roman" panose="02020603050405020304" pitchFamily="18" charset="0"/>
            </a:endParaRPr>
          </a:p>
          <a:p>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Khác</a:t>
            </a:r>
            <a:r>
              <a:rPr lang="en-US" sz="2000" dirty="0" smtClean="0">
                <a:solidFill>
                  <a:srgbClr val="C00000"/>
                </a:solidFill>
                <a:latin typeface="Times New Roman" panose="02020603050405020304" pitchFamily="18" charset="0"/>
                <a:cs typeface="Times New Roman" panose="02020603050405020304" pitchFamily="18" charset="0"/>
              </a:rPr>
              <a:t> </a:t>
            </a:r>
            <a:r>
              <a:rPr lang="en-US" sz="2000" dirty="0" err="1" smtClean="0">
                <a:solidFill>
                  <a:srgbClr val="C00000"/>
                </a:solidFill>
                <a:latin typeface="Times New Roman" panose="02020603050405020304" pitchFamily="18" charset="0"/>
                <a:cs typeface="Times New Roman" panose="02020603050405020304" pitchFamily="18" charset="0"/>
              </a:rPr>
              <a:t>nhau:</a:t>
            </a:r>
            <a:r>
              <a:rPr lang="en-US" sz="2000" dirty="0" err="1" smtClean="0">
                <a:latin typeface="Times New Roman" panose="02020603050405020304" pitchFamily="18" charset="0"/>
                <a:cs typeface="Times New Roman" panose="02020603050405020304" pitchFamily="18" charset="0"/>
              </a:rPr>
              <a:t>Xoài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vỏ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lán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dài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một</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hạt</a:t>
            </a:r>
            <a:r>
              <a:rPr lang="en-US" sz="2000" dirty="0" smtClean="0">
                <a:latin typeface="Times New Roman" panose="02020603050405020304" pitchFamily="18" charset="0"/>
                <a:cs typeface="Times New Roman" panose="02020603050405020304" pitchFamily="18" charset="0"/>
              </a:rPr>
              <a:t> - cam </a:t>
            </a:r>
            <a:r>
              <a:rPr lang="en-US" sz="2000" dirty="0" err="1" smtClean="0">
                <a:latin typeface="Times New Roman" panose="02020603050405020304" pitchFamily="18" charset="0"/>
                <a:cs typeface="Times New Roman" panose="02020603050405020304" pitchFamily="18" charset="0"/>
              </a:rPr>
              <a:t>vỏ</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nhẵn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dạng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tròn</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nhiều</a:t>
            </a:r>
            <a:r>
              <a:rPr lang="en-US" sz="2000"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hạt</a:t>
            </a:r>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6520861" y="506960"/>
            <a:ext cx="3432345" cy="3145809"/>
          </a:xfrm>
          <a:prstGeom prst="rect">
            <a:avLst/>
          </a:prstGeom>
        </p:spPr>
      </p:pic>
      <p:pic>
        <p:nvPicPr>
          <p:cNvPr id="8" name="Picture 7"/>
          <p:cNvPicPr>
            <a:picLocks noChangeAspect="1"/>
          </p:cNvPicPr>
          <p:nvPr/>
        </p:nvPicPr>
        <p:blipFill>
          <a:blip r:embed="rId4"/>
          <a:stretch>
            <a:fillRect/>
          </a:stretch>
        </p:blipFill>
        <p:spPr>
          <a:xfrm>
            <a:off x="6392572" y="3643546"/>
            <a:ext cx="4188315" cy="3475021"/>
          </a:xfrm>
          <a:prstGeom prst="rect">
            <a:avLst/>
          </a:prstGeom>
        </p:spPr>
      </p:pic>
    </p:spTree>
    <p:extLst>
      <p:ext uri="{BB962C8B-B14F-4D97-AF65-F5344CB8AC3E}">
        <p14:creationId xmlns:p14="http://schemas.microsoft.com/office/powerpoint/2010/main" val="238465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 calcmode="lin" valueType="num">
                                      <p:cBhvr additive="base">
                                        <p:cTn id="2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5" name="TextBox 4"/>
          <p:cNvSpPr txBox="1"/>
          <p:nvPr/>
        </p:nvSpPr>
        <p:spPr>
          <a:xfrm>
            <a:off x="2921621" y="365125"/>
            <a:ext cx="7214838" cy="646331"/>
          </a:xfrm>
          <a:prstGeom prst="rect">
            <a:avLst/>
          </a:prstGeom>
          <a:noFill/>
        </p:spPr>
        <p:txBody>
          <a:bodyPr wrap="square" rtlCol="0">
            <a:spAutoFit/>
          </a:bodyPr>
          <a:lstStyle/>
          <a:p>
            <a:r>
              <a:rPr lang="en-US" sz="3600" b="1" dirty="0" err="1" smtClean="0">
                <a:solidFill>
                  <a:srgbClr val="C00000"/>
                </a:solidFill>
                <a:latin typeface="Times New Roman" panose="02020603050405020304" pitchFamily="18" charset="0"/>
                <a:cs typeface="Times New Roman" panose="02020603050405020304" pitchFamily="18" charset="0"/>
              </a:rPr>
              <a:t>Mở</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rộng</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Một</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số</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loại</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quả</a:t>
            </a:r>
            <a:r>
              <a:rPr lang="en-US" sz="3600" b="1" dirty="0" smtClean="0">
                <a:solidFill>
                  <a:srgbClr val="C00000"/>
                </a:solidFill>
                <a:latin typeface="Times New Roman" panose="02020603050405020304" pitchFamily="18" charset="0"/>
                <a:cs typeface="Times New Roman" panose="02020603050405020304" pitchFamily="18" charset="0"/>
              </a:rPr>
              <a:t> </a:t>
            </a:r>
            <a:r>
              <a:rPr lang="en-US" sz="3600" b="1" dirty="0" err="1" smtClean="0">
                <a:solidFill>
                  <a:srgbClr val="C00000"/>
                </a:solidFill>
                <a:latin typeface="Times New Roman" panose="02020603050405020304" pitchFamily="18" charset="0"/>
                <a:cs typeface="Times New Roman" panose="02020603050405020304" pitchFamily="18" charset="0"/>
              </a:rPr>
              <a:t>khác</a:t>
            </a:r>
            <a:r>
              <a:rPr lang="en-US" sz="3600" b="1" dirty="0" smtClean="0">
                <a:solidFill>
                  <a:srgbClr val="C00000"/>
                </a:solidFill>
                <a:latin typeface="Times New Roman" panose="02020603050405020304" pitchFamily="18" charset="0"/>
                <a:cs typeface="Times New Roman" panose="02020603050405020304" pitchFamily="18" charset="0"/>
              </a:rPr>
              <a:t> </a:t>
            </a:r>
            <a:endParaRPr lang="en-US" sz="3600" b="1" dirty="0">
              <a:solidFill>
                <a:srgbClr val="C0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949574" y="1089578"/>
            <a:ext cx="3200677" cy="2402032"/>
          </a:xfrm>
          <a:prstGeom prst="rect">
            <a:avLst/>
          </a:prstGeom>
        </p:spPr>
      </p:pic>
      <p:pic>
        <p:nvPicPr>
          <p:cNvPr id="7" name="Picture 6"/>
          <p:cNvPicPr>
            <a:picLocks noChangeAspect="1"/>
          </p:cNvPicPr>
          <p:nvPr/>
        </p:nvPicPr>
        <p:blipFill>
          <a:blip r:embed="rId4"/>
          <a:stretch>
            <a:fillRect/>
          </a:stretch>
        </p:blipFill>
        <p:spPr>
          <a:xfrm>
            <a:off x="4699048" y="1183007"/>
            <a:ext cx="3151411" cy="2245993"/>
          </a:xfrm>
          <a:prstGeom prst="rect">
            <a:avLst/>
          </a:prstGeom>
        </p:spPr>
      </p:pic>
      <p:pic>
        <p:nvPicPr>
          <p:cNvPr id="8" name="Picture 7"/>
          <p:cNvPicPr>
            <a:picLocks noChangeAspect="1"/>
          </p:cNvPicPr>
          <p:nvPr/>
        </p:nvPicPr>
        <p:blipFill>
          <a:blip r:embed="rId5"/>
          <a:stretch>
            <a:fillRect/>
          </a:stretch>
        </p:blipFill>
        <p:spPr>
          <a:xfrm>
            <a:off x="8384791" y="1368373"/>
            <a:ext cx="2969009" cy="2060627"/>
          </a:xfrm>
          <a:prstGeom prst="rect">
            <a:avLst/>
          </a:prstGeom>
        </p:spPr>
      </p:pic>
      <p:pic>
        <p:nvPicPr>
          <p:cNvPr id="9" name="Picture 8"/>
          <p:cNvPicPr>
            <a:picLocks noChangeAspect="1"/>
          </p:cNvPicPr>
          <p:nvPr/>
        </p:nvPicPr>
        <p:blipFill>
          <a:blip r:embed="rId6"/>
          <a:stretch>
            <a:fillRect/>
          </a:stretch>
        </p:blipFill>
        <p:spPr>
          <a:xfrm>
            <a:off x="1101987" y="3995718"/>
            <a:ext cx="3048264" cy="2286198"/>
          </a:xfrm>
          <a:prstGeom prst="rect">
            <a:avLst/>
          </a:prstGeom>
        </p:spPr>
      </p:pic>
      <p:pic>
        <p:nvPicPr>
          <p:cNvPr id="10" name="Picture 9"/>
          <p:cNvPicPr>
            <a:picLocks noChangeAspect="1"/>
          </p:cNvPicPr>
          <p:nvPr/>
        </p:nvPicPr>
        <p:blipFill>
          <a:blip r:embed="rId7"/>
          <a:stretch>
            <a:fillRect/>
          </a:stretch>
        </p:blipFill>
        <p:spPr>
          <a:xfrm>
            <a:off x="4970712" y="3999299"/>
            <a:ext cx="3200677" cy="2402032"/>
          </a:xfrm>
          <a:prstGeom prst="rect">
            <a:avLst/>
          </a:prstGeom>
        </p:spPr>
      </p:pic>
      <p:pic>
        <p:nvPicPr>
          <p:cNvPr id="11" name="Picture 10"/>
          <p:cNvPicPr>
            <a:picLocks noChangeAspect="1"/>
          </p:cNvPicPr>
          <p:nvPr/>
        </p:nvPicPr>
        <p:blipFill>
          <a:blip r:embed="rId8"/>
          <a:stretch>
            <a:fillRect/>
          </a:stretch>
        </p:blipFill>
        <p:spPr>
          <a:xfrm>
            <a:off x="8373914" y="3795630"/>
            <a:ext cx="3317468" cy="2493517"/>
          </a:xfrm>
          <a:prstGeom prst="rect">
            <a:avLst/>
          </a:prstGeom>
        </p:spPr>
      </p:pic>
    </p:spTree>
    <p:extLst>
      <p:ext uri="{BB962C8B-B14F-4D97-AF65-F5344CB8AC3E}">
        <p14:creationId xmlns:p14="http://schemas.microsoft.com/office/powerpoint/2010/main" val="375235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
                                            <p:txEl>
                                              <p:pRg st="0" end="0"/>
                                            </p:txEl>
                                          </p:spTgt>
                                        </p:tgtEl>
                                      </p:cBhvr>
                                    </p:animEffect>
                                    <p:animScale>
                                      <p:cBhvr>
                                        <p:cTn id="7" dur="250" autoRev="1" fill="hold"/>
                                        <p:tgtEl>
                                          <p:spTgt spid="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pic>
        <p:nvPicPr>
          <p:cNvPr id="5" name="Picture 4"/>
          <p:cNvPicPr>
            <a:picLocks noChangeAspect="1"/>
          </p:cNvPicPr>
          <p:nvPr/>
        </p:nvPicPr>
        <p:blipFill>
          <a:blip r:embed="rId3"/>
          <a:stretch>
            <a:fillRect/>
          </a:stretch>
        </p:blipFill>
        <p:spPr>
          <a:xfrm>
            <a:off x="338241" y="818653"/>
            <a:ext cx="3962743" cy="2474913"/>
          </a:xfrm>
          <a:prstGeom prst="rect">
            <a:avLst/>
          </a:prstGeom>
        </p:spPr>
      </p:pic>
      <p:pic>
        <p:nvPicPr>
          <p:cNvPr id="6" name="Picture 5"/>
          <p:cNvPicPr>
            <a:picLocks noChangeAspect="1"/>
          </p:cNvPicPr>
          <p:nvPr/>
        </p:nvPicPr>
        <p:blipFill>
          <a:blip r:embed="rId4"/>
          <a:stretch>
            <a:fillRect/>
          </a:stretch>
        </p:blipFill>
        <p:spPr>
          <a:xfrm>
            <a:off x="5033664" y="818653"/>
            <a:ext cx="3213092" cy="2474913"/>
          </a:xfrm>
          <a:prstGeom prst="rect">
            <a:avLst/>
          </a:prstGeom>
        </p:spPr>
      </p:pic>
      <p:pic>
        <p:nvPicPr>
          <p:cNvPr id="7" name="Picture 6"/>
          <p:cNvPicPr>
            <a:picLocks noChangeAspect="1"/>
          </p:cNvPicPr>
          <p:nvPr/>
        </p:nvPicPr>
        <p:blipFill>
          <a:blip r:embed="rId5"/>
          <a:stretch>
            <a:fillRect/>
          </a:stretch>
        </p:blipFill>
        <p:spPr>
          <a:xfrm>
            <a:off x="338241" y="3816479"/>
            <a:ext cx="3962743" cy="2701151"/>
          </a:xfrm>
          <a:prstGeom prst="rect">
            <a:avLst/>
          </a:prstGeom>
        </p:spPr>
      </p:pic>
      <p:pic>
        <p:nvPicPr>
          <p:cNvPr id="8" name="Picture 7"/>
          <p:cNvPicPr>
            <a:picLocks noChangeAspect="1"/>
          </p:cNvPicPr>
          <p:nvPr/>
        </p:nvPicPr>
        <p:blipFill>
          <a:blip r:embed="rId6"/>
          <a:stretch>
            <a:fillRect/>
          </a:stretch>
        </p:blipFill>
        <p:spPr>
          <a:xfrm>
            <a:off x="5060030" y="3816480"/>
            <a:ext cx="3186726" cy="2796194"/>
          </a:xfrm>
          <a:prstGeom prst="rect">
            <a:avLst/>
          </a:prstGeom>
        </p:spPr>
      </p:pic>
      <p:pic>
        <p:nvPicPr>
          <p:cNvPr id="9" name="Picture 8"/>
          <p:cNvPicPr>
            <a:picLocks noChangeAspect="1"/>
          </p:cNvPicPr>
          <p:nvPr/>
        </p:nvPicPr>
        <p:blipFill>
          <a:blip r:embed="rId7"/>
          <a:stretch>
            <a:fillRect/>
          </a:stretch>
        </p:blipFill>
        <p:spPr>
          <a:xfrm>
            <a:off x="8831766" y="818653"/>
            <a:ext cx="2765502" cy="2474913"/>
          </a:xfrm>
          <a:prstGeom prst="rect">
            <a:avLst/>
          </a:prstGeom>
        </p:spPr>
      </p:pic>
      <p:pic>
        <p:nvPicPr>
          <p:cNvPr id="10" name="Picture 9"/>
          <p:cNvPicPr>
            <a:picLocks noChangeAspect="1"/>
          </p:cNvPicPr>
          <p:nvPr/>
        </p:nvPicPr>
        <p:blipFill>
          <a:blip r:embed="rId8"/>
          <a:stretch>
            <a:fillRect/>
          </a:stretch>
        </p:blipFill>
        <p:spPr>
          <a:xfrm>
            <a:off x="8728915" y="3816478"/>
            <a:ext cx="2991017" cy="2701151"/>
          </a:xfrm>
          <a:prstGeom prst="rect">
            <a:avLst/>
          </a:prstGeom>
        </p:spPr>
      </p:pic>
    </p:spTree>
    <p:extLst>
      <p:ext uri="{BB962C8B-B14F-4D97-AF65-F5344CB8AC3E}">
        <p14:creationId xmlns:p14="http://schemas.microsoft.com/office/powerpoint/2010/main" val="333966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circle(in)">
                                      <p:cBhvr>
                                        <p:cTn id="3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89209" y="78059"/>
            <a:ext cx="11976410" cy="6858000"/>
          </a:xfrm>
          <a:prstGeom prst="rect">
            <a:avLst/>
          </a:prstGeom>
        </p:spPr>
      </p:pic>
      <p:sp>
        <p:nvSpPr>
          <p:cNvPr id="5" name="TextBox 4"/>
          <p:cNvSpPr txBox="1"/>
          <p:nvPr/>
        </p:nvSpPr>
        <p:spPr>
          <a:xfrm>
            <a:off x="1594625" y="1317149"/>
            <a:ext cx="8140390" cy="2123658"/>
          </a:xfrm>
          <a:prstGeom prst="rect">
            <a:avLst/>
          </a:prstGeom>
          <a:noFill/>
        </p:spPr>
        <p:txBody>
          <a:bodyPr wrap="square" rtlCol="0">
            <a:spAutoFit/>
          </a:bodyPr>
          <a:lstStyle/>
          <a:p>
            <a:r>
              <a:rPr lang="vi-VN" sz="3200" dirty="0" smtClean="0">
                <a:solidFill>
                  <a:srgbClr val="C00000"/>
                </a:solidFill>
                <a:latin typeface="+mj-lt"/>
                <a:cs typeface="Times New Roman" panose="02020603050405020304" pitchFamily="18" charset="0"/>
              </a:rPr>
              <a:t>Giáo dục: </a:t>
            </a:r>
            <a:r>
              <a:rPr lang="vi-VN" sz="2000" dirty="0" smtClean="0">
                <a:latin typeface="+mj-lt"/>
              </a:rPr>
              <a:t>Trong thiên nhiên, có rất nhiều loại quả thơm ngon bổ dưỡng, tất cả những loại quả này đều cung cấp cho chúng ta nhiều vitamin cần thiết cho cơ thể, giúp cho làn da đẹp hơn, khỏe mạnh hơn, vì vậy chúng ta cần phải bảo vệ và chăm sóc các loại cây ăn quả này và khi ăn quả xong, các con phải biết bỏ vỏ đúng nơi quy định để bảo vệ môi trường xanh - sạch - đẹp nhé!</a:t>
            </a:r>
            <a:endParaRPr lang="en-US" sz="2000" dirty="0">
              <a:latin typeface="+mj-lt"/>
            </a:endParaRPr>
          </a:p>
        </p:txBody>
      </p:sp>
    </p:spTree>
    <p:extLst>
      <p:ext uri="{BB962C8B-B14F-4D97-AF65-F5344CB8AC3E}">
        <p14:creationId xmlns:p14="http://schemas.microsoft.com/office/powerpoint/2010/main" val="294570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5" name="TextBox 4"/>
          <p:cNvSpPr txBox="1"/>
          <p:nvPr/>
        </p:nvSpPr>
        <p:spPr>
          <a:xfrm>
            <a:off x="2207941" y="1520190"/>
            <a:ext cx="7984274" cy="2708434"/>
          </a:xfrm>
          <a:prstGeom prst="rect">
            <a:avLst/>
          </a:prstGeom>
          <a:noFill/>
        </p:spPr>
        <p:txBody>
          <a:bodyPr wrap="square" rtlCol="0">
            <a:spAutoFit/>
          </a:bodyPr>
          <a:lstStyle/>
          <a:p>
            <a:r>
              <a:rPr lang="vi-VN" sz="2800" dirty="0" smtClean="0">
                <a:latin typeface="Times New Roman" panose="02020603050405020304" pitchFamily="18" charset="0"/>
                <a:cs typeface="Times New Roman" panose="02020603050405020304" pitchFamily="18" charset="0"/>
              </a:rPr>
              <a:t> </a:t>
            </a:r>
            <a:r>
              <a:rPr lang="vi-VN" sz="2800" dirty="0" smtClean="0">
                <a:solidFill>
                  <a:srgbClr val="FF0000"/>
                </a:solidFill>
                <a:latin typeface="Times New Roman" panose="02020603050405020304" pitchFamily="18" charset="0"/>
                <a:cs typeface="Times New Roman" panose="02020603050405020304" pitchFamily="18" charset="0"/>
              </a:rPr>
              <a:t>Hoạt động 3: Luyện tập củng cố</a:t>
            </a:r>
          </a:p>
          <a:p>
            <a:endParaRPr lang="vi-VN" dirty="0" smtClean="0"/>
          </a:p>
          <a:p>
            <a:r>
              <a:rPr lang="vi-VN" sz="2400" dirty="0" smtClean="0">
                <a:solidFill>
                  <a:srgbClr val="002060"/>
                </a:solidFill>
                <a:latin typeface="Times New Roman" panose="02020603050405020304" pitchFamily="18" charset="0"/>
                <a:cs typeface="Times New Roman" panose="02020603050405020304" pitchFamily="18" charset="0"/>
              </a:rPr>
              <a:t>* Trò chơi 1 “Bác nông dân tí hon”</a:t>
            </a:r>
          </a:p>
          <a:p>
            <a:r>
              <a:rPr lang="vi-VN" sz="2000" dirty="0" smtClean="0">
                <a:latin typeface="Times New Roman" panose="02020603050405020304" pitchFamily="18" charset="0"/>
                <a:cs typeface="Times New Roman" panose="02020603050405020304" pitchFamily="18" charset="0"/>
              </a:rPr>
              <a:t>+ Cách chơi: Cô chia cả lớp làm </a:t>
            </a:r>
            <a:r>
              <a:rPr lang="en-US" sz="2000" dirty="0" smtClean="0">
                <a:latin typeface="Times New Roman" panose="02020603050405020304" pitchFamily="18" charset="0"/>
                <a:cs typeface="Times New Roman" panose="02020603050405020304" pitchFamily="18" charset="0"/>
              </a:rPr>
              <a:t>3</a:t>
            </a:r>
            <a:r>
              <a:rPr lang="vi-VN" sz="2000" dirty="0" smtClean="0">
                <a:latin typeface="Times New Roman" panose="02020603050405020304" pitchFamily="18" charset="0"/>
                <a:cs typeface="Times New Roman" panose="02020603050405020304" pitchFamily="18" charset="0"/>
              </a:rPr>
              <a:t> đội. Lần lượt các thành viên trong </a:t>
            </a:r>
            <a:r>
              <a:rPr lang="en-US" sz="2000" dirty="0">
                <a:latin typeface="Times New Roman" panose="02020603050405020304" pitchFamily="18" charset="0"/>
                <a:cs typeface="Times New Roman" panose="02020603050405020304" pitchFamily="18" charset="0"/>
              </a:rPr>
              <a:t>3</a:t>
            </a:r>
            <a:r>
              <a:rPr lang="vi-VN" sz="2000" dirty="0" smtClean="0">
                <a:latin typeface="Times New Roman" panose="02020603050405020304" pitchFamily="18" charset="0"/>
                <a:cs typeface="Times New Roman" panose="02020603050405020304" pitchFamily="18" charset="0"/>
              </a:rPr>
              <a:t> đội chơi đi trong đường hẹp lên hái </a:t>
            </a:r>
            <a:r>
              <a:rPr lang="en-US" sz="2000" dirty="0" smtClean="0">
                <a:latin typeface="Times New Roman" panose="02020603050405020304" pitchFamily="18" charset="0"/>
                <a:cs typeface="Times New Roman" panose="02020603050405020304" pitchFamily="18" charset="0"/>
              </a:rPr>
              <a:t>3</a:t>
            </a:r>
            <a:r>
              <a:rPr lang="vi-VN" sz="2000" dirty="0" smtClean="0">
                <a:latin typeface="Times New Roman" panose="02020603050405020304" pitchFamily="18" charset="0"/>
                <a:cs typeface="Times New Roman" panose="02020603050405020304" pitchFamily="18" charset="0"/>
              </a:rPr>
              <a:t> loại </a:t>
            </a:r>
            <a:r>
              <a:rPr lang="en-US" sz="2000" dirty="0" err="1" smtClean="0">
                <a:latin typeface="Times New Roman" panose="02020603050405020304" pitchFamily="18" charset="0"/>
                <a:cs typeface="Times New Roman" panose="02020603050405020304" pitchFamily="18" charset="0"/>
              </a:rPr>
              <a:t>quả</a:t>
            </a:r>
            <a:r>
              <a:rPr lang="vi-VN"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vừa học đó là quả cam và quả chuối</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xoài</a:t>
            </a:r>
            <a:r>
              <a:rPr lang="vi-VN" sz="2000" dirty="0" smtClean="0">
                <a:latin typeface="Times New Roman" panose="02020603050405020304" pitchFamily="18" charset="0"/>
                <a:cs typeface="Times New Roman" panose="02020603050405020304" pitchFamily="18" charset="0"/>
              </a:rPr>
              <a:t>.</a:t>
            </a:r>
          </a:p>
          <a:p>
            <a:r>
              <a:rPr lang="vi-VN" sz="2000" dirty="0" smtClean="0">
                <a:latin typeface="Times New Roman" panose="02020603050405020304" pitchFamily="18" charset="0"/>
                <a:cs typeface="Times New Roman" panose="02020603050405020304" pitchFamily="18" charset="0"/>
              </a:rPr>
              <a:t>+ Luật chơi: Sau 1 bản nhạc, đội nào hái được nhiều quả cam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xoài</a:t>
            </a:r>
            <a:r>
              <a:rPr lang="vi-VN" sz="2000" dirty="0" smtClean="0">
                <a:latin typeface="Times New Roman" panose="02020603050405020304" pitchFamily="18" charset="0"/>
                <a:cs typeface="Times New Roman" panose="02020603050405020304" pitchFamily="18" charset="0"/>
              </a:rPr>
              <a:t> và quả chuối hơn sẽ là đội chiến thắng.</a:t>
            </a:r>
          </a:p>
        </p:txBody>
      </p:sp>
    </p:spTree>
    <p:extLst>
      <p:ext uri="{BB962C8B-B14F-4D97-AF65-F5344CB8AC3E}">
        <p14:creationId xmlns:p14="http://schemas.microsoft.com/office/powerpoint/2010/main" val="262021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circle(in)">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circle(in)">
                                      <p:cBhvr>
                                        <p:cTn id="2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5" name="TextBox 4"/>
          <p:cNvSpPr txBox="1"/>
          <p:nvPr/>
        </p:nvSpPr>
        <p:spPr>
          <a:xfrm>
            <a:off x="1862253" y="2174488"/>
            <a:ext cx="8184995" cy="1692771"/>
          </a:xfrm>
          <a:prstGeom prst="rect">
            <a:avLst/>
          </a:prstGeom>
          <a:noFill/>
        </p:spPr>
        <p:txBody>
          <a:bodyPr wrap="square" rtlCol="0">
            <a:spAutoFit/>
          </a:bodyPr>
          <a:lstStyle/>
          <a:p>
            <a:r>
              <a:rPr lang="vi-VN" sz="2400" dirty="0" smtClean="0">
                <a:solidFill>
                  <a:srgbClr val="002060"/>
                </a:solidFill>
                <a:latin typeface="Times New Roman" panose="02020603050405020304" pitchFamily="18" charset="0"/>
                <a:cs typeface="Times New Roman" panose="02020603050405020304" pitchFamily="18" charset="0"/>
              </a:rPr>
              <a:t>* Trò chơi 2 “Họa sĩ tài ba”</a:t>
            </a:r>
          </a:p>
          <a:p>
            <a:endParaRPr lang="vi-VN"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B</a:t>
            </a:r>
            <a:r>
              <a:rPr lang="vi-VN" sz="2000" dirty="0" smtClean="0">
                <a:latin typeface="Times New Roman" panose="02020603050405020304" pitchFamily="18" charset="0"/>
                <a:cs typeface="Times New Roman" panose="02020603050405020304" pitchFamily="18" charset="0"/>
              </a:rPr>
              <a:t>ức tranh có các loại quả, cô cho trẻ tô màu quả chuối, quả cam</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xoài</a:t>
            </a:r>
            <a:r>
              <a:rPr lang="vi-VN" sz="2000" dirty="0" smtClean="0">
                <a:latin typeface="Times New Roman" panose="02020603050405020304" pitchFamily="18" charset="0"/>
                <a:cs typeface="Times New Roman" panose="02020603050405020304" pitchFamily="18" charset="0"/>
              </a:rPr>
              <a:t> trong bức tranh các loại quả.</a:t>
            </a:r>
          </a:p>
          <a:p>
            <a:endParaRPr lang="vi-VN" sz="2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71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ircle(in)">
                                      <p:cBhvr>
                                        <p:cTn id="12"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076771" cy="6735337"/>
          </a:xfrm>
          <a:prstGeom prst="rect">
            <a:avLst/>
          </a:prstGeom>
        </p:spPr>
      </p:pic>
      <p:sp>
        <p:nvSpPr>
          <p:cNvPr id="5" name="Rectangle 4"/>
          <p:cNvSpPr/>
          <p:nvPr/>
        </p:nvSpPr>
        <p:spPr>
          <a:xfrm>
            <a:off x="2810107" y="1471961"/>
            <a:ext cx="6333893" cy="1754326"/>
          </a:xfrm>
          <a:prstGeom prst="rect">
            <a:avLst/>
          </a:prstGeom>
        </p:spPr>
        <p:txBody>
          <a:bodyPr wrap="square">
            <a:spAutoFit/>
          </a:bodyPr>
          <a:lstStyle/>
          <a:p>
            <a:pPr algn="ctr"/>
            <a:r>
              <a:rPr lang="vi-VN" dirty="0" smtClean="0">
                <a:solidFill>
                  <a:srgbClr val="002060"/>
                </a:solidFill>
              </a:rPr>
              <a:t> </a:t>
            </a:r>
            <a:r>
              <a:rPr lang="vi-VN" sz="3600" b="1" dirty="0" smtClean="0">
                <a:solidFill>
                  <a:srgbClr val="002060"/>
                </a:solidFill>
                <a:latin typeface="Times New Roman" panose="02020603050405020304" pitchFamily="18" charset="0"/>
                <a:cs typeface="Times New Roman" panose="02020603050405020304" pitchFamily="18" charset="0"/>
              </a:rPr>
              <a:t>Kết thúc:</a:t>
            </a:r>
          </a:p>
          <a:p>
            <a:endParaRPr lang="vi-VN" dirty="0" smtClean="0">
              <a:solidFill>
                <a:srgbClr val="002060"/>
              </a:solidFill>
            </a:endParaRPr>
          </a:p>
          <a:p>
            <a:r>
              <a:rPr lang="vi-VN" dirty="0" smtClean="0">
                <a:latin typeface="Times New Roman" panose="02020603050405020304" pitchFamily="18" charset="0"/>
                <a:cs typeface="Times New Roman" panose="02020603050405020304" pitchFamily="18" charset="0"/>
              </a:rPr>
              <a:t>- Cô nhận xét, tuyên dương trẻ</a:t>
            </a:r>
          </a:p>
          <a:p>
            <a:endParaRPr lang="vi-VN" dirty="0" smtClean="0">
              <a:latin typeface="Times New Roman" panose="02020603050405020304" pitchFamily="18" charset="0"/>
              <a:cs typeface="Times New Roman" panose="02020603050405020304" pitchFamily="18" charset="0"/>
            </a:endParaRPr>
          </a:p>
          <a:p>
            <a:r>
              <a:rPr lang="vi-VN" dirty="0" smtClean="0">
                <a:latin typeface="Times New Roman" panose="02020603050405020304" pitchFamily="18" charset="0"/>
                <a:cs typeface="Times New Roman" panose="02020603050405020304" pitchFamily="18" charset="0"/>
              </a:rPr>
              <a:t>- Trẻ vui hát bài“Em yêu cây xanh”và ra sân chơi</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26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circle(in)">
                                      <p:cBhvr>
                                        <p:cTn id="10" dur="2000"/>
                                        <p:tgtEl>
                                          <p:spTgt spid="5">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circle(in)">
                                      <p:cBhvr>
                                        <p:cTn id="13"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1951463" y="646771"/>
            <a:ext cx="8242109" cy="4862870"/>
          </a:xfrm>
          <a:prstGeom prst="rect">
            <a:avLst/>
          </a:prstGeom>
          <a:noFill/>
        </p:spPr>
        <p:txBody>
          <a:bodyPr wrap="square" rtlCol="0">
            <a:spAutoFit/>
          </a:bodyPr>
          <a:lstStyle/>
          <a:p>
            <a:r>
              <a:rPr lang="vi-VN" sz="2000" b="1" dirty="0" smtClean="0">
                <a:solidFill>
                  <a:srgbClr val="002060"/>
                </a:solidFill>
                <a:latin typeface="Times New Roman" panose="02020603050405020304" pitchFamily="18" charset="0"/>
                <a:cs typeface="Times New Roman" panose="02020603050405020304" pitchFamily="18" charset="0"/>
              </a:rPr>
              <a:t>1. Kiến thức</a:t>
            </a:r>
          </a:p>
          <a:p>
            <a:endParaRPr lang="vi-VN" dirty="0" smtClean="0"/>
          </a:p>
          <a:p>
            <a:r>
              <a:rPr lang="vi-VN" dirty="0" smtClean="0">
                <a:latin typeface="+mj-lt"/>
              </a:rPr>
              <a:t>- Trẻ nhận biết tên gọi và một số đặc điểm của quả cam, quả chuối</a:t>
            </a:r>
            <a:r>
              <a:rPr lang="en-US" dirty="0" smtClean="0">
                <a:latin typeface="+mj-lt"/>
              </a:rPr>
              <a:t>, </a:t>
            </a:r>
            <a:r>
              <a:rPr lang="en-US" dirty="0" err="1" smtClean="0">
                <a:latin typeface="Times New Roman" panose="02020603050405020304" pitchFamily="18" charset="0"/>
                <a:cs typeface="Times New Roman" panose="02020603050405020304" pitchFamily="18" charset="0"/>
              </a:rPr>
              <a:t>quả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xoài</a:t>
            </a:r>
            <a:r>
              <a:rPr lang="vi-VN" dirty="0" smtClean="0">
                <a:latin typeface="+mj-lt"/>
              </a:rPr>
              <a:t>.</a:t>
            </a:r>
          </a:p>
          <a:p>
            <a:endParaRPr lang="vi-VN" dirty="0" smtClean="0">
              <a:latin typeface="+mj-lt"/>
            </a:endParaRPr>
          </a:p>
          <a:p>
            <a:r>
              <a:rPr lang="vi-VN" dirty="0" smtClean="0">
                <a:latin typeface="+mj-lt"/>
              </a:rPr>
              <a:t>- Trẻ biết ích lợi của các loại quả đối với sức khoẻ.</a:t>
            </a:r>
          </a:p>
          <a:p>
            <a:endParaRPr lang="vi-VN" dirty="0" smtClean="0">
              <a:latin typeface="+mj-lt"/>
            </a:endParaRPr>
          </a:p>
          <a:p>
            <a:r>
              <a:rPr lang="vi-VN" sz="2000" b="1" dirty="0" smtClean="0">
                <a:solidFill>
                  <a:srgbClr val="002060"/>
                </a:solidFill>
                <a:latin typeface="+mj-lt"/>
              </a:rPr>
              <a:t>2. Kỹ năng</a:t>
            </a:r>
          </a:p>
          <a:p>
            <a:endParaRPr lang="vi-VN" dirty="0" smtClean="0">
              <a:latin typeface="+mj-lt"/>
            </a:endParaRPr>
          </a:p>
          <a:p>
            <a:r>
              <a:rPr lang="vi-VN" dirty="0" smtClean="0">
                <a:latin typeface="+mj-lt"/>
              </a:rPr>
              <a:t>- Trẻ chú ý quan sát và ghi nhớ có chủ định.</a:t>
            </a:r>
          </a:p>
          <a:p>
            <a:endParaRPr lang="vi-VN" dirty="0" smtClean="0">
              <a:latin typeface="+mj-lt"/>
            </a:endParaRPr>
          </a:p>
          <a:p>
            <a:r>
              <a:rPr lang="vi-VN" dirty="0" smtClean="0">
                <a:latin typeface="+mj-lt"/>
              </a:rPr>
              <a:t>- Trẻ có kĩ năng phân biệt màu sắc của các loại quả.</a:t>
            </a:r>
          </a:p>
          <a:p>
            <a:endParaRPr lang="vi-VN" dirty="0" smtClean="0">
              <a:latin typeface="+mj-lt"/>
            </a:endParaRPr>
          </a:p>
          <a:p>
            <a:r>
              <a:rPr lang="vi-VN" sz="2000" b="1" dirty="0" smtClean="0">
                <a:solidFill>
                  <a:srgbClr val="002060"/>
                </a:solidFill>
                <a:latin typeface="+mj-lt"/>
              </a:rPr>
              <a:t>3. Thái độ</a:t>
            </a:r>
          </a:p>
          <a:p>
            <a:endParaRPr lang="vi-VN" dirty="0" smtClean="0">
              <a:latin typeface="+mj-lt"/>
            </a:endParaRPr>
          </a:p>
          <a:p>
            <a:r>
              <a:rPr lang="vi-VN" dirty="0" smtClean="0">
                <a:latin typeface="+mj-lt"/>
              </a:rPr>
              <a:t>- Trẻ hứng thú tham gia vào các hoạt động cùng cô.</a:t>
            </a:r>
          </a:p>
          <a:p>
            <a:endParaRPr lang="vi-VN" dirty="0" smtClean="0">
              <a:latin typeface="+mj-lt"/>
            </a:endParaRPr>
          </a:p>
          <a:p>
            <a:r>
              <a:rPr lang="vi-VN" dirty="0" smtClean="0">
                <a:latin typeface="+mj-lt"/>
              </a:rPr>
              <a:t>- Trẻ thích ăn các loại quả cho cơ thể khoẻ mạnh</a:t>
            </a:r>
            <a:r>
              <a:rPr lang="vi-VN" dirty="0" smtClean="0"/>
              <a:t>.</a:t>
            </a:r>
            <a:endParaRPr lang="en-US" dirty="0"/>
          </a:p>
        </p:txBody>
      </p:sp>
    </p:spTree>
    <p:extLst>
      <p:ext uri="{BB962C8B-B14F-4D97-AF65-F5344CB8AC3E}">
        <p14:creationId xmlns:p14="http://schemas.microsoft.com/office/powerpoint/2010/main" val="200305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p:cTn id="13"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2" end="2"/>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 calcmode="lin" valueType="num">
                                      <p:cBhvr>
                                        <p:cTn id="27" dur="1000" fill="hold"/>
                                        <p:tgtEl>
                                          <p:spTgt spid="5">
                                            <p:txEl>
                                              <p:pRg st="6" end="6"/>
                                            </p:txEl>
                                          </p:spTgt>
                                        </p:tgtEl>
                                        <p:attrNameLst>
                                          <p:attrName>ppt_w</p:attrName>
                                        </p:attrNameLst>
                                      </p:cBhvr>
                                      <p:tavLst>
                                        <p:tav tm="0">
                                          <p:val>
                                            <p:fltVal val="0"/>
                                          </p:val>
                                        </p:tav>
                                        <p:tav tm="100000">
                                          <p:val>
                                            <p:strVal val="#ppt_w"/>
                                          </p:val>
                                        </p:tav>
                                      </p:tavLst>
                                    </p:anim>
                                    <p:anim calcmode="lin" valueType="num">
                                      <p:cBhvr>
                                        <p:cTn id="28" dur="1000" fill="hold"/>
                                        <p:tgtEl>
                                          <p:spTgt spid="5">
                                            <p:txEl>
                                              <p:pRg st="6" end="6"/>
                                            </p:txEl>
                                          </p:spTgt>
                                        </p:tgtEl>
                                        <p:attrNameLst>
                                          <p:attrName>ppt_h</p:attrName>
                                        </p:attrNameLst>
                                      </p:cBhvr>
                                      <p:tavLst>
                                        <p:tav tm="0">
                                          <p:val>
                                            <p:fltVal val="0"/>
                                          </p:val>
                                        </p:tav>
                                        <p:tav tm="100000">
                                          <p:val>
                                            <p:strVal val="#ppt_h"/>
                                          </p:val>
                                        </p:tav>
                                      </p:tavLst>
                                    </p:anim>
                                    <p:anim calcmode="lin" valueType="num">
                                      <p:cBhvr>
                                        <p:cTn id="29" dur="1000" fill="hold"/>
                                        <p:tgtEl>
                                          <p:spTgt spid="5">
                                            <p:txEl>
                                              <p:pRg st="6" end="6"/>
                                            </p:txEl>
                                          </p:spTgt>
                                        </p:tgtEl>
                                        <p:attrNameLst>
                                          <p:attrName>style.rotation</p:attrName>
                                        </p:attrNameLst>
                                      </p:cBhvr>
                                      <p:tavLst>
                                        <p:tav tm="0">
                                          <p:val>
                                            <p:fltVal val="90"/>
                                          </p:val>
                                        </p:tav>
                                        <p:tav tm="100000">
                                          <p:val>
                                            <p:fltVal val="0"/>
                                          </p:val>
                                        </p:tav>
                                      </p:tavLst>
                                    </p:anim>
                                    <p:animEffect transition="in" filter="fade">
                                      <p:cBhvr>
                                        <p:cTn id="30" dur="1000"/>
                                        <p:tgtEl>
                                          <p:spTgt spid="5">
                                            <p:txEl>
                                              <p:pRg st="6" end="6"/>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5">
                                            <p:txEl>
                                              <p:pRg st="8" end="8"/>
                                            </p:txEl>
                                          </p:spTgt>
                                        </p:tgtEl>
                                        <p:attrNameLst>
                                          <p:attrName>style.visibility</p:attrName>
                                        </p:attrNameLst>
                                      </p:cBhvr>
                                      <p:to>
                                        <p:strVal val="visible"/>
                                      </p:to>
                                    </p:set>
                                    <p:anim calcmode="lin" valueType="num">
                                      <p:cBhvr>
                                        <p:cTn id="33" dur="1000" fill="hold"/>
                                        <p:tgtEl>
                                          <p:spTgt spid="5">
                                            <p:txEl>
                                              <p:pRg st="8" end="8"/>
                                            </p:txEl>
                                          </p:spTgt>
                                        </p:tgtEl>
                                        <p:attrNameLst>
                                          <p:attrName>ppt_w</p:attrName>
                                        </p:attrNameLst>
                                      </p:cBhvr>
                                      <p:tavLst>
                                        <p:tav tm="0">
                                          <p:val>
                                            <p:fltVal val="0"/>
                                          </p:val>
                                        </p:tav>
                                        <p:tav tm="100000">
                                          <p:val>
                                            <p:strVal val="#ppt_w"/>
                                          </p:val>
                                        </p:tav>
                                      </p:tavLst>
                                    </p:anim>
                                    <p:anim calcmode="lin" valueType="num">
                                      <p:cBhvr>
                                        <p:cTn id="34" dur="1000" fill="hold"/>
                                        <p:tgtEl>
                                          <p:spTgt spid="5">
                                            <p:txEl>
                                              <p:pRg st="8" end="8"/>
                                            </p:txEl>
                                          </p:spTgt>
                                        </p:tgtEl>
                                        <p:attrNameLst>
                                          <p:attrName>ppt_h</p:attrName>
                                        </p:attrNameLst>
                                      </p:cBhvr>
                                      <p:tavLst>
                                        <p:tav tm="0">
                                          <p:val>
                                            <p:fltVal val="0"/>
                                          </p:val>
                                        </p:tav>
                                        <p:tav tm="100000">
                                          <p:val>
                                            <p:strVal val="#ppt_h"/>
                                          </p:val>
                                        </p:tav>
                                      </p:tavLst>
                                    </p:anim>
                                    <p:anim calcmode="lin" valueType="num">
                                      <p:cBhvr>
                                        <p:cTn id="35" dur="1000" fill="hold"/>
                                        <p:tgtEl>
                                          <p:spTgt spid="5">
                                            <p:txEl>
                                              <p:pRg st="8" end="8"/>
                                            </p:txEl>
                                          </p:spTgt>
                                        </p:tgtEl>
                                        <p:attrNameLst>
                                          <p:attrName>style.rotation</p:attrName>
                                        </p:attrNameLst>
                                      </p:cBhvr>
                                      <p:tavLst>
                                        <p:tav tm="0">
                                          <p:val>
                                            <p:fltVal val="90"/>
                                          </p:val>
                                        </p:tav>
                                        <p:tav tm="100000">
                                          <p:val>
                                            <p:fltVal val="0"/>
                                          </p:val>
                                        </p:tav>
                                      </p:tavLst>
                                    </p:anim>
                                    <p:animEffect transition="in" filter="fade">
                                      <p:cBhvr>
                                        <p:cTn id="36" dur="1000"/>
                                        <p:tgtEl>
                                          <p:spTgt spid="5">
                                            <p:txEl>
                                              <p:pRg st="8" end="8"/>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5">
                                            <p:txEl>
                                              <p:pRg st="10" end="10"/>
                                            </p:txEl>
                                          </p:spTgt>
                                        </p:tgtEl>
                                        <p:attrNameLst>
                                          <p:attrName>style.visibility</p:attrName>
                                        </p:attrNameLst>
                                      </p:cBhvr>
                                      <p:to>
                                        <p:strVal val="visible"/>
                                      </p:to>
                                    </p:set>
                                    <p:anim calcmode="lin" valueType="num">
                                      <p:cBhvr>
                                        <p:cTn id="39" dur="1000" fill="hold"/>
                                        <p:tgtEl>
                                          <p:spTgt spid="5">
                                            <p:txEl>
                                              <p:pRg st="10" end="10"/>
                                            </p:txEl>
                                          </p:spTgt>
                                        </p:tgtEl>
                                        <p:attrNameLst>
                                          <p:attrName>ppt_w</p:attrName>
                                        </p:attrNameLst>
                                      </p:cBhvr>
                                      <p:tavLst>
                                        <p:tav tm="0">
                                          <p:val>
                                            <p:fltVal val="0"/>
                                          </p:val>
                                        </p:tav>
                                        <p:tav tm="100000">
                                          <p:val>
                                            <p:strVal val="#ppt_w"/>
                                          </p:val>
                                        </p:tav>
                                      </p:tavLst>
                                    </p:anim>
                                    <p:anim calcmode="lin" valueType="num">
                                      <p:cBhvr>
                                        <p:cTn id="40" dur="1000" fill="hold"/>
                                        <p:tgtEl>
                                          <p:spTgt spid="5">
                                            <p:txEl>
                                              <p:pRg st="10" end="10"/>
                                            </p:txEl>
                                          </p:spTgt>
                                        </p:tgtEl>
                                        <p:attrNameLst>
                                          <p:attrName>ppt_h</p:attrName>
                                        </p:attrNameLst>
                                      </p:cBhvr>
                                      <p:tavLst>
                                        <p:tav tm="0">
                                          <p:val>
                                            <p:fltVal val="0"/>
                                          </p:val>
                                        </p:tav>
                                        <p:tav tm="100000">
                                          <p:val>
                                            <p:strVal val="#ppt_h"/>
                                          </p:val>
                                        </p:tav>
                                      </p:tavLst>
                                    </p:anim>
                                    <p:anim calcmode="lin" valueType="num">
                                      <p:cBhvr>
                                        <p:cTn id="41" dur="1000" fill="hold"/>
                                        <p:tgtEl>
                                          <p:spTgt spid="5">
                                            <p:txEl>
                                              <p:pRg st="10" end="10"/>
                                            </p:txEl>
                                          </p:spTgt>
                                        </p:tgtEl>
                                        <p:attrNameLst>
                                          <p:attrName>style.rotation</p:attrName>
                                        </p:attrNameLst>
                                      </p:cBhvr>
                                      <p:tavLst>
                                        <p:tav tm="0">
                                          <p:val>
                                            <p:fltVal val="90"/>
                                          </p:val>
                                        </p:tav>
                                        <p:tav tm="100000">
                                          <p:val>
                                            <p:fltVal val="0"/>
                                          </p:val>
                                        </p:tav>
                                      </p:tavLst>
                                    </p:anim>
                                    <p:animEffect transition="in" filter="fade">
                                      <p:cBhvr>
                                        <p:cTn id="42" dur="1000"/>
                                        <p:tgtEl>
                                          <p:spTgt spid="5">
                                            <p:txEl>
                                              <p:pRg st="10" end="10"/>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5">
                                            <p:txEl>
                                              <p:pRg st="12" end="12"/>
                                            </p:txEl>
                                          </p:spTgt>
                                        </p:tgtEl>
                                        <p:attrNameLst>
                                          <p:attrName>style.visibility</p:attrName>
                                        </p:attrNameLst>
                                      </p:cBhvr>
                                      <p:to>
                                        <p:strVal val="visible"/>
                                      </p:to>
                                    </p:set>
                                    <p:anim calcmode="lin" valueType="num">
                                      <p:cBhvr>
                                        <p:cTn id="45" dur="1000" fill="hold"/>
                                        <p:tgtEl>
                                          <p:spTgt spid="5">
                                            <p:txEl>
                                              <p:pRg st="12" end="12"/>
                                            </p:txEl>
                                          </p:spTgt>
                                        </p:tgtEl>
                                        <p:attrNameLst>
                                          <p:attrName>ppt_w</p:attrName>
                                        </p:attrNameLst>
                                      </p:cBhvr>
                                      <p:tavLst>
                                        <p:tav tm="0">
                                          <p:val>
                                            <p:fltVal val="0"/>
                                          </p:val>
                                        </p:tav>
                                        <p:tav tm="100000">
                                          <p:val>
                                            <p:strVal val="#ppt_w"/>
                                          </p:val>
                                        </p:tav>
                                      </p:tavLst>
                                    </p:anim>
                                    <p:anim calcmode="lin" valueType="num">
                                      <p:cBhvr>
                                        <p:cTn id="46" dur="1000" fill="hold"/>
                                        <p:tgtEl>
                                          <p:spTgt spid="5">
                                            <p:txEl>
                                              <p:pRg st="12" end="12"/>
                                            </p:txEl>
                                          </p:spTgt>
                                        </p:tgtEl>
                                        <p:attrNameLst>
                                          <p:attrName>ppt_h</p:attrName>
                                        </p:attrNameLst>
                                      </p:cBhvr>
                                      <p:tavLst>
                                        <p:tav tm="0">
                                          <p:val>
                                            <p:fltVal val="0"/>
                                          </p:val>
                                        </p:tav>
                                        <p:tav tm="100000">
                                          <p:val>
                                            <p:strVal val="#ppt_h"/>
                                          </p:val>
                                        </p:tav>
                                      </p:tavLst>
                                    </p:anim>
                                    <p:anim calcmode="lin" valueType="num">
                                      <p:cBhvr>
                                        <p:cTn id="47" dur="1000" fill="hold"/>
                                        <p:tgtEl>
                                          <p:spTgt spid="5">
                                            <p:txEl>
                                              <p:pRg st="12" end="12"/>
                                            </p:txEl>
                                          </p:spTgt>
                                        </p:tgtEl>
                                        <p:attrNameLst>
                                          <p:attrName>style.rotation</p:attrName>
                                        </p:attrNameLst>
                                      </p:cBhvr>
                                      <p:tavLst>
                                        <p:tav tm="0">
                                          <p:val>
                                            <p:fltVal val="90"/>
                                          </p:val>
                                        </p:tav>
                                        <p:tav tm="100000">
                                          <p:val>
                                            <p:fltVal val="0"/>
                                          </p:val>
                                        </p:tav>
                                      </p:tavLst>
                                    </p:anim>
                                    <p:animEffect transition="in" filter="fade">
                                      <p:cBhvr>
                                        <p:cTn id="48" dur="1000"/>
                                        <p:tgtEl>
                                          <p:spTgt spid="5">
                                            <p:txEl>
                                              <p:pRg st="12" end="12"/>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5">
                                            <p:txEl>
                                              <p:pRg st="14" end="14"/>
                                            </p:txEl>
                                          </p:spTgt>
                                        </p:tgtEl>
                                        <p:attrNameLst>
                                          <p:attrName>style.visibility</p:attrName>
                                        </p:attrNameLst>
                                      </p:cBhvr>
                                      <p:to>
                                        <p:strVal val="visible"/>
                                      </p:to>
                                    </p:set>
                                    <p:anim calcmode="lin" valueType="num">
                                      <p:cBhvr>
                                        <p:cTn id="51" dur="1000" fill="hold"/>
                                        <p:tgtEl>
                                          <p:spTgt spid="5">
                                            <p:txEl>
                                              <p:pRg st="14" end="14"/>
                                            </p:txEl>
                                          </p:spTgt>
                                        </p:tgtEl>
                                        <p:attrNameLst>
                                          <p:attrName>ppt_w</p:attrName>
                                        </p:attrNameLst>
                                      </p:cBhvr>
                                      <p:tavLst>
                                        <p:tav tm="0">
                                          <p:val>
                                            <p:fltVal val="0"/>
                                          </p:val>
                                        </p:tav>
                                        <p:tav tm="100000">
                                          <p:val>
                                            <p:strVal val="#ppt_w"/>
                                          </p:val>
                                        </p:tav>
                                      </p:tavLst>
                                    </p:anim>
                                    <p:anim calcmode="lin" valueType="num">
                                      <p:cBhvr>
                                        <p:cTn id="52" dur="1000" fill="hold"/>
                                        <p:tgtEl>
                                          <p:spTgt spid="5">
                                            <p:txEl>
                                              <p:pRg st="14" end="14"/>
                                            </p:txEl>
                                          </p:spTgt>
                                        </p:tgtEl>
                                        <p:attrNameLst>
                                          <p:attrName>ppt_h</p:attrName>
                                        </p:attrNameLst>
                                      </p:cBhvr>
                                      <p:tavLst>
                                        <p:tav tm="0">
                                          <p:val>
                                            <p:fltVal val="0"/>
                                          </p:val>
                                        </p:tav>
                                        <p:tav tm="100000">
                                          <p:val>
                                            <p:strVal val="#ppt_h"/>
                                          </p:val>
                                        </p:tav>
                                      </p:tavLst>
                                    </p:anim>
                                    <p:anim calcmode="lin" valueType="num">
                                      <p:cBhvr>
                                        <p:cTn id="53" dur="1000" fill="hold"/>
                                        <p:tgtEl>
                                          <p:spTgt spid="5">
                                            <p:txEl>
                                              <p:pRg st="14" end="14"/>
                                            </p:txEl>
                                          </p:spTgt>
                                        </p:tgtEl>
                                        <p:attrNameLst>
                                          <p:attrName>style.rotation</p:attrName>
                                        </p:attrNameLst>
                                      </p:cBhvr>
                                      <p:tavLst>
                                        <p:tav tm="0">
                                          <p:val>
                                            <p:fltVal val="90"/>
                                          </p:val>
                                        </p:tav>
                                        <p:tav tm="100000">
                                          <p:val>
                                            <p:fltVal val="0"/>
                                          </p:val>
                                        </p:tav>
                                      </p:tavLst>
                                    </p:anim>
                                    <p:animEffect transition="in" filter="fade">
                                      <p:cBhvr>
                                        <p:cTn id="54" dur="1000"/>
                                        <p:tgtEl>
                                          <p:spTgt spid="5">
                                            <p:txEl>
                                              <p:pRg st="14" end="14"/>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5">
                                            <p:txEl>
                                              <p:pRg st="16" end="16"/>
                                            </p:txEl>
                                          </p:spTgt>
                                        </p:tgtEl>
                                        <p:attrNameLst>
                                          <p:attrName>style.visibility</p:attrName>
                                        </p:attrNameLst>
                                      </p:cBhvr>
                                      <p:to>
                                        <p:strVal val="visible"/>
                                      </p:to>
                                    </p:set>
                                    <p:anim calcmode="lin" valueType="num">
                                      <p:cBhvr>
                                        <p:cTn id="57" dur="1000" fill="hold"/>
                                        <p:tgtEl>
                                          <p:spTgt spid="5">
                                            <p:txEl>
                                              <p:pRg st="16" end="16"/>
                                            </p:txEl>
                                          </p:spTgt>
                                        </p:tgtEl>
                                        <p:attrNameLst>
                                          <p:attrName>ppt_w</p:attrName>
                                        </p:attrNameLst>
                                      </p:cBhvr>
                                      <p:tavLst>
                                        <p:tav tm="0">
                                          <p:val>
                                            <p:fltVal val="0"/>
                                          </p:val>
                                        </p:tav>
                                        <p:tav tm="100000">
                                          <p:val>
                                            <p:strVal val="#ppt_w"/>
                                          </p:val>
                                        </p:tav>
                                      </p:tavLst>
                                    </p:anim>
                                    <p:anim calcmode="lin" valueType="num">
                                      <p:cBhvr>
                                        <p:cTn id="58" dur="1000" fill="hold"/>
                                        <p:tgtEl>
                                          <p:spTgt spid="5">
                                            <p:txEl>
                                              <p:pRg st="16" end="16"/>
                                            </p:txEl>
                                          </p:spTgt>
                                        </p:tgtEl>
                                        <p:attrNameLst>
                                          <p:attrName>ppt_h</p:attrName>
                                        </p:attrNameLst>
                                      </p:cBhvr>
                                      <p:tavLst>
                                        <p:tav tm="0">
                                          <p:val>
                                            <p:fltVal val="0"/>
                                          </p:val>
                                        </p:tav>
                                        <p:tav tm="100000">
                                          <p:val>
                                            <p:strVal val="#ppt_h"/>
                                          </p:val>
                                        </p:tav>
                                      </p:tavLst>
                                    </p:anim>
                                    <p:anim calcmode="lin" valueType="num">
                                      <p:cBhvr>
                                        <p:cTn id="59" dur="1000" fill="hold"/>
                                        <p:tgtEl>
                                          <p:spTgt spid="5">
                                            <p:txEl>
                                              <p:pRg st="16" end="16"/>
                                            </p:txEl>
                                          </p:spTgt>
                                        </p:tgtEl>
                                        <p:attrNameLst>
                                          <p:attrName>style.rotation</p:attrName>
                                        </p:attrNameLst>
                                      </p:cBhvr>
                                      <p:tavLst>
                                        <p:tav tm="0">
                                          <p:val>
                                            <p:fltVal val="90"/>
                                          </p:val>
                                        </p:tav>
                                        <p:tav tm="100000">
                                          <p:val>
                                            <p:fltVal val="0"/>
                                          </p:val>
                                        </p:tav>
                                      </p:tavLst>
                                    </p:anim>
                                    <p:animEffect transition="in" filter="fade">
                                      <p:cBhvr>
                                        <p:cTn id="60" dur="1000"/>
                                        <p:tgtEl>
                                          <p:spTgt spid="5">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2598234" y="1690688"/>
            <a:ext cx="5436932" cy="1508105"/>
          </a:xfrm>
          <a:prstGeom prst="rect">
            <a:avLst/>
          </a:prstGeom>
          <a:noFill/>
        </p:spPr>
        <p:txBody>
          <a:bodyPr wrap="square" rtlCol="0">
            <a:spAutoFit/>
          </a:bodyPr>
          <a:lstStyle/>
          <a:p>
            <a:r>
              <a:rPr lang="en-US" sz="2000" b="1" dirty="0" err="1" smtClean="0">
                <a:solidFill>
                  <a:srgbClr val="002060"/>
                </a:solidFill>
                <a:latin typeface="Times New Roman" panose="02020603050405020304" pitchFamily="18" charset="0"/>
                <a:cs typeface="Times New Roman" panose="02020603050405020304" pitchFamily="18" charset="0"/>
              </a:rPr>
              <a:t>Đồ</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dùng</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của</a:t>
            </a:r>
            <a:r>
              <a:rPr lang="en-US" sz="2000" b="1" dirty="0" smtClean="0">
                <a:solidFill>
                  <a:srgbClr val="002060"/>
                </a:solidFill>
                <a:latin typeface="Times New Roman" panose="02020603050405020304" pitchFamily="18" charset="0"/>
                <a:cs typeface="Times New Roman" panose="02020603050405020304" pitchFamily="18" charset="0"/>
              </a:rPr>
              <a:t> </a:t>
            </a:r>
            <a:r>
              <a:rPr lang="en-US" sz="2000" b="1" dirty="0" err="1" smtClean="0">
                <a:solidFill>
                  <a:srgbClr val="002060"/>
                </a:solidFill>
                <a:latin typeface="Times New Roman" panose="02020603050405020304" pitchFamily="18" charset="0"/>
                <a:cs typeface="Times New Roman" panose="02020603050405020304" pitchFamily="18" charset="0"/>
              </a:rPr>
              <a:t>cô</a:t>
            </a:r>
            <a:r>
              <a:rPr lang="en-US" sz="2000" b="1" dirty="0" smtClean="0">
                <a:solidFill>
                  <a:srgbClr val="002060"/>
                </a:solidFill>
                <a:latin typeface="Times New Roman" panose="02020603050405020304" pitchFamily="18" charset="0"/>
                <a:cs typeface="Times New Roman" panose="02020603050405020304" pitchFamily="18" charset="0"/>
              </a:rPr>
              <a:t>:</a:t>
            </a:r>
            <a:endParaRPr lang="vi-VN" sz="2000" b="1" dirty="0" smtClean="0">
              <a:solidFill>
                <a:srgbClr val="002060"/>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Powerpoint</a:t>
            </a:r>
            <a:endParaRPr lang="vi-VN" dirty="0" smtClean="0">
              <a:latin typeface="Times New Roman" panose="02020603050405020304" pitchFamily="18" charset="0"/>
              <a:cs typeface="Times New Roman" panose="02020603050405020304" pitchFamily="18" charset="0"/>
            </a:endParaRPr>
          </a:p>
          <a:p>
            <a:pPr marL="285750" indent="-285750">
              <a:buFontTx/>
              <a:buChar char="-"/>
            </a:pPr>
            <a:r>
              <a:rPr lang="vi-VN" dirty="0" smtClean="0">
                <a:latin typeface="Times New Roman" panose="02020603050405020304" pitchFamily="18" charset="0"/>
                <a:cs typeface="Times New Roman" panose="02020603050405020304" pitchFamily="18" charset="0"/>
              </a:rPr>
              <a:t>Bài hát: Quả gì,</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yêu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xanh</a:t>
            </a:r>
            <a:r>
              <a:rPr lang="vi-VN" dirty="0" smtClean="0"/>
              <a:t>.</a:t>
            </a:r>
            <a:endParaRPr lang="en-US" dirty="0" smtClean="0"/>
          </a:p>
          <a:p>
            <a:r>
              <a:rPr lang="en-US" b="1" dirty="0" err="1" smtClean="0">
                <a:solidFill>
                  <a:srgbClr val="002060"/>
                </a:solidFill>
                <a:latin typeface="Times New Roman" panose="02020603050405020304" pitchFamily="18" charset="0"/>
                <a:cs typeface="Times New Roman" panose="02020603050405020304" pitchFamily="18" charset="0"/>
              </a:rPr>
              <a:t>Đồ</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dùng</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của</a:t>
            </a:r>
            <a:r>
              <a:rPr lang="en-US" b="1" dirty="0" smtClean="0">
                <a:solidFill>
                  <a:srgbClr val="002060"/>
                </a:solidFill>
                <a:latin typeface="Times New Roman" panose="02020603050405020304" pitchFamily="18" charset="0"/>
                <a:cs typeface="Times New Roman" panose="02020603050405020304" pitchFamily="18" charset="0"/>
              </a:rPr>
              <a:t> </a:t>
            </a:r>
            <a:r>
              <a:rPr lang="en-US" b="1" dirty="0" err="1" smtClean="0">
                <a:solidFill>
                  <a:srgbClr val="002060"/>
                </a:solidFill>
                <a:latin typeface="Times New Roman" panose="02020603050405020304" pitchFamily="18" charset="0"/>
                <a:cs typeface="Times New Roman" panose="02020603050405020304" pitchFamily="18" charset="0"/>
              </a:rPr>
              <a:t>trẻ</a:t>
            </a:r>
            <a:r>
              <a:rPr lang="en-US" b="1" dirty="0">
                <a:solidFill>
                  <a:srgbClr val="002060"/>
                </a:solidFill>
                <a:latin typeface="Times New Roman" panose="02020603050405020304" pitchFamily="18" charset="0"/>
                <a:cs typeface="Times New Roman" panose="02020603050405020304" pitchFamily="18" charset="0"/>
              </a:rPr>
              <a:t>:</a:t>
            </a:r>
            <a:endParaRPr lang="en-US" b="1" dirty="0" smtClean="0">
              <a:solidFill>
                <a:srgbClr val="002060"/>
              </a:solidFill>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Tranh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rỗng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loại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quả</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8787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3256156" y="2018371"/>
            <a:ext cx="5720576" cy="892552"/>
          </a:xfrm>
          <a:prstGeom prst="rect">
            <a:avLst/>
          </a:prstGeom>
          <a:noFill/>
        </p:spPr>
        <p:txBody>
          <a:bodyPr wrap="squar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Hoạt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r>
              <a:rPr lang="en-US" sz="2800" b="1" dirty="0" smtClean="0">
                <a:solidFill>
                  <a:srgbClr val="002060"/>
                </a:solidFill>
                <a:latin typeface="Times New Roman" panose="02020603050405020304" pitchFamily="18" charset="0"/>
                <a:cs typeface="Times New Roman" panose="02020603050405020304" pitchFamily="18" charset="0"/>
              </a:rPr>
              <a:t> 1: </a:t>
            </a:r>
            <a:r>
              <a:rPr lang="en-US" sz="2800" b="1" dirty="0" err="1" smtClean="0">
                <a:solidFill>
                  <a:srgbClr val="002060"/>
                </a:solidFill>
                <a:latin typeface="Times New Roman" panose="02020603050405020304" pitchFamily="18" charset="0"/>
                <a:cs typeface="Times New Roman" panose="02020603050405020304" pitchFamily="18" charset="0"/>
              </a:rPr>
              <a:t>Ổn</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định</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tổ</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chức</a:t>
            </a:r>
            <a:endParaRPr lang="en-US" sz="2800" b="1" dirty="0" smtClean="0">
              <a:solidFill>
                <a:srgbClr val="002060"/>
              </a:solidFill>
              <a:latin typeface="Times New Roman" panose="02020603050405020304" pitchFamily="18" charset="0"/>
              <a:cs typeface="Times New Roman" panose="02020603050405020304" pitchFamily="18" charset="0"/>
            </a:endParaRPr>
          </a:p>
          <a:p>
            <a:pPr algn="ctr"/>
            <a:r>
              <a:rPr lang="en-US" sz="2400" dirty="0" err="1" smtClean="0">
                <a:latin typeface="Times New Roman" panose="02020603050405020304" pitchFamily="18" charset="0"/>
                <a:cs typeface="Times New Roman" panose="02020603050405020304" pitchFamily="18" charset="0"/>
              </a:rPr>
              <a:t>Cô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đàm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thoại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6833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TextBox 4"/>
          <p:cNvSpPr txBox="1"/>
          <p:nvPr/>
        </p:nvSpPr>
        <p:spPr>
          <a:xfrm>
            <a:off x="3066585" y="1825625"/>
            <a:ext cx="6405921" cy="523220"/>
          </a:xfrm>
          <a:prstGeom prst="rect">
            <a:avLst/>
          </a:prstGeom>
          <a:noFill/>
        </p:spPr>
        <p:txBody>
          <a:bodyPr wrap="non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Hoạt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động</a:t>
            </a:r>
            <a:r>
              <a:rPr lang="en-US" sz="2800" b="1" dirty="0" smtClean="0">
                <a:solidFill>
                  <a:srgbClr val="002060"/>
                </a:solidFill>
                <a:latin typeface="Times New Roman" panose="02020603050405020304" pitchFamily="18" charset="0"/>
                <a:cs typeface="Times New Roman" panose="02020603050405020304" pitchFamily="18" charset="0"/>
              </a:rPr>
              <a:t> 2: </a:t>
            </a:r>
            <a:r>
              <a:rPr lang="en-US" sz="2800" b="1" dirty="0" err="1" smtClean="0">
                <a:solidFill>
                  <a:srgbClr val="002060"/>
                </a:solidFill>
                <a:latin typeface="Times New Roman" panose="02020603050405020304" pitchFamily="18" charset="0"/>
                <a:cs typeface="Times New Roman" panose="02020603050405020304" pitchFamily="18" charset="0"/>
              </a:rPr>
              <a:t>Khám</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phá</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một</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số</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loại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quả</a:t>
            </a:r>
            <a:r>
              <a:rPr lang="en-US" sz="2800" b="1" dirty="0" smtClean="0">
                <a:solidFill>
                  <a:srgbClr val="002060"/>
                </a:solidFill>
                <a:latin typeface="Times New Roman" panose="02020603050405020304" pitchFamily="18" charset="0"/>
                <a:cs typeface="Times New Roman" panose="02020603050405020304" pitchFamily="18" charset="0"/>
              </a:rPr>
              <a:t> </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73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12234" y="0"/>
            <a:ext cx="12192000" cy="6858000"/>
          </a:xfrm>
          <a:prstGeom prst="rect">
            <a:avLst/>
          </a:prstGeom>
        </p:spPr>
      </p:pic>
      <p:pic>
        <p:nvPicPr>
          <p:cNvPr id="5" name="Picture 4"/>
          <p:cNvPicPr>
            <a:picLocks noChangeAspect="1"/>
          </p:cNvPicPr>
          <p:nvPr/>
        </p:nvPicPr>
        <p:blipFill>
          <a:blip r:embed="rId3"/>
          <a:stretch>
            <a:fillRect/>
          </a:stretch>
        </p:blipFill>
        <p:spPr>
          <a:xfrm>
            <a:off x="7459238" y="40308"/>
            <a:ext cx="3434575" cy="3145809"/>
          </a:xfrm>
          <a:prstGeom prst="rect">
            <a:avLst/>
          </a:prstGeom>
        </p:spPr>
      </p:pic>
      <p:pic>
        <p:nvPicPr>
          <p:cNvPr id="6" name="Picture 5"/>
          <p:cNvPicPr>
            <a:picLocks noChangeAspect="1"/>
          </p:cNvPicPr>
          <p:nvPr/>
        </p:nvPicPr>
        <p:blipFill>
          <a:blip r:embed="rId4"/>
          <a:stretch>
            <a:fillRect/>
          </a:stretch>
        </p:blipFill>
        <p:spPr>
          <a:xfrm>
            <a:off x="8425438" y="3792479"/>
            <a:ext cx="3821309" cy="2917261"/>
          </a:xfrm>
          <a:prstGeom prst="rect">
            <a:avLst/>
          </a:prstGeom>
        </p:spPr>
      </p:pic>
      <p:sp>
        <p:nvSpPr>
          <p:cNvPr id="8" name="Rectangle 7"/>
          <p:cNvSpPr/>
          <p:nvPr/>
        </p:nvSpPr>
        <p:spPr>
          <a:xfrm>
            <a:off x="0" y="365125"/>
            <a:ext cx="7225990" cy="4339650"/>
          </a:xfrm>
          <a:prstGeom prst="rect">
            <a:avLst/>
          </a:prstGeom>
        </p:spPr>
        <p:txBody>
          <a:bodyPr wrap="square">
            <a:spAutoFit/>
          </a:bodyPr>
          <a:lstStyle/>
          <a:p>
            <a:r>
              <a:rPr lang="en-US" sz="3600" b="1" dirty="0" smtClean="0">
                <a:solidFill>
                  <a:srgbClr val="002060"/>
                </a:solidFill>
                <a:latin typeface="Times New Roman" panose="02020603050405020304" pitchFamily="18" charset="0"/>
                <a:cs typeface="Times New Roman" panose="02020603050405020304" pitchFamily="18" charset="0"/>
              </a:rPr>
              <a:t>*</a:t>
            </a:r>
            <a:r>
              <a:rPr lang="en-US" sz="3600" b="1" dirty="0" err="1" smtClean="0">
                <a:solidFill>
                  <a:srgbClr val="002060"/>
                </a:solidFill>
                <a:latin typeface="Times New Roman" panose="02020603050405020304" pitchFamily="18" charset="0"/>
                <a:cs typeface="Times New Roman" panose="02020603050405020304" pitchFamily="18" charset="0"/>
              </a:rPr>
              <a:t>Quả</a:t>
            </a:r>
            <a:r>
              <a:rPr lang="en-US" sz="3600" b="1" dirty="0" smtClean="0">
                <a:solidFill>
                  <a:srgbClr val="002060"/>
                </a:solidFill>
                <a:latin typeface="Times New Roman" panose="02020603050405020304" pitchFamily="18" charset="0"/>
                <a:cs typeface="Times New Roman" panose="02020603050405020304" pitchFamily="18" charset="0"/>
              </a:rPr>
              <a:t> cam:</a:t>
            </a:r>
          </a:p>
          <a:p>
            <a:r>
              <a:rPr lang="vi-VN" sz="2000" dirty="0" smtClean="0">
                <a:latin typeface="Times New Roman" panose="02020603050405020304" pitchFamily="18" charset="0"/>
                <a:cs typeface="Times New Roman" panose="02020603050405020304" pitchFamily="18" charset="0"/>
              </a:rPr>
              <a:t>+ Quả cam có dạng hình gì ?</a:t>
            </a:r>
          </a:p>
          <a:p>
            <a:r>
              <a:rPr lang="vi-VN" sz="2000" dirty="0" smtClean="0">
                <a:latin typeface="Times New Roman" panose="02020603050405020304" pitchFamily="18" charset="0"/>
                <a:cs typeface="Times New Roman" panose="02020603050405020304" pitchFamily="18" charset="0"/>
              </a:rPr>
              <a:t>+ Quả cam có màu gì ?</a:t>
            </a:r>
          </a:p>
          <a:p>
            <a:r>
              <a:rPr lang="vi-VN" sz="2000" dirty="0" smtClean="0">
                <a:latin typeface="Times New Roman" panose="02020603050405020304" pitchFamily="18" charset="0"/>
                <a:cs typeface="Times New Roman" panose="02020603050405020304" pitchFamily="18" charset="0"/>
              </a:rPr>
              <a:t>+ Vỏ cam như thế nào?</a:t>
            </a:r>
          </a:p>
          <a:p>
            <a:r>
              <a:rPr lang="en-US" sz="2000" dirty="0" smtClean="0">
                <a:latin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cs typeface="Times New Roman" panose="02020603050405020304" pitchFamily="18" charset="0"/>
              </a:rPr>
              <a:t> Cô bóc quả cam ra cho trẻ quan sát</a:t>
            </a:r>
          </a:p>
          <a:p>
            <a:r>
              <a:rPr lang="vi-VN" sz="2000" dirty="0" smtClean="0">
                <a:latin typeface="Times New Roman" panose="02020603050405020304" pitchFamily="18" charset="0"/>
                <a:cs typeface="Times New Roman" panose="02020603050405020304" pitchFamily="18" charset="0"/>
              </a:rPr>
              <a:t>+ Bên trong quả cam có gì?</a:t>
            </a:r>
          </a:p>
          <a:p>
            <a:r>
              <a:rPr lang="vi-VN" sz="2000" dirty="0" smtClean="0">
                <a:latin typeface="Times New Roman" panose="02020603050405020304" pitchFamily="18" charset="0"/>
                <a:cs typeface="Times New Roman" panose="02020603050405020304" pitchFamily="18" charset="0"/>
              </a:rPr>
              <a:t>+ Trước khi ăn cam chúng mình phải làm gì?</a:t>
            </a:r>
          </a:p>
          <a:p>
            <a:r>
              <a:rPr lang="vi-VN" sz="2000" dirty="0" smtClean="0">
                <a:latin typeface="Times New Roman" panose="02020603050405020304" pitchFamily="18" charset="0"/>
                <a:cs typeface="Times New Roman" panose="02020603050405020304" pitchFamily="18" charset="0"/>
              </a:rPr>
              <a:t>+ Cam có vị như thế nào? </a:t>
            </a:r>
            <a:endParaRPr lang="en-US" sz="2000" dirty="0" smtClean="0">
              <a:latin typeface="Times New Roman" panose="02020603050405020304" pitchFamily="18" charset="0"/>
              <a:cs typeface="Times New Roman" panose="02020603050405020304" pitchFamily="18" charset="0"/>
            </a:endParaRPr>
          </a:p>
          <a:p>
            <a:r>
              <a:rPr lang="vi-VN" sz="2000" dirty="0" smtClean="0">
                <a:latin typeface="Times New Roman" panose="02020603050405020304" pitchFamily="18" charset="0"/>
                <a:cs typeface="Times New Roman" panose="02020603050405020304" pitchFamily="18" charset="0"/>
              </a:rPr>
              <a:t>=&gt; Quả cam của cô có màu vàng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có</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quả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màu</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xanh</a:t>
            </a:r>
            <a:r>
              <a:rPr lang="vi-VN" sz="2000" dirty="0" smtClean="0">
                <a:latin typeface="Times New Roman" panose="02020603050405020304" pitchFamily="18" charset="0"/>
                <a:cs typeface="Times New Roman" panose="02020603050405020304" pitchFamily="18" charset="0"/>
              </a:rPr>
              <a:t>, có dạng hình tròn, vỏ nhẵn, có nhiều múi, trong múi có nhiều hạt, có vị chua chua ngọt ngọt, cung cấp cho chúng ta nhiều vitamin C và muối khoáng, giúp cho da dẻ hồng hào, khỏe mạnh, trước khi ăn chúng ta phải bóc vỏ, bỏ hạt, cho vào thùng rác.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239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Effect transition="in" filter="fade">
                                      <p:cBhvr>
                                        <p:cTn id="30" dur="2000"/>
                                        <p:tgtEl>
                                          <p:spTgt spid="8">
                                            <p:txEl>
                                              <p:pRg st="1" end="1"/>
                                            </p:txEl>
                                          </p:spTgt>
                                        </p:tgtEl>
                                      </p:cBhvr>
                                    </p:animEffect>
                                    <p:anim calcmode="lin" valueType="num">
                                      <p:cBhvr>
                                        <p:cTn id="31" dur="2000" fill="hold"/>
                                        <p:tgtEl>
                                          <p:spTgt spid="8">
                                            <p:txEl>
                                              <p:pRg st="1" end="1"/>
                                            </p:txEl>
                                          </p:spTgt>
                                        </p:tgtEl>
                                        <p:attrNameLst>
                                          <p:attrName>ppt_w</p:attrName>
                                        </p:attrNameLst>
                                      </p:cBhvr>
                                      <p:tavLst>
                                        <p:tav tm="0" fmla="#ppt_w*sin(2.5*pi*$)">
                                          <p:val>
                                            <p:fltVal val="0"/>
                                          </p:val>
                                        </p:tav>
                                        <p:tav tm="100000">
                                          <p:val>
                                            <p:fltVal val="1"/>
                                          </p:val>
                                        </p:tav>
                                      </p:tavLst>
                                    </p:anim>
                                    <p:anim calcmode="lin" valueType="num">
                                      <p:cBhvr>
                                        <p:cTn id="32" dur="2000" fill="hold"/>
                                        <p:tgtEl>
                                          <p:spTgt spid="8">
                                            <p:txEl>
                                              <p:pRg st="1" end="1"/>
                                            </p:txEl>
                                          </p:spTgt>
                                        </p:tgtEl>
                                        <p:attrNameLst>
                                          <p:attrName>ppt_h</p:attrName>
                                        </p:attrNameLst>
                                      </p:cBhvr>
                                      <p:tavLst>
                                        <p:tav tm="0">
                                          <p:val>
                                            <p:strVal val="#ppt_h"/>
                                          </p:val>
                                        </p:tav>
                                        <p:tav tm="100000">
                                          <p:val>
                                            <p:strVal val="#ppt_h"/>
                                          </p:val>
                                        </p:tav>
                                      </p:tavLst>
                                    </p:anim>
                                  </p:childTnLst>
                                </p:cTn>
                              </p:par>
                              <p:par>
                                <p:cTn id="33" presetID="45" presetClass="entr" presetSubtype="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2000"/>
                                        <p:tgtEl>
                                          <p:spTgt spid="8">
                                            <p:txEl>
                                              <p:pRg st="2" end="2"/>
                                            </p:txEl>
                                          </p:spTgt>
                                        </p:tgtEl>
                                      </p:cBhvr>
                                    </p:animEffect>
                                    <p:anim calcmode="lin" valueType="num">
                                      <p:cBhvr>
                                        <p:cTn id="36" dur="2000" fill="hold"/>
                                        <p:tgtEl>
                                          <p:spTgt spid="8">
                                            <p:txEl>
                                              <p:pRg st="2" end="2"/>
                                            </p:txEl>
                                          </p:spTgt>
                                        </p:tgtEl>
                                        <p:attrNameLst>
                                          <p:attrName>ppt_w</p:attrName>
                                        </p:attrNameLst>
                                      </p:cBhvr>
                                      <p:tavLst>
                                        <p:tav tm="0" fmla="#ppt_w*sin(2.5*pi*$)">
                                          <p:val>
                                            <p:fltVal val="0"/>
                                          </p:val>
                                        </p:tav>
                                        <p:tav tm="100000">
                                          <p:val>
                                            <p:fltVal val="1"/>
                                          </p:val>
                                        </p:tav>
                                      </p:tavLst>
                                    </p:anim>
                                    <p:anim calcmode="lin" valueType="num">
                                      <p:cBhvr>
                                        <p:cTn id="37" dur="2000" fill="hold"/>
                                        <p:tgtEl>
                                          <p:spTgt spid="8">
                                            <p:txEl>
                                              <p:pRg st="2" end="2"/>
                                            </p:txEl>
                                          </p:spTgt>
                                        </p:tgtEl>
                                        <p:attrNameLst>
                                          <p:attrName>ppt_h</p:attrName>
                                        </p:attrNameLst>
                                      </p:cBhvr>
                                      <p:tavLst>
                                        <p:tav tm="0">
                                          <p:val>
                                            <p:strVal val="#ppt_h"/>
                                          </p:val>
                                        </p:tav>
                                        <p:tav tm="100000">
                                          <p:val>
                                            <p:strVal val="#ppt_h"/>
                                          </p:val>
                                        </p:tav>
                                      </p:tavLst>
                                    </p:anim>
                                  </p:childTnLst>
                                </p:cTn>
                              </p:par>
                              <p:par>
                                <p:cTn id="38" presetID="45" presetClass="entr" presetSubtype="0" fill="hold" nodeType="withEffect">
                                  <p:stCondLst>
                                    <p:cond delay="0"/>
                                  </p:stCondLst>
                                  <p:childTnLst>
                                    <p:set>
                                      <p:cBhvr>
                                        <p:cTn id="39" dur="1" fill="hold">
                                          <p:stCondLst>
                                            <p:cond delay="0"/>
                                          </p:stCondLst>
                                        </p:cTn>
                                        <p:tgtEl>
                                          <p:spTgt spid="8">
                                            <p:txEl>
                                              <p:pRg st="3" end="3"/>
                                            </p:txEl>
                                          </p:spTgt>
                                        </p:tgtEl>
                                        <p:attrNameLst>
                                          <p:attrName>style.visibility</p:attrName>
                                        </p:attrNameLst>
                                      </p:cBhvr>
                                      <p:to>
                                        <p:strVal val="visible"/>
                                      </p:to>
                                    </p:set>
                                    <p:animEffect transition="in" filter="fade">
                                      <p:cBhvr>
                                        <p:cTn id="40" dur="2000"/>
                                        <p:tgtEl>
                                          <p:spTgt spid="8">
                                            <p:txEl>
                                              <p:pRg st="3" end="3"/>
                                            </p:txEl>
                                          </p:spTgt>
                                        </p:tgtEl>
                                      </p:cBhvr>
                                    </p:animEffect>
                                    <p:anim calcmode="lin" valueType="num">
                                      <p:cBhvr>
                                        <p:cTn id="41" dur="2000" fill="hold"/>
                                        <p:tgtEl>
                                          <p:spTgt spid="8">
                                            <p:txEl>
                                              <p:pRg st="3" end="3"/>
                                            </p:txEl>
                                          </p:spTgt>
                                        </p:tgtEl>
                                        <p:attrNameLst>
                                          <p:attrName>ppt_w</p:attrName>
                                        </p:attrNameLst>
                                      </p:cBhvr>
                                      <p:tavLst>
                                        <p:tav tm="0" fmla="#ppt_w*sin(2.5*pi*$)">
                                          <p:val>
                                            <p:fltVal val="0"/>
                                          </p:val>
                                        </p:tav>
                                        <p:tav tm="100000">
                                          <p:val>
                                            <p:fltVal val="1"/>
                                          </p:val>
                                        </p:tav>
                                      </p:tavLst>
                                    </p:anim>
                                    <p:anim calcmode="lin" valueType="num">
                                      <p:cBhvr>
                                        <p:cTn id="42" dur="2000" fill="hold"/>
                                        <p:tgtEl>
                                          <p:spTgt spid="8">
                                            <p:txEl>
                                              <p:pRg st="3" end="3"/>
                                            </p:txEl>
                                          </p:spTgt>
                                        </p:tgtEl>
                                        <p:attrNameLst>
                                          <p:attrName>ppt_h</p:attrName>
                                        </p:attrNameLst>
                                      </p:cBhvr>
                                      <p:tavLst>
                                        <p:tav tm="0">
                                          <p:val>
                                            <p:strVal val="#ppt_h"/>
                                          </p:val>
                                        </p:tav>
                                        <p:tav tm="100000">
                                          <p:val>
                                            <p:strVal val="#ppt_h"/>
                                          </p:val>
                                        </p:tav>
                                      </p:tavLst>
                                    </p:anim>
                                  </p:childTnLst>
                                </p:cTn>
                              </p:par>
                              <p:par>
                                <p:cTn id="43" presetID="45" presetClass="entr" presetSubtype="0" fill="hold" nodeType="withEffect">
                                  <p:stCondLst>
                                    <p:cond delay="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fade">
                                      <p:cBhvr>
                                        <p:cTn id="45" dur="2000"/>
                                        <p:tgtEl>
                                          <p:spTgt spid="8">
                                            <p:txEl>
                                              <p:pRg st="4" end="4"/>
                                            </p:txEl>
                                          </p:spTgt>
                                        </p:tgtEl>
                                      </p:cBhvr>
                                    </p:animEffect>
                                    <p:anim calcmode="lin" valueType="num">
                                      <p:cBhvr>
                                        <p:cTn id="46" dur="2000" fill="hold"/>
                                        <p:tgtEl>
                                          <p:spTgt spid="8">
                                            <p:txEl>
                                              <p:pRg st="4" end="4"/>
                                            </p:txEl>
                                          </p:spTgt>
                                        </p:tgtEl>
                                        <p:attrNameLst>
                                          <p:attrName>ppt_w</p:attrName>
                                        </p:attrNameLst>
                                      </p:cBhvr>
                                      <p:tavLst>
                                        <p:tav tm="0" fmla="#ppt_w*sin(2.5*pi*$)">
                                          <p:val>
                                            <p:fltVal val="0"/>
                                          </p:val>
                                        </p:tav>
                                        <p:tav tm="100000">
                                          <p:val>
                                            <p:fltVal val="1"/>
                                          </p:val>
                                        </p:tav>
                                      </p:tavLst>
                                    </p:anim>
                                    <p:anim calcmode="lin" valueType="num">
                                      <p:cBhvr>
                                        <p:cTn id="47" dur="2000" fill="hold"/>
                                        <p:tgtEl>
                                          <p:spTgt spid="8">
                                            <p:txEl>
                                              <p:pRg st="4" end="4"/>
                                            </p:txEl>
                                          </p:spTgt>
                                        </p:tgtEl>
                                        <p:attrNameLst>
                                          <p:attrName>ppt_h</p:attrName>
                                        </p:attrNameLst>
                                      </p:cBhvr>
                                      <p:tavLst>
                                        <p:tav tm="0">
                                          <p:val>
                                            <p:strVal val="#ppt_h"/>
                                          </p:val>
                                        </p:tav>
                                        <p:tav tm="100000">
                                          <p:val>
                                            <p:strVal val="#ppt_h"/>
                                          </p:val>
                                        </p:tav>
                                      </p:tavLst>
                                    </p:anim>
                                  </p:childTnLst>
                                </p:cTn>
                              </p:par>
                              <p:par>
                                <p:cTn id="48" presetID="45" presetClass="entr" presetSubtype="0" fill="hold" nodeType="withEffect">
                                  <p:stCondLst>
                                    <p:cond delay="0"/>
                                  </p:stCondLst>
                                  <p:childTnLst>
                                    <p:set>
                                      <p:cBhvr>
                                        <p:cTn id="49" dur="1" fill="hold">
                                          <p:stCondLst>
                                            <p:cond delay="0"/>
                                          </p:stCondLst>
                                        </p:cTn>
                                        <p:tgtEl>
                                          <p:spTgt spid="8">
                                            <p:txEl>
                                              <p:pRg st="5" end="5"/>
                                            </p:txEl>
                                          </p:spTgt>
                                        </p:tgtEl>
                                        <p:attrNameLst>
                                          <p:attrName>style.visibility</p:attrName>
                                        </p:attrNameLst>
                                      </p:cBhvr>
                                      <p:to>
                                        <p:strVal val="visible"/>
                                      </p:to>
                                    </p:set>
                                    <p:animEffect transition="in" filter="fade">
                                      <p:cBhvr>
                                        <p:cTn id="50" dur="2000"/>
                                        <p:tgtEl>
                                          <p:spTgt spid="8">
                                            <p:txEl>
                                              <p:pRg st="5" end="5"/>
                                            </p:txEl>
                                          </p:spTgt>
                                        </p:tgtEl>
                                      </p:cBhvr>
                                    </p:animEffect>
                                    <p:anim calcmode="lin" valueType="num">
                                      <p:cBhvr>
                                        <p:cTn id="51" dur="2000" fill="hold"/>
                                        <p:tgtEl>
                                          <p:spTgt spid="8">
                                            <p:txEl>
                                              <p:pRg st="5" end="5"/>
                                            </p:txEl>
                                          </p:spTgt>
                                        </p:tgtEl>
                                        <p:attrNameLst>
                                          <p:attrName>ppt_w</p:attrName>
                                        </p:attrNameLst>
                                      </p:cBhvr>
                                      <p:tavLst>
                                        <p:tav tm="0" fmla="#ppt_w*sin(2.5*pi*$)">
                                          <p:val>
                                            <p:fltVal val="0"/>
                                          </p:val>
                                        </p:tav>
                                        <p:tav tm="100000">
                                          <p:val>
                                            <p:fltVal val="1"/>
                                          </p:val>
                                        </p:tav>
                                      </p:tavLst>
                                    </p:anim>
                                    <p:anim calcmode="lin" valueType="num">
                                      <p:cBhvr>
                                        <p:cTn id="52" dur="2000" fill="hold"/>
                                        <p:tgtEl>
                                          <p:spTgt spid="8">
                                            <p:txEl>
                                              <p:pRg st="5" end="5"/>
                                            </p:txEl>
                                          </p:spTgt>
                                        </p:tgtEl>
                                        <p:attrNameLst>
                                          <p:attrName>ppt_h</p:attrName>
                                        </p:attrNameLst>
                                      </p:cBhvr>
                                      <p:tavLst>
                                        <p:tav tm="0">
                                          <p:val>
                                            <p:strVal val="#ppt_h"/>
                                          </p:val>
                                        </p:tav>
                                        <p:tav tm="100000">
                                          <p:val>
                                            <p:strVal val="#ppt_h"/>
                                          </p:val>
                                        </p:tav>
                                      </p:tavLst>
                                    </p:anim>
                                  </p:childTnLst>
                                </p:cTn>
                              </p:par>
                              <p:par>
                                <p:cTn id="53" presetID="45" presetClass="entr" presetSubtype="0" fill="hold" nodeType="withEffect">
                                  <p:stCondLst>
                                    <p:cond delay="0"/>
                                  </p:stCondLst>
                                  <p:childTnLst>
                                    <p:set>
                                      <p:cBhvr>
                                        <p:cTn id="54" dur="1" fill="hold">
                                          <p:stCondLst>
                                            <p:cond delay="0"/>
                                          </p:stCondLst>
                                        </p:cTn>
                                        <p:tgtEl>
                                          <p:spTgt spid="8">
                                            <p:txEl>
                                              <p:pRg st="6" end="6"/>
                                            </p:txEl>
                                          </p:spTgt>
                                        </p:tgtEl>
                                        <p:attrNameLst>
                                          <p:attrName>style.visibility</p:attrName>
                                        </p:attrNameLst>
                                      </p:cBhvr>
                                      <p:to>
                                        <p:strVal val="visible"/>
                                      </p:to>
                                    </p:set>
                                    <p:animEffect transition="in" filter="fade">
                                      <p:cBhvr>
                                        <p:cTn id="55" dur="2000"/>
                                        <p:tgtEl>
                                          <p:spTgt spid="8">
                                            <p:txEl>
                                              <p:pRg st="6" end="6"/>
                                            </p:txEl>
                                          </p:spTgt>
                                        </p:tgtEl>
                                      </p:cBhvr>
                                    </p:animEffect>
                                    <p:anim calcmode="lin" valueType="num">
                                      <p:cBhvr>
                                        <p:cTn id="56" dur="2000" fill="hold"/>
                                        <p:tgtEl>
                                          <p:spTgt spid="8">
                                            <p:txEl>
                                              <p:pRg st="6" end="6"/>
                                            </p:txEl>
                                          </p:spTgt>
                                        </p:tgtEl>
                                        <p:attrNameLst>
                                          <p:attrName>ppt_w</p:attrName>
                                        </p:attrNameLst>
                                      </p:cBhvr>
                                      <p:tavLst>
                                        <p:tav tm="0" fmla="#ppt_w*sin(2.5*pi*$)">
                                          <p:val>
                                            <p:fltVal val="0"/>
                                          </p:val>
                                        </p:tav>
                                        <p:tav tm="100000">
                                          <p:val>
                                            <p:fltVal val="1"/>
                                          </p:val>
                                        </p:tav>
                                      </p:tavLst>
                                    </p:anim>
                                    <p:anim calcmode="lin" valueType="num">
                                      <p:cBhvr>
                                        <p:cTn id="57" dur="2000" fill="hold"/>
                                        <p:tgtEl>
                                          <p:spTgt spid="8">
                                            <p:txEl>
                                              <p:pRg st="6" end="6"/>
                                            </p:txEl>
                                          </p:spTgt>
                                        </p:tgtEl>
                                        <p:attrNameLst>
                                          <p:attrName>ppt_h</p:attrName>
                                        </p:attrNameLst>
                                      </p:cBhvr>
                                      <p:tavLst>
                                        <p:tav tm="0">
                                          <p:val>
                                            <p:strVal val="#ppt_h"/>
                                          </p:val>
                                        </p:tav>
                                        <p:tav tm="100000">
                                          <p:val>
                                            <p:strVal val="#ppt_h"/>
                                          </p:val>
                                        </p:tav>
                                      </p:tavLst>
                                    </p:anim>
                                  </p:childTnLst>
                                </p:cTn>
                              </p:par>
                              <p:par>
                                <p:cTn id="58" presetID="45" presetClass="entr" presetSubtype="0" fill="hold" nodeType="withEffect">
                                  <p:stCondLst>
                                    <p:cond delay="0"/>
                                  </p:stCondLst>
                                  <p:childTnLst>
                                    <p:set>
                                      <p:cBhvr>
                                        <p:cTn id="59" dur="1" fill="hold">
                                          <p:stCondLst>
                                            <p:cond delay="0"/>
                                          </p:stCondLst>
                                        </p:cTn>
                                        <p:tgtEl>
                                          <p:spTgt spid="8">
                                            <p:txEl>
                                              <p:pRg st="7" end="7"/>
                                            </p:txEl>
                                          </p:spTgt>
                                        </p:tgtEl>
                                        <p:attrNameLst>
                                          <p:attrName>style.visibility</p:attrName>
                                        </p:attrNameLst>
                                      </p:cBhvr>
                                      <p:to>
                                        <p:strVal val="visible"/>
                                      </p:to>
                                    </p:set>
                                    <p:animEffect transition="in" filter="fade">
                                      <p:cBhvr>
                                        <p:cTn id="60" dur="2000"/>
                                        <p:tgtEl>
                                          <p:spTgt spid="8">
                                            <p:txEl>
                                              <p:pRg st="7" end="7"/>
                                            </p:txEl>
                                          </p:spTgt>
                                        </p:tgtEl>
                                      </p:cBhvr>
                                    </p:animEffect>
                                    <p:anim calcmode="lin" valueType="num">
                                      <p:cBhvr>
                                        <p:cTn id="61" dur="2000" fill="hold"/>
                                        <p:tgtEl>
                                          <p:spTgt spid="8">
                                            <p:txEl>
                                              <p:pRg st="7" end="7"/>
                                            </p:txEl>
                                          </p:spTgt>
                                        </p:tgtEl>
                                        <p:attrNameLst>
                                          <p:attrName>ppt_w</p:attrName>
                                        </p:attrNameLst>
                                      </p:cBhvr>
                                      <p:tavLst>
                                        <p:tav tm="0" fmla="#ppt_w*sin(2.5*pi*$)">
                                          <p:val>
                                            <p:fltVal val="0"/>
                                          </p:val>
                                        </p:tav>
                                        <p:tav tm="100000">
                                          <p:val>
                                            <p:fltVal val="1"/>
                                          </p:val>
                                        </p:tav>
                                      </p:tavLst>
                                    </p:anim>
                                    <p:anim calcmode="lin" valueType="num">
                                      <p:cBhvr>
                                        <p:cTn id="62" dur="2000" fill="hold"/>
                                        <p:tgtEl>
                                          <p:spTgt spid="8">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Effect transition="in" filter="wipe(down)">
                                      <p:cBhvr>
                                        <p:cTn id="67" dur="580">
                                          <p:stCondLst>
                                            <p:cond delay="0"/>
                                          </p:stCondLst>
                                        </p:cTn>
                                        <p:tgtEl>
                                          <p:spTgt spid="8">
                                            <p:txEl>
                                              <p:pRg st="8" end="8"/>
                                            </p:txEl>
                                          </p:spTgt>
                                        </p:tgtEl>
                                      </p:cBhvr>
                                    </p:animEffect>
                                    <p:anim calcmode="lin" valueType="num">
                                      <p:cBhvr>
                                        <p:cTn id="68" dur="1822" tmFilter="0,0; 0.14,0.36; 0.43,0.73; 0.71,0.91; 1.0,1.0">
                                          <p:stCondLst>
                                            <p:cond delay="0"/>
                                          </p:stCondLst>
                                        </p:cTn>
                                        <p:tgtEl>
                                          <p:spTgt spid="8">
                                            <p:txEl>
                                              <p:pRg st="8" end="8"/>
                                            </p:txEl>
                                          </p:spTgt>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8">
                                            <p:txEl>
                                              <p:pRg st="8" end="8"/>
                                            </p:txEl>
                                          </p:spTgt>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8">
                                            <p:txEl>
                                              <p:pRg st="8" end="8"/>
                                            </p:txEl>
                                          </p:spTgt>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8">
                                            <p:txEl>
                                              <p:pRg st="8" end="8"/>
                                            </p:txEl>
                                          </p:spTgt>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8">
                                            <p:txEl>
                                              <p:pRg st="8" end="8"/>
                                            </p:txEl>
                                          </p:spTgt>
                                        </p:tgtEl>
                                        <p:attrNameLst>
                                          <p:attrName>ppt_y</p:attrName>
                                        </p:attrNameLst>
                                      </p:cBhvr>
                                      <p:tavLst>
                                        <p:tav tm="0" fmla="#ppt_y-sin(pi*$)/81">
                                          <p:val>
                                            <p:fltVal val="0"/>
                                          </p:val>
                                        </p:tav>
                                        <p:tav tm="100000">
                                          <p:val>
                                            <p:fltVal val="1"/>
                                          </p:val>
                                        </p:tav>
                                      </p:tavLst>
                                    </p:anim>
                                    <p:animScale>
                                      <p:cBhvr>
                                        <p:cTn id="73" dur="26">
                                          <p:stCondLst>
                                            <p:cond delay="650"/>
                                          </p:stCondLst>
                                        </p:cTn>
                                        <p:tgtEl>
                                          <p:spTgt spid="8">
                                            <p:txEl>
                                              <p:pRg st="8" end="8"/>
                                            </p:txEl>
                                          </p:spTgt>
                                        </p:tgtEl>
                                      </p:cBhvr>
                                      <p:to x="100000" y="60000"/>
                                    </p:animScale>
                                    <p:animScale>
                                      <p:cBhvr>
                                        <p:cTn id="74" dur="166" decel="50000">
                                          <p:stCondLst>
                                            <p:cond delay="676"/>
                                          </p:stCondLst>
                                        </p:cTn>
                                        <p:tgtEl>
                                          <p:spTgt spid="8">
                                            <p:txEl>
                                              <p:pRg st="8" end="8"/>
                                            </p:txEl>
                                          </p:spTgt>
                                        </p:tgtEl>
                                      </p:cBhvr>
                                      <p:to x="100000" y="100000"/>
                                    </p:animScale>
                                    <p:animScale>
                                      <p:cBhvr>
                                        <p:cTn id="75" dur="26">
                                          <p:stCondLst>
                                            <p:cond delay="1312"/>
                                          </p:stCondLst>
                                        </p:cTn>
                                        <p:tgtEl>
                                          <p:spTgt spid="8">
                                            <p:txEl>
                                              <p:pRg st="8" end="8"/>
                                            </p:txEl>
                                          </p:spTgt>
                                        </p:tgtEl>
                                      </p:cBhvr>
                                      <p:to x="100000" y="80000"/>
                                    </p:animScale>
                                    <p:animScale>
                                      <p:cBhvr>
                                        <p:cTn id="76" dur="166" decel="50000">
                                          <p:stCondLst>
                                            <p:cond delay="1338"/>
                                          </p:stCondLst>
                                        </p:cTn>
                                        <p:tgtEl>
                                          <p:spTgt spid="8">
                                            <p:txEl>
                                              <p:pRg st="8" end="8"/>
                                            </p:txEl>
                                          </p:spTgt>
                                        </p:tgtEl>
                                      </p:cBhvr>
                                      <p:to x="100000" y="100000"/>
                                    </p:animScale>
                                    <p:animScale>
                                      <p:cBhvr>
                                        <p:cTn id="77" dur="26">
                                          <p:stCondLst>
                                            <p:cond delay="1642"/>
                                          </p:stCondLst>
                                        </p:cTn>
                                        <p:tgtEl>
                                          <p:spTgt spid="8">
                                            <p:txEl>
                                              <p:pRg st="8" end="8"/>
                                            </p:txEl>
                                          </p:spTgt>
                                        </p:tgtEl>
                                      </p:cBhvr>
                                      <p:to x="100000" y="90000"/>
                                    </p:animScale>
                                    <p:animScale>
                                      <p:cBhvr>
                                        <p:cTn id="78" dur="166" decel="50000">
                                          <p:stCondLst>
                                            <p:cond delay="1668"/>
                                          </p:stCondLst>
                                        </p:cTn>
                                        <p:tgtEl>
                                          <p:spTgt spid="8">
                                            <p:txEl>
                                              <p:pRg st="8" end="8"/>
                                            </p:txEl>
                                          </p:spTgt>
                                        </p:tgtEl>
                                      </p:cBhvr>
                                      <p:to x="100000" y="100000"/>
                                    </p:animScale>
                                    <p:animScale>
                                      <p:cBhvr>
                                        <p:cTn id="79" dur="26">
                                          <p:stCondLst>
                                            <p:cond delay="1808"/>
                                          </p:stCondLst>
                                        </p:cTn>
                                        <p:tgtEl>
                                          <p:spTgt spid="8">
                                            <p:txEl>
                                              <p:pRg st="8" end="8"/>
                                            </p:txEl>
                                          </p:spTgt>
                                        </p:tgtEl>
                                      </p:cBhvr>
                                      <p:to x="100000" y="95000"/>
                                    </p:animScale>
                                    <p:animScale>
                                      <p:cBhvr>
                                        <p:cTn id="80" dur="166" decel="50000">
                                          <p:stCondLst>
                                            <p:cond delay="1834"/>
                                          </p:stCondLst>
                                        </p:cTn>
                                        <p:tgtEl>
                                          <p:spTgt spid="8">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
            <a:ext cx="12192000" cy="7014117"/>
          </a:xfrm>
          <a:prstGeom prst="rect">
            <a:avLst/>
          </a:prstGeom>
        </p:spPr>
      </p:pic>
      <p:pic>
        <p:nvPicPr>
          <p:cNvPr id="5" name="Picture 4"/>
          <p:cNvPicPr>
            <a:picLocks noChangeAspect="1"/>
          </p:cNvPicPr>
          <p:nvPr/>
        </p:nvPicPr>
        <p:blipFill>
          <a:blip r:embed="rId3"/>
          <a:stretch>
            <a:fillRect/>
          </a:stretch>
        </p:blipFill>
        <p:spPr>
          <a:xfrm>
            <a:off x="6507635" y="485845"/>
            <a:ext cx="3810330" cy="2853175"/>
          </a:xfrm>
          <a:prstGeom prst="rect">
            <a:avLst/>
          </a:prstGeom>
        </p:spPr>
      </p:pic>
      <p:pic>
        <p:nvPicPr>
          <p:cNvPr id="6" name="Picture 5"/>
          <p:cNvPicPr>
            <a:picLocks noChangeAspect="1"/>
          </p:cNvPicPr>
          <p:nvPr/>
        </p:nvPicPr>
        <p:blipFill>
          <a:blip r:embed="rId4"/>
          <a:stretch>
            <a:fillRect/>
          </a:stretch>
        </p:blipFill>
        <p:spPr>
          <a:xfrm>
            <a:off x="6410091" y="3723954"/>
            <a:ext cx="4005419" cy="3005588"/>
          </a:xfrm>
          <a:prstGeom prst="rect">
            <a:avLst/>
          </a:prstGeom>
        </p:spPr>
      </p:pic>
      <p:sp>
        <p:nvSpPr>
          <p:cNvPr id="7" name="TextBox 6"/>
          <p:cNvSpPr txBox="1"/>
          <p:nvPr/>
        </p:nvSpPr>
        <p:spPr>
          <a:xfrm>
            <a:off x="1092819" y="1003610"/>
            <a:ext cx="5062653" cy="3416320"/>
          </a:xfrm>
          <a:prstGeom prst="rect">
            <a:avLst/>
          </a:prstGeom>
          <a:noFill/>
        </p:spPr>
        <p:txBody>
          <a:bodyPr wrap="square" rtlCol="0">
            <a:spAutoFit/>
          </a:bodyPr>
          <a:lstStyle/>
          <a:p>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Quả</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chuối</a:t>
            </a:r>
            <a:r>
              <a:rPr lang="en-US" sz="3600" dirty="0" smtClean="0">
                <a:solidFill>
                  <a:srgbClr val="002060"/>
                </a:solidFill>
                <a:latin typeface="Times New Roman" panose="02020603050405020304" pitchFamily="18" charset="0"/>
                <a:cs typeface="Times New Roman" panose="02020603050405020304" pitchFamily="18" charset="0"/>
              </a:rPr>
              <a:t>: </a:t>
            </a:r>
          </a:p>
          <a:p>
            <a:r>
              <a:rPr lang="vi-VN" sz="2000" dirty="0" smtClean="0">
                <a:latin typeface="Times New Roman" panose="02020603050405020304" pitchFamily="18" charset="0"/>
                <a:cs typeface="Times New Roman" panose="02020603050405020304" pitchFamily="18" charset="0"/>
              </a:rPr>
              <a:t>+ Quả chuối có màu gì?</a:t>
            </a:r>
          </a:p>
          <a:p>
            <a:r>
              <a:rPr lang="vi-VN" sz="2000" dirty="0" smtClean="0">
                <a:latin typeface="Times New Roman" panose="02020603050405020304" pitchFamily="18" charset="0"/>
                <a:cs typeface="Times New Roman" panose="02020603050405020304" pitchFamily="18" charset="0"/>
              </a:rPr>
              <a:t>+ Vỏ nó như thế nào? </a:t>
            </a:r>
          </a:p>
          <a:p>
            <a:r>
              <a:rPr lang="vi-VN" sz="2000" dirty="0" smtClean="0">
                <a:latin typeface="Times New Roman" panose="02020603050405020304" pitchFamily="18" charset="0"/>
                <a:cs typeface="Times New Roman" panose="02020603050405020304" pitchFamily="18" charset="0"/>
              </a:rPr>
              <a:t>– Cô bóc quả chuối ra cho trẻ quan sát.</a:t>
            </a:r>
          </a:p>
          <a:p>
            <a:r>
              <a:rPr lang="vi-VN" sz="2000" dirty="0" smtClean="0">
                <a:latin typeface="Times New Roman" panose="02020603050405020304" pitchFamily="18" charset="0"/>
                <a:cs typeface="Times New Roman" panose="02020603050405020304" pitchFamily="18" charset="0"/>
              </a:rPr>
              <a:t>+ Trước khi ăn chuối chúng mình phải làm gì?</a:t>
            </a:r>
          </a:p>
          <a:p>
            <a:r>
              <a:rPr lang="vi-VN" sz="2000" dirty="0" smtClean="0">
                <a:latin typeface="Times New Roman" panose="02020603050405020304" pitchFamily="18" charset="0"/>
                <a:cs typeface="Times New Roman" panose="02020603050405020304" pitchFamily="18" charset="0"/>
              </a:rPr>
              <a:t>+ Chuối chín có vị như thế nào?</a:t>
            </a:r>
          </a:p>
          <a:p>
            <a:r>
              <a:rPr lang="vi-VN" sz="2000" dirty="0" smtClean="0">
                <a:latin typeface="Times New Roman" panose="02020603050405020304" pitchFamily="18" charset="0"/>
                <a:cs typeface="Times New Roman" panose="02020603050405020304" pitchFamily="18" charset="0"/>
              </a:rPr>
              <a:t>=&gt; Chuối chín có màu vàng, có dạng hình tròn dài, hơi cong, nhiều quả xếp thành 1 nải, không có hạt, vỏ chuối trơn, có vị ngọt, Cung cấp cho cơ thể nhiều vitamin.</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903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6"/>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5" name="TextBox 4"/>
          <p:cNvSpPr txBox="1"/>
          <p:nvPr/>
        </p:nvSpPr>
        <p:spPr>
          <a:xfrm>
            <a:off x="794524" y="1027906"/>
            <a:ext cx="6578289" cy="2862322"/>
          </a:xfrm>
          <a:prstGeom prst="rect">
            <a:avLst/>
          </a:prstGeom>
          <a:noFill/>
        </p:spPr>
        <p:txBody>
          <a:bodyPr wrap="square" rtlCol="0">
            <a:spAutoFit/>
          </a:bodyPr>
          <a:lstStyle/>
          <a:p>
            <a:r>
              <a:rPr lang="vi-VN" sz="3600" b="1" dirty="0" smtClean="0">
                <a:solidFill>
                  <a:srgbClr val="002060"/>
                </a:solidFill>
                <a:latin typeface="Times New Roman" panose="02020603050405020304" pitchFamily="18" charset="0"/>
                <a:cs typeface="Times New Roman" panose="02020603050405020304" pitchFamily="18" charset="0"/>
              </a:rPr>
              <a:t>* So sánh quả cam và quả chuối</a:t>
            </a:r>
          </a:p>
          <a:p>
            <a:r>
              <a:rPr lang="vi-VN" sz="2400" dirty="0" smtClean="0">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rPr>
              <a:t>G</a:t>
            </a:r>
            <a:r>
              <a:rPr lang="vi-VN" sz="2400" dirty="0" smtClean="0">
                <a:solidFill>
                  <a:srgbClr val="FF0000"/>
                </a:solidFill>
                <a:latin typeface="Times New Roman" panose="02020603050405020304" pitchFamily="18" charset="0"/>
                <a:cs typeface="Times New Roman" panose="02020603050405020304" pitchFamily="18" charset="0"/>
              </a:rPr>
              <a:t>iống nhau</a:t>
            </a:r>
            <a:r>
              <a:rPr lang="en-US" sz="2400" dirty="0" smtClean="0">
                <a:solidFill>
                  <a:srgbClr val="FF0000"/>
                </a:solidFill>
                <a:latin typeface="Times New Roman" panose="02020603050405020304" pitchFamily="18" charset="0"/>
                <a:cs typeface="Times New Roman" panose="02020603050405020304" pitchFamily="18" charset="0"/>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Đều là trái cây, đều có màu vàng và cung cấp nhiều vitamin giúp da dẻ đẹp hơn, hồng hào hơn, khi ăn đều phải bỏ vỏ</a:t>
            </a:r>
            <a:r>
              <a:rPr lang="en-US" sz="2400" dirty="0" smtClean="0">
                <a:latin typeface="Times New Roman" panose="02020603050405020304" pitchFamily="18" charset="0"/>
                <a:cs typeface="Times New Roman" panose="02020603050405020304" pitchFamily="18" charset="0"/>
              </a:rPr>
              <a:t>.</a:t>
            </a:r>
            <a:endParaRPr lang="vi-VN" sz="2400" dirty="0" smtClean="0">
              <a:latin typeface="Times New Roman" panose="02020603050405020304" pitchFamily="18" charset="0"/>
              <a:cs typeface="Times New Roman" panose="02020603050405020304" pitchFamily="18" charset="0"/>
            </a:endParaRPr>
          </a:p>
          <a:p>
            <a:r>
              <a:rPr lang="en-US" sz="2400" dirty="0" smtClean="0">
                <a:solidFill>
                  <a:srgbClr val="FF0000"/>
                </a:solidFill>
                <a:latin typeface="Times New Roman" panose="02020603050405020304" pitchFamily="18" charset="0"/>
                <a:cs typeface="Times New Roman" panose="02020603050405020304" pitchFamily="18" charset="0"/>
              </a:rPr>
              <a:t>K</a:t>
            </a:r>
            <a:r>
              <a:rPr lang="vi-VN" sz="2400" dirty="0" smtClean="0">
                <a:solidFill>
                  <a:srgbClr val="FF0000"/>
                </a:solidFill>
                <a:latin typeface="Times New Roman" panose="02020603050405020304" pitchFamily="18" charset="0"/>
                <a:cs typeface="Times New Roman" panose="02020603050405020304" pitchFamily="18" charset="0"/>
              </a:rPr>
              <a:t>hác nhau </a:t>
            </a:r>
            <a:r>
              <a:rPr lang="en-US" sz="2400" dirty="0" smtClean="0">
                <a:solidFill>
                  <a:srgbClr val="FF0000"/>
                </a:solidFill>
                <a:latin typeface="Times New Roman" panose="02020603050405020304" pitchFamily="18" charset="0"/>
                <a:cs typeface="Times New Roman" panose="02020603050405020304" pitchFamily="18" charset="0"/>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Cam có dạng hình tròn, có múi, nhiều hạt, có vị chua chua ngọt ngọt. Chuối có dạng hình tròn dài, hơi cong, không có hạt, có vị ngọt</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647134" y="-66049"/>
            <a:ext cx="3432345" cy="3145809"/>
          </a:xfrm>
          <a:prstGeom prst="rect">
            <a:avLst/>
          </a:prstGeom>
        </p:spPr>
      </p:pic>
      <p:pic>
        <p:nvPicPr>
          <p:cNvPr id="7" name="Picture 6"/>
          <p:cNvPicPr>
            <a:picLocks noChangeAspect="1"/>
          </p:cNvPicPr>
          <p:nvPr/>
        </p:nvPicPr>
        <p:blipFill>
          <a:blip r:embed="rId4"/>
          <a:stretch>
            <a:fillRect/>
          </a:stretch>
        </p:blipFill>
        <p:spPr>
          <a:xfrm>
            <a:off x="7767745" y="3741234"/>
            <a:ext cx="4005419" cy="3005588"/>
          </a:xfrm>
          <a:prstGeom prst="rect">
            <a:avLst/>
          </a:prstGeom>
        </p:spPr>
      </p:pic>
    </p:spTree>
    <p:extLst>
      <p:ext uri="{BB962C8B-B14F-4D97-AF65-F5344CB8AC3E}">
        <p14:creationId xmlns:p14="http://schemas.microsoft.com/office/powerpoint/2010/main" val="19571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43417"/>
            <a:ext cx="12192000" cy="7227178"/>
          </a:xfrm>
          <a:prstGeom prst="rect">
            <a:avLst/>
          </a:prstGeom>
        </p:spPr>
      </p:pic>
      <p:pic>
        <p:nvPicPr>
          <p:cNvPr id="6" name="Picture 5"/>
          <p:cNvPicPr>
            <a:picLocks noChangeAspect="1"/>
          </p:cNvPicPr>
          <p:nvPr/>
        </p:nvPicPr>
        <p:blipFill>
          <a:blip r:embed="rId3"/>
          <a:stretch>
            <a:fillRect/>
          </a:stretch>
        </p:blipFill>
        <p:spPr>
          <a:xfrm>
            <a:off x="8001009" y="646771"/>
            <a:ext cx="4190991" cy="3475383"/>
          </a:xfrm>
          <a:prstGeom prst="rect">
            <a:avLst/>
          </a:prstGeom>
        </p:spPr>
      </p:pic>
      <p:sp>
        <p:nvSpPr>
          <p:cNvPr id="7" name="TextBox 6"/>
          <p:cNvSpPr txBox="1"/>
          <p:nvPr/>
        </p:nvSpPr>
        <p:spPr>
          <a:xfrm>
            <a:off x="355167" y="-159306"/>
            <a:ext cx="8274484" cy="5078313"/>
          </a:xfrm>
          <a:prstGeom prst="rect">
            <a:avLst/>
          </a:prstGeom>
          <a:no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r>
              <a:rPr lang="en-US" sz="3600" b="1" dirty="0" smtClean="0">
                <a:solidFill>
                  <a:srgbClr val="002060"/>
                </a:solidFill>
                <a:latin typeface="Times New Roman" panose="02020603050405020304" pitchFamily="18" charset="0"/>
                <a:cs typeface="Times New Roman" panose="02020603050405020304" pitchFamily="18" charset="0"/>
              </a:rPr>
              <a:t>*</a:t>
            </a:r>
            <a:r>
              <a:rPr lang="en-US" sz="3600" b="1" dirty="0">
                <a:solidFill>
                  <a:srgbClr val="002060"/>
                </a:solidFill>
                <a:latin typeface="Times New Roman" panose="02020603050405020304" pitchFamily="18" charset="0"/>
                <a:cs typeface="Times New Roman" panose="02020603050405020304" pitchFamily="18" charset="0"/>
              </a:rPr>
              <a:t>Q</a:t>
            </a:r>
            <a:r>
              <a:rPr lang="vi-VN" sz="3600" b="1" dirty="0" smtClean="0">
                <a:solidFill>
                  <a:srgbClr val="002060"/>
                </a:solidFill>
                <a:latin typeface="Times New Roman" panose="02020603050405020304" pitchFamily="18" charset="0"/>
                <a:cs typeface="Times New Roman" panose="02020603050405020304" pitchFamily="18" charset="0"/>
              </a:rPr>
              <a:t>uả Xoài</a:t>
            </a:r>
          </a:p>
          <a:p>
            <a:r>
              <a:rPr lang="vi-VN" sz="2000" dirty="0" smtClean="0">
                <a:latin typeface="Times New Roman" panose="02020603050405020304" pitchFamily="18" charset="0"/>
                <a:cs typeface="Times New Roman" panose="02020603050405020304" pitchFamily="18" charset="0"/>
              </a:rPr>
              <a:t>- Quả Xoài có dạng hình gì? (Dạng hình tròn dài)</a:t>
            </a:r>
          </a:p>
          <a:p>
            <a:r>
              <a:rPr lang="vi-VN" sz="2000" dirty="0" smtClean="0">
                <a:latin typeface="Times New Roman" panose="02020603050405020304" pitchFamily="18" charset="0"/>
                <a:cs typeface="Times New Roman" panose="02020603050405020304" pitchFamily="18" charset="0"/>
              </a:rPr>
              <a:t>- Có màu gì? (Xanh/Vàng)</a:t>
            </a:r>
          </a:p>
          <a:p>
            <a:r>
              <a:rPr lang="vi-VN" sz="2000" dirty="0" smtClean="0">
                <a:latin typeface="Times New Roman" panose="02020603050405020304" pitchFamily="18" charset="0"/>
                <a:cs typeface="Times New Roman" panose="02020603050405020304" pitchFamily="18" charset="0"/>
              </a:rPr>
              <a:t>- Võ của nó như thế nào? (Trơn lán)</a:t>
            </a:r>
          </a:p>
          <a:p>
            <a:r>
              <a:rPr lang="vi-VN" sz="2000" dirty="0" smtClean="0">
                <a:latin typeface="Times New Roman" panose="02020603050405020304" pitchFamily="18" charset="0"/>
                <a:cs typeface="Times New Roman" panose="02020603050405020304" pitchFamily="18" charset="0"/>
              </a:rPr>
              <a:t>- Vậy bên trong quả Xoài có gì?</a:t>
            </a:r>
          </a:p>
          <a:p>
            <a:r>
              <a:rPr lang="vi-VN" sz="2000" dirty="0" smtClean="0">
                <a:latin typeface="Times New Roman" panose="02020603050405020304" pitchFamily="18" charset="0"/>
                <a:cs typeface="Times New Roman" panose="02020603050405020304" pitchFamily="18" charset="0"/>
              </a:rPr>
              <a:t>- Quả Xoài có mấy hạt? (1 hạt)</a:t>
            </a:r>
          </a:p>
          <a:p>
            <a:r>
              <a:rPr lang="vi-VN"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V</a:t>
            </a:r>
            <a:r>
              <a:rPr lang="vi-VN" sz="2000" dirty="0" smtClean="0">
                <a:latin typeface="Times New Roman" panose="02020603050405020304" pitchFamily="18" charset="0"/>
                <a:cs typeface="Times New Roman" panose="02020603050405020304" pitchFamily="18" charset="0"/>
              </a:rPr>
              <a:t>ị của quả Xoài như thế nào không?</a:t>
            </a:r>
          </a:p>
          <a:p>
            <a:r>
              <a:rPr lang="vi-VN" sz="2000" dirty="0" smtClean="0">
                <a:latin typeface="Times New Roman" panose="02020603050405020304" pitchFamily="18" charset="0"/>
                <a:cs typeface="Times New Roman" panose="02020603050405020304" pitchFamily="18" charset="0"/>
              </a:rPr>
              <a:t>=&gt; Quả xoài có dạng hình tròn dài, vỏ lán, trơn, khi xanh có vị chua, khi chín có vị chua chua ngọt ngọt. có 1 hạt, Khi ăn phải bỏ vỏ và hạt. Quả xoài cung cấp vitamin C và đường, giúp cho da dẻ của chúng ta thêm đẹp.</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5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animEffect transition="in" filter="randombar(horizontal)">
                                      <p:cBhvr>
                                        <p:cTn id="15" dur="500"/>
                                        <p:tgtEl>
                                          <p:spTgt spid="7">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xEl>
                                              <p:pRg st="7" end="7"/>
                                            </p:txEl>
                                          </p:spTgt>
                                        </p:tgtEl>
                                        <p:attrNameLst>
                                          <p:attrName>style.visibility</p:attrName>
                                        </p:attrNameLst>
                                      </p:cBhvr>
                                      <p:to>
                                        <p:strVal val="visible"/>
                                      </p:to>
                                    </p:set>
                                    <p:anim calcmode="lin" valueType="num">
                                      <p:cBhvr>
                                        <p:cTn id="20" dur="1000" fill="hold"/>
                                        <p:tgtEl>
                                          <p:spTgt spid="7">
                                            <p:txEl>
                                              <p:pRg st="7" end="7"/>
                                            </p:txEl>
                                          </p:spTgt>
                                        </p:tgtEl>
                                        <p:attrNameLst>
                                          <p:attrName>ppt_w</p:attrName>
                                        </p:attrNameLst>
                                      </p:cBhvr>
                                      <p:tavLst>
                                        <p:tav tm="0">
                                          <p:val>
                                            <p:fltVal val="0"/>
                                          </p:val>
                                        </p:tav>
                                        <p:tav tm="100000">
                                          <p:val>
                                            <p:strVal val="#ppt_w"/>
                                          </p:val>
                                        </p:tav>
                                      </p:tavLst>
                                    </p:anim>
                                    <p:anim calcmode="lin" valueType="num">
                                      <p:cBhvr>
                                        <p:cTn id="21" dur="1000" fill="hold"/>
                                        <p:tgtEl>
                                          <p:spTgt spid="7">
                                            <p:txEl>
                                              <p:pRg st="7" end="7"/>
                                            </p:txEl>
                                          </p:spTgt>
                                        </p:tgtEl>
                                        <p:attrNameLst>
                                          <p:attrName>ppt_h</p:attrName>
                                        </p:attrNameLst>
                                      </p:cBhvr>
                                      <p:tavLst>
                                        <p:tav tm="0">
                                          <p:val>
                                            <p:fltVal val="0"/>
                                          </p:val>
                                        </p:tav>
                                        <p:tav tm="100000">
                                          <p:val>
                                            <p:strVal val="#ppt_h"/>
                                          </p:val>
                                        </p:tav>
                                      </p:tavLst>
                                    </p:anim>
                                    <p:anim calcmode="lin" valueType="num">
                                      <p:cBhvr>
                                        <p:cTn id="22" dur="1000" fill="hold"/>
                                        <p:tgtEl>
                                          <p:spTgt spid="7">
                                            <p:txEl>
                                              <p:pRg st="7" end="7"/>
                                            </p:txEl>
                                          </p:spTgt>
                                        </p:tgtEl>
                                        <p:attrNameLst>
                                          <p:attrName>style.rotation</p:attrName>
                                        </p:attrNameLst>
                                      </p:cBhvr>
                                      <p:tavLst>
                                        <p:tav tm="0">
                                          <p:val>
                                            <p:fltVal val="90"/>
                                          </p:val>
                                        </p:tav>
                                        <p:tav tm="100000">
                                          <p:val>
                                            <p:fltVal val="0"/>
                                          </p:val>
                                        </p:tav>
                                      </p:tavLst>
                                    </p:anim>
                                    <p:animEffect transition="in" filter="fade">
                                      <p:cBhvr>
                                        <p:cTn id="23" dur="1000"/>
                                        <p:tgtEl>
                                          <p:spTgt spid="7">
                                            <p:txEl>
                                              <p:pRg st="7" end="7"/>
                                            </p:txEl>
                                          </p:spTgt>
                                        </p:tgtEl>
                                      </p:cBhvr>
                                    </p:animEffect>
                                  </p:childTnLst>
                                </p:cTn>
                              </p:par>
                              <p:par>
                                <p:cTn id="24" presetID="31" presetClass="entr" presetSubtype="0" fill="hold" nodeType="withEffect">
                                  <p:stCondLst>
                                    <p:cond delay="0"/>
                                  </p:stCondLst>
                                  <p:childTnLst>
                                    <p:set>
                                      <p:cBhvr>
                                        <p:cTn id="25" dur="1" fill="hold">
                                          <p:stCondLst>
                                            <p:cond delay="0"/>
                                          </p:stCondLst>
                                        </p:cTn>
                                        <p:tgtEl>
                                          <p:spTgt spid="7">
                                            <p:txEl>
                                              <p:pRg st="8" end="8"/>
                                            </p:txEl>
                                          </p:spTgt>
                                        </p:tgtEl>
                                        <p:attrNameLst>
                                          <p:attrName>style.visibility</p:attrName>
                                        </p:attrNameLst>
                                      </p:cBhvr>
                                      <p:to>
                                        <p:strVal val="visible"/>
                                      </p:to>
                                    </p:set>
                                    <p:anim calcmode="lin" valueType="num">
                                      <p:cBhvr>
                                        <p:cTn id="26" dur="1000" fill="hold"/>
                                        <p:tgtEl>
                                          <p:spTgt spid="7">
                                            <p:txEl>
                                              <p:pRg st="8" end="8"/>
                                            </p:txEl>
                                          </p:spTgt>
                                        </p:tgtEl>
                                        <p:attrNameLst>
                                          <p:attrName>ppt_w</p:attrName>
                                        </p:attrNameLst>
                                      </p:cBhvr>
                                      <p:tavLst>
                                        <p:tav tm="0">
                                          <p:val>
                                            <p:fltVal val="0"/>
                                          </p:val>
                                        </p:tav>
                                        <p:tav tm="100000">
                                          <p:val>
                                            <p:strVal val="#ppt_w"/>
                                          </p:val>
                                        </p:tav>
                                      </p:tavLst>
                                    </p:anim>
                                    <p:anim calcmode="lin" valueType="num">
                                      <p:cBhvr>
                                        <p:cTn id="27" dur="1000" fill="hold"/>
                                        <p:tgtEl>
                                          <p:spTgt spid="7">
                                            <p:txEl>
                                              <p:pRg st="8" end="8"/>
                                            </p:txEl>
                                          </p:spTgt>
                                        </p:tgtEl>
                                        <p:attrNameLst>
                                          <p:attrName>ppt_h</p:attrName>
                                        </p:attrNameLst>
                                      </p:cBhvr>
                                      <p:tavLst>
                                        <p:tav tm="0">
                                          <p:val>
                                            <p:fltVal val="0"/>
                                          </p:val>
                                        </p:tav>
                                        <p:tav tm="100000">
                                          <p:val>
                                            <p:strVal val="#ppt_h"/>
                                          </p:val>
                                        </p:tav>
                                      </p:tavLst>
                                    </p:anim>
                                    <p:anim calcmode="lin" valueType="num">
                                      <p:cBhvr>
                                        <p:cTn id="28" dur="1000" fill="hold"/>
                                        <p:tgtEl>
                                          <p:spTgt spid="7">
                                            <p:txEl>
                                              <p:pRg st="8" end="8"/>
                                            </p:txEl>
                                          </p:spTgt>
                                        </p:tgtEl>
                                        <p:attrNameLst>
                                          <p:attrName>style.rotation</p:attrName>
                                        </p:attrNameLst>
                                      </p:cBhvr>
                                      <p:tavLst>
                                        <p:tav tm="0">
                                          <p:val>
                                            <p:fltVal val="90"/>
                                          </p:val>
                                        </p:tav>
                                        <p:tav tm="100000">
                                          <p:val>
                                            <p:fltVal val="0"/>
                                          </p:val>
                                        </p:tav>
                                      </p:tavLst>
                                    </p:anim>
                                    <p:animEffect transition="in" filter="fade">
                                      <p:cBhvr>
                                        <p:cTn id="29" dur="1000"/>
                                        <p:tgtEl>
                                          <p:spTgt spid="7">
                                            <p:txEl>
                                              <p:pRg st="8" end="8"/>
                                            </p:txEl>
                                          </p:spTgt>
                                        </p:tgtEl>
                                      </p:cBhvr>
                                    </p:animEffect>
                                  </p:childTnLst>
                                </p:cTn>
                              </p:par>
                              <p:par>
                                <p:cTn id="30" presetID="31" presetClass="entr" presetSubtype="0" fill="hold" nodeType="withEffect">
                                  <p:stCondLst>
                                    <p:cond delay="0"/>
                                  </p:stCondLst>
                                  <p:childTnLst>
                                    <p:set>
                                      <p:cBhvr>
                                        <p:cTn id="31" dur="1" fill="hold">
                                          <p:stCondLst>
                                            <p:cond delay="0"/>
                                          </p:stCondLst>
                                        </p:cTn>
                                        <p:tgtEl>
                                          <p:spTgt spid="7">
                                            <p:txEl>
                                              <p:pRg st="9" end="9"/>
                                            </p:txEl>
                                          </p:spTgt>
                                        </p:tgtEl>
                                        <p:attrNameLst>
                                          <p:attrName>style.visibility</p:attrName>
                                        </p:attrNameLst>
                                      </p:cBhvr>
                                      <p:to>
                                        <p:strVal val="visible"/>
                                      </p:to>
                                    </p:set>
                                    <p:anim calcmode="lin" valueType="num">
                                      <p:cBhvr>
                                        <p:cTn id="32" dur="1000" fill="hold"/>
                                        <p:tgtEl>
                                          <p:spTgt spid="7">
                                            <p:txEl>
                                              <p:pRg st="9" end="9"/>
                                            </p:txEl>
                                          </p:spTgt>
                                        </p:tgtEl>
                                        <p:attrNameLst>
                                          <p:attrName>ppt_w</p:attrName>
                                        </p:attrNameLst>
                                      </p:cBhvr>
                                      <p:tavLst>
                                        <p:tav tm="0">
                                          <p:val>
                                            <p:fltVal val="0"/>
                                          </p:val>
                                        </p:tav>
                                        <p:tav tm="100000">
                                          <p:val>
                                            <p:strVal val="#ppt_w"/>
                                          </p:val>
                                        </p:tav>
                                      </p:tavLst>
                                    </p:anim>
                                    <p:anim calcmode="lin" valueType="num">
                                      <p:cBhvr>
                                        <p:cTn id="33" dur="1000" fill="hold"/>
                                        <p:tgtEl>
                                          <p:spTgt spid="7">
                                            <p:txEl>
                                              <p:pRg st="9" end="9"/>
                                            </p:txEl>
                                          </p:spTgt>
                                        </p:tgtEl>
                                        <p:attrNameLst>
                                          <p:attrName>ppt_h</p:attrName>
                                        </p:attrNameLst>
                                      </p:cBhvr>
                                      <p:tavLst>
                                        <p:tav tm="0">
                                          <p:val>
                                            <p:fltVal val="0"/>
                                          </p:val>
                                        </p:tav>
                                        <p:tav tm="100000">
                                          <p:val>
                                            <p:strVal val="#ppt_h"/>
                                          </p:val>
                                        </p:tav>
                                      </p:tavLst>
                                    </p:anim>
                                    <p:anim calcmode="lin" valueType="num">
                                      <p:cBhvr>
                                        <p:cTn id="34" dur="1000" fill="hold"/>
                                        <p:tgtEl>
                                          <p:spTgt spid="7">
                                            <p:txEl>
                                              <p:pRg st="9" end="9"/>
                                            </p:txEl>
                                          </p:spTgt>
                                        </p:tgtEl>
                                        <p:attrNameLst>
                                          <p:attrName>style.rotation</p:attrName>
                                        </p:attrNameLst>
                                      </p:cBhvr>
                                      <p:tavLst>
                                        <p:tav tm="0">
                                          <p:val>
                                            <p:fltVal val="90"/>
                                          </p:val>
                                        </p:tav>
                                        <p:tav tm="100000">
                                          <p:val>
                                            <p:fltVal val="0"/>
                                          </p:val>
                                        </p:tav>
                                      </p:tavLst>
                                    </p:anim>
                                    <p:animEffect transition="in" filter="fade">
                                      <p:cBhvr>
                                        <p:cTn id="35" dur="1000"/>
                                        <p:tgtEl>
                                          <p:spTgt spid="7">
                                            <p:txEl>
                                              <p:pRg st="9" end="9"/>
                                            </p:txEl>
                                          </p:spTgt>
                                        </p:tgtEl>
                                      </p:cBhvr>
                                    </p:animEffect>
                                  </p:childTnLst>
                                </p:cTn>
                              </p:par>
                              <p:par>
                                <p:cTn id="36" presetID="31" presetClass="entr" presetSubtype="0" fill="hold" nodeType="withEffect">
                                  <p:stCondLst>
                                    <p:cond delay="0"/>
                                  </p:stCondLst>
                                  <p:childTnLst>
                                    <p:set>
                                      <p:cBhvr>
                                        <p:cTn id="37" dur="1" fill="hold">
                                          <p:stCondLst>
                                            <p:cond delay="0"/>
                                          </p:stCondLst>
                                        </p:cTn>
                                        <p:tgtEl>
                                          <p:spTgt spid="7">
                                            <p:txEl>
                                              <p:pRg st="10" end="10"/>
                                            </p:txEl>
                                          </p:spTgt>
                                        </p:tgtEl>
                                        <p:attrNameLst>
                                          <p:attrName>style.visibility</p:attrName>
                                        </p:attrNameLst>
                                      </p:cBhvr>
                                      <p:to>
                                        <p:strVal val="visible"/>
                                      </p:to>
                                    </p:set>
                                    <p:anim calcmode="lin" valueType="num">
                                      <p:cBhvr>
                                        <p:cTn id="38" dur="10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39" dur="1000" fill="hold"/>
                                        <p:tgtEl>
                                          <p:spTgt spid="7">
                                            <p:txEl>
                                              <p:pRg st="10" end="10"/>
                                            </p:txEl>
                                          </p:spTgt>
                                        </p:tgtEl>
                                        <p:attrNameLst>
                                          <p:attrName>ppt_h</p:attrName>
                                        </p:attrNameLst>
                                      </p:cBhvr>
                                      <p:tavLst>
                                        <p:tav tm="0">
                                          <p:val>
                                            <p:fltVal val="0"/>
                                          </p:val>
                                        </p:tav>
                                        <p:tav tm="100000">
                                          <p:val>
                                            <p:strVal val="#ppt_h"/>
                                          </p:val>
                                        </p:tav>
                                      </p:tavLst>
                                    </p:anim>
                                    <p:anim calcmode="lin" valueType="num">
                                      <p:cBhvr>
                                        <p:cTn id="40" dur="1000" fill="hold"/>
                                        <p:tgtEl>
                                          <p:spTgt spid="7">
                                            <p:txEl>
                                              <p:pRg st="10" end="10"/>
                                            </p:txEl>
                                          </p:spTgt>
                                        </p:tgtEl>
                                        <p:attrNameLst>
                                          <p:attrName>style.rotation</p:attrName>
                                        </p:attrNameLst>
                                      </p:cBhvr>
                                      <p:tavLst>
                                        <p:tav tm="0">
                                          <p:val>
                                            <p:fltVal val="90"/>
                                          </p:val>
                                        </p:tav>
                                        <p:tav tm="100000">
                                          <p:val>
                                            <p:fltVal val="0"/>
                                          </p:val>
                                        </p:tav>
                                      </p:tavLst>
                                    </p:anim>
                                    <p:animEffect transition="in" filter="fade">
                                      <p:cBhvr>
                                        <p:cTn id="41" dur="1000"/>
                                        <p:tgtEl>
                                          <p:spTgt spid="7">
                                            <p:txEl>
                                              <p:pRg st="10" end="10"/>
                                            </p:txEl>
                                          </p:spTgt>
                                        </p:tgtEl>
                                      </p:cBhvr>
                                    </p:animEffect>
                                  </p:childTnLst>
                                </p:cTn>
                              </p:par>
                              <p:par>
                                <p:cTn id="42" presetID="31" presetClass="entr" presetSubtype="0" fill="hold" nodeType="withEffect">
                                  <p:stCondLst>
                                    <p:cond delay="0"/>
                                  </p:stCondLst>
                                  <p:childTnLst>
                                    <p:set>
                                      <p:cBhvr>
                                        <p:cTn id="43" dur="1" fill="hold">
                                          <p:stCondLst>
                                            <p:cond delay="0"/>
                                          </p:stCondLst>
                                        </p:cTn>
                                        <p:tgtEl>
                                          <p:spTgt spid="7">
                                            <p:txEl>
                                              <p:pRg st="11" end="11"/>
                                            </p:txEl>
                                          </p:spTgt>
                                        </p:tgtEl>
                                        <p:attrNameLst>
                                          <p:attrName>style.visibility</p:attrName>
                                        </p:attrNameLst>
                                      </p:cBhvr>
                                      <p:to>
                                        <p:strVal val="visible"/>
                                      </p:to>
                                    </p:set>
                                    <p:anim calcmode="lin" valueType="num">
                                      <p:cBhvr>
                                        <p:cTn id="44" dur="1000" fill="hold"/>
                                        <p:tgtEl>
                                          <p:spTgt spid="7">
                                            <p:txEl>
                                              <p:pRg st="11" end="11"/>
                                            </p:txEl>
                                          </p:spTgt>
                                        </p:tgtEl>
                                        <p:attrNameLst>
                                          <p:attrName>ppt_w</p:attrName>
                                        </p:attrNameLst>
                                      </p:cBhvr>
                                      <p:tavLst>
                                        <p:tav tm="0">
                                          <p:val>
                                            <p:fltVal val="0"/>
                                          </p:val>
                                        </p:tav>
                                        <p:tav tm="100000">
                                          <p:val>
                                            <p:strVal val="#ppt_w"/>
                                          </p:val>
                                        </p:tav>
                                      </p:tavLst>
                                    </p:anim>
                                    <p:anim calcmode="lin" valueType="num">
                                      <p:cBhvr>
                                        <p:cTn id="45" dur="1000" fill="hold"/>
                                        <p:tgtEl>
                                          <p:spTgt spid="7">
                                            <p:txEl>
                                              <p:pRg st="11" end="11"/>
                                            </p:txEl>
                                          </p:spTgt>
                                        </p:tgtEl>
                                        <p:attrNameLst>
                                          <p:attrName>ppt_h</p:attrName>
                                        </p:attrNameLst>
                                      </p:cBhvr>
                                      <p:tavLst>
                                        <p:tav tm="0">
                                          <p:val>
                                            <p:fltVal val="0"/>
                                          </p:val>
                                        </p:tav>
                                        <p:tav tm="100000">
                                          <p:val>
                                            <p:strVal val="#ppt_h"/>
                                          </p:val>
                                        </p:tav>
                                      </p:tavLst>
                                    </p:anim>
                                    <p:anim calcmode="lin" valueType="num">
                                      <p:cBhvr>
                                        <p:cTn id="46" dur="1000" fill="hold"/>
                                        <p:tgtEl>
                                          <p:spTgt spid="7">
                                            <p:txEl>
                                              <p:pRg st="11" end="11"/>
                                            </p:txEl>
                                          </p:spTgt>
                                        </p:tgtEl>
                                        <p:attrNameLst>
                                          <p:attrName>style.rotation</p:attrName>
                                        </p:attrNameLst>
                                      </p:cBhvr>
                                      <p:tavLst>
                                        <p:tav tm="0">
                                          <p:val>
                                            <p:fltVal val="90"/>
                                          </p:val>
                                        </p:tav>
                                        <p:tav tm="100000">
                                          <p:val>
                                            <p:fltVal val="0"/>
                                          </p:val>
                                        </p:tav>
                                      </p:tavLst>
                                    </p:anim>
                                    <p:animEffect transition="in" filter="fade">
                                      <p:cBhvr>
                                        <p:cTn id="47" dur="1000"/>
                                        <p:tgtEl>
                                          <p:spTgt spid="7">
                                            <p:txEl>
                                              <p:pRg st="11" end="11"/>
                                            </p:txEl>
                                          </p:spTgt>
                                        </p:tgtEl>
                                      </p:cBhvr>
                                    </p:animEffect>
                                  </p:childTnLst>
                                </p:cTn>
                              </p:par>
                              <p:par>
                                <p:cTn id="48" presetID="31" presetClass="entr" presetSubtype="0" fill="hold" nodeType="withEffect">
                                  <p:stCondLst>
                                    <p:cond delay="0"/>
                                  </p:stCondLst>
                                  <p:childTnLst>
                                    <p:set>
                                      <p:cBhvr>
                                        <p:cTn id="49" dur="1" fill="hold">
                                          <p:stCondLst>
                                            <p:cond delay="0"/>
                                          </p:stCondLst>
                                        </p:cTn>
                                        <p:tgtEl>
                                          <p:spTgt spid="7">
                                            <p:txEl>
                                              <p:pRg st="12" end="12"/>
                                            </p:txEl>
                                          </p:spTgt>
                                        </p:tgtEl>
                                        <p:attrNameLst>
                                          <p:attrName>style.visibility</p:attrName>
                                        </p:attrNameLst>
                                      </p:cBhvr>
                                      <p:to>
                                        <p:strVal val="visible"/>
                                      </p:to>
                                    </p:set>
                                    <p:anim calcmode="lin" valueType="num">
                                      <p:cBhvr>
                                        <p:cTn id="50" dur="1000" fill="hold"/>
                                        <p:tgtEl>
                                          <p:spTgt spid="7">
                                            <p:txEl>
                                              <p:pRg st="12" end="12"/>
                                            </p:txEl>
                                          </p:spTgt>
                                        </p:tgtEl>
                                        <p:attrNameLst>
                                          <p:attrName>ppt_w</p:attrName>
                                        </p:attrNameLst>
                                      </p:cBhvr>
                                      <p:tavLst>
                                        <p:tav tm="0">
                                          <p:val>
                                            <p:fltVal val="0"/>
                                          </p:val>
                                        </p:tav>
                                        <p:tav tm="100000">
                                          <p:val>
                                            <p:strVal val="#ppt_w"/>
                                          </p:val>
                                        </p:tav>
                                      </p:tavLst>
                                    </p:anim>
                                    <p:anim calcmode="lin" valueType="num">
                                      <p:cBhvr>
                                        <p:cTn id="51" dur="1000" fill="hold"/>
                                        <p:tgtEl>
                                          <p:spTgt spid="7">
                                            <p:txEl>
                                              <p:pRg st="12" end="12"/>
                                            </p:txEl>
                                          </p:spTgt>
                                        </p:tgtEl>
                                        <p:attrNameLst>
                                          <p:attrName>ppt_h</p:attrName>
                                        </p:attrNameLst>
                                      </p:cBhvr>
                                      <p:tavLst>
                                        <p:tav tm="0">
                                          <p:val>
                                            <p:fltVal val="0"/>
                                          </p:val>
                                        </p:tav>
                                        <p:tav tm="100000">
                                          <p:val>
                                            <p:strVal val="#ppt_h"/>
                                          </p:val>
                                        </p:tav>
                                      </p:tavLst>
                                    </p:anim>
                                    <p:anim calcmode="lin" valueType="num">
                                      <p:cBhvr>
                                        <p:cTn id="52" dur="1000" fill="hold"/>
                                        <p:tgtEl>
                                          <p:spTgt spid="7">
                                            <p:txEl>
                                              <p:pRg st="12" end="12"/>
                                            </p:txEl>
                                          </p:spTgt>
                                        </p:tgtEl>
                                        <p:attrNameLst>
                                          <p:attrName>style.rotation</p:attrName>
                                        </p:attrNameLst>
                                      </p:cBhvr>
                                      <p:tavLst>
                                        <p:tav tm="0">
                                          <p:val>
                                            <p:fltVal val="90"/>
                                          </p:val>
                                        </p:tav>
                                        <p:tav tm="100000">
                                          <p:val>
                                            <p:fltVal val="0"/>
                                          </p:val>
                                        </p:tav>
                                      </p:tavLst>
                                    </p:anim>
                                    <p:animEffect transition="in" filter="fade">
                                      <p:cBhvr>
                                        <p:cTn id="53" dur="1000"/>
                                        <p:tgtEl>
                                          <p:spTgt spid="7">
                                            <p:txEl>
                                              <p:pRg st="12" end="1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nodeType="clickEffect">
                                  <p:stCondLst>
                                    <p:cond delay="0"/>
                                  </p:stCondLst>
                                  <p:childTnLst>
                                    <p:set>
                                      <p:cBhvr>
                                        <p:cTn id="57" dur="1" fill="hold">
                                          <p:stCondLst>
                                            <p:cond delay="0"/>
                                          </p:stCondLst>
                                        </p:cTn>
                                        <p:tgtEl>
                                          <p:spTgt spid="7">
                                            <p:txEl>
                                              <p:pRg st="13" end="13"/>
                                            </p:txEl>
                                          </p:spTgt>
                                        </p:tgtEl>
                                        <p:attrNameLst>
                                          <p:attrName>style.visibility</p:attrName>
                                        </p:attrNameLst>
                                      </p:cBhvr>
                                      <p:to>
                                        <p:strVal val="visible"/>
                                      </p:to>
                                    </p:set>
                                    <p:anim calcmode="lin" valueType="num">
                                      <p:cBhvr>
                                        <p:cTn id="58" dur="1000" fill="hold"/>
                                        <p:tgtEl>
                                          <p:spTgt spid="7">
                                            <p:txEl>
                                              <p:pRg st="13" end="13"/>
                                            </p:txEl>
                                          </p:spTgt>
                                        </p:tgtEl>
                                        <p:attrNameLst>
                                          <p:attrName>ppt_w</p:attrName>
                                        </p:attrNameLst>
                                      </p:cBhvr>
                                      <p:tavLst>
                                        <p:tav tm="0">
                                          <p:val>
                                            <p:fltVal val="0"/>
                                          </p:val>
                                        </p:tav>
                                        <p:tav tm="100000">
                                          <p:val>
                                            <p:strVal val="#ppt_w"/>
                                          </p:val>
                                        </p:tav>
                                      </p:tavLst>
                                    </p:anim>
                                    <p:anim calcmode="lin" valueType="num">
                                      <p:cBhvr>
                                        <p:cTn id="59" dur="1000" fill="hold"/>
                                        <p:tgtEl>
                                          <p:spTgt spid="7">
                                            <p:txEl>
                                              <p:pRg st="13" end="13"/>
                                            </p:txEl>
                                          </p:spTgt>
                                        </p:tgtEl>
                                        <p:attrNameLst>
                                          <p:attrName>ppt_h</p:attrName>
                                        </p:attrNameLst>
                                      </p:cBhvr>
                                      <p:tavLst>
                                        <p:tav tm="0">
                                          <p:val>
                                            <p:fltVal val="0"/>
                                          </p:val>
                                        </p:tav>
                                        <p:tav tm="100000">
                                          <p:val>
                                            <p:strVal val="#ppt_h"/>
                                          </p:val>
                                        </p:tav>
                                      </p:tavLst>
                                    </p:anim>
                                    <p:anim calcmode="lin" valueType="num">
                                      <p:cBhvr>
                                        <p:cTn id="60" dur="1000" fill="hold"/>
                                        <p:tgtEl>
                                          <p:spTgt spid="7">
                                            <p:txEl>
                                              <p:pRg st="13" end="13"/>
                                            </p:txEl>
                                          </p:spTgt>
                                        </p:tgtEl>
                                        <p:attrNameLst>
                                          <p:attrName>style.rotation</p:attrName>
                                        </p:attrNameLst>
                                      </p:cBhvr>
                                      <p:tavLst>
                                        <p:tav tm="0">
                                          <p:val>
                                            <p:fltVal val="90"/>
                                          </p:val>
                                        </p:tav>
                                        <p:tav tm="100000">
                                          <p:val>
                                            <p:fltVal val="0"/>
                                          </p:val>
                                        </p:tav>
                                      </p:tavLst>
                                    </p:anim>
                                    <p:animEffect transition="in" filter="fade">
                                      <p:cBhvr>
                                        <p:cTn id="61" dur="10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947</Words>
  <Application>Microsoft Office PowerPoint</Application>
  <PresentationFormat>Widescreen</PresentationFormat>
  <Paragraphs>85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Techsi.vn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Techsi.vn</dc:creator>
  <cp:lastModifiedBy>Techsi.vn</cp:lastModifiedBy>
  <cp:revision>12</cp:revision>
  <dcterms:created xsi:type="dcterms:W3CDTF">2024-12-23T02:24:29Z</dcterms:created>
  <dcterms:modified xsi:type="dcterms:W3CDTF">2024-12-31T02:12:12Z</dcterms:modified>
</cp:coreProperties>
</file>