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</p:sldIdLst>
  <p:sldSz cx="18288000" cy="10287000"/>
  <p:notesSz cx="6858000" cy="9144000"/>
  <p:embeddedFontLst>
    <p:embeddedFont>
      <p:font typeface="Noto Serif Display Bold"/>
      <p:regular r:id="rId12"/>
    </p:embeddedFont>
    <p:embeddedFont>
      <p:font typeface="Open Sans Bold" charset="0"/>
      <p:regular r:id="rId13"/>
    </p:embeddedFont>
    <p:embeddedFont>
      <p:font typeface="Asap Italics" charset="0"/>
      <p:regular r:id="rId14"/>
    </p:embeddedFont>
    <p:embeddedFont>
      <p:font typeface="Asap" charset="0"/>
      <p:regular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Noto Sans Bold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9" d="100"/>
          <a:sy n="49" d="100"/>
        </p:scale>
        <p:origin x="-576" y="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4.svg"/><Relationship Id="rId4" Type="http://schemas.openxmlformats.org/officeDocument/2006/relationships/image" Target="../media/image7.png"/><Relationship Id="rId9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0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2.svg"/><Relationship Id="rId5" Type="http://schemas.openxmlformats.org/officeDocument/2006/relationships/image" Target="../media/image18.svg"/><Relationship Id="rId10" Type="http://schemas.openxmlformats.org/officeDocument/2006/relationships/image" Target="../media/image11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2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3798753" y="4040103"/>
            <a:ext cx="11159618" cy="46607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31"/>
              </a:lnSpc>
            </a:pPr>
            <a:r>
              <a:rPr lang="en-US" sz="8879">
                <a:solidFill>
                  <a:srgbClr val="02602A"/>
                </a:solidFill>
                <a:latin typeface="Open Sans Bold"/>
              </a:rPr>
              <a:t>Đo độ dài các đối tượng bằng một đơn vị đo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458505" y="2041600"/>
            <a:ext cx="11159618" cy="1849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579"/>
              </a:lnSpc>
            </a:pPr>
            <a:r>
              <a:rPr lang="en-US" sz="9699">
                <a:solidFill>
                  <a:srgbClr val="000000"/>
                </a:solidFill>
                <a:latin typeface="Childling"/>
              </a:rPr>
              <a:t>LQVT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3809" y="73891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1369332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785366" y="6330668"/>
            <a:ext cx="3256132" cy="3361169"/>
          </a:xfrm>
          <a:custGeom>
            <a:avLst/>
            <a:gdLst/>
            <a:ahLst/>
            <a:cxnLst/>
            <a:rect l="l" t="t" r="r" b="b"/>
            <a:pathLst>
              <a:path w="3256132" h="3361169">
                <a:moveTo>
                  <a:pt x="0" y="0"/>
                </a:moveTo>
                <a:lnTo>
                  <a:pt x="3256132" y="0"/>
                </a:lnTo>
                <a:lnTo>
                  <a:pt x="3256132" y="3361168"/>
                </a:lnTo>
                <a:lnTo>
                  <a:pt x="0" y="33611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4618123" y="-534984"/>
            <a:ext cx="4389120" cy="4114800"/>
          </a:xfrm>
          <a:custGeom>
            <a:avLst/>
            <a:gdLst/>
            <a:ahLst/>
            <a:cxnLst/>
            <a:rect l="l" t="t" r="r" b="b"/>
            <a:pathLst>
              <a:path w="4389120" h="4114800">
                <a:moveTo>
                  <a:pt x="0" y="0"/>
                </a:moveTo>
                <a:lnTo>
                  <a:pt x="4389120" y="0"/>
                </a:lnTo>
                <a:lnTo>
                  <a:pt x="43891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564191" y="2335250"/>
            <a:ext cx="11159618" cy="34035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028"/>
              </a:lnSpc>
            </a:pPr>
            <a:r>
              <a:rPr lang="en-US" sz="17877">
                <a:solidFill>
                  <a:srgbClr val="02602A"/>
                </a:solidFill>
                <a:latin typeface="Childling"/>
              </a:rPr>
              <a:t>Thank You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564191" y="5726150"/>
            <a:ext cx="11159618" cy="1539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>
                <a:solidFill>
                  <a:srgbClr val="000000"/>
                </a:solidFill>
                <a:latin typeface="Childling"/>
              </a:rPr>
              <a:t>See you next time!</a:t>
            </a:r>
          </a:p>
        </p:txBody>
      </p:sp>
      <p:sp>
        <p:nvSpPr>
          <p:cNvPr id="13" name="Freeform 13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5311825" y="-781050"/>
            <a:ext cx="7219950" cy="12668250"/>
            <a:chOff x="0" y="0"/>
            <a:chExt cx="1901551" cy="333649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01551" cy="3336494"/>
            </a:xfrm>
            <a:custGeom>
              <a:avLst/>
              <a:gdLst/>
              <a:ahLst/>
              <a:cxnLst/>
              <a:rect l="l" t="t" r="r" b="b"/>
              <a:pathLst>
                <a:path w="1901551" h="3336494">
                  <a:moveTo>
                    <a:pt x="950775" y="0"/>
                  </a:moveTo>
                  <a:cubicBezTo>
                    <a:pt x="425677" y="0"/>
                    <a:pt x="0" y="746900"/>
                    <a:pt x="0" y="1668247"/>
                  </a:cubicBezTo>
                  <a:cubicBezTo>
                    <a:pt x="0" y="2589594"/>
                    <a:pt x="425677" y="3336494"/>
                    <a:pt x="950775" y="3336494"/>
                  </a:cubicBezTo>
                  <a:cubicBezTo>
                    <a:pt x="1475874" y="3336494"/>
                    <a:pt x="1901551" y="2589594"/>
                    <a:pt x="1901551" y="1668247"/>
                  </a:cubicBezTo>
                  <a:cubicBezTo>
                    <a:pt x="1901551" y="746900"/>
                    <a:pt x="1475874" y="0"/>
                    <a:pt x="950775" y="0"/>
                  </a:cubicBezTo>
                  <a:close/>
                </a:path>
              </a:pathLst>
            </a:custGeom>
            <a:solidFill>
              <a:srgbClr val="63B23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178270" y="274696"/>
              <a:ext cx="1545010" cy="274900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8700" y="2305050"/>
            <a:ext cx="3533870" cy="8515350"/>
          </a:xfrm>
          <a:custGeom>
            <a:avLst/>
            <a:gdLst/>
            <a:ahLst/>
            <a:cxnLst/>
            <a:rect l="l" t="t" r="r" b="b"/>
            <a:pathLst>
              <a:path w="3533870" h="8515350">
                <a:moveTo>
                  <a:pt x="0" y="0"/>
                </a:moveTo>
                <a:lnTo>
                  <a:pt x="3533870" y="0"/>
                </a:lnTo>
                <a:lnTo>
                  <a:pt x="3533870" y="8515350"/>
                </a:lnTo>
                <a:lnTo>
                  <a:pt x="0" y="851535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2082567" y="6562725"/>
            <a:ext cx="7315200" cy="3963508"/>
          </a:xfrm>
          <a:custGeom>
            <a:avLst/>
            <a:gdLst/>
            <a:ahLst/>
            <a:cxnLst/>
            <a:rect l="l" t="t" r="r" b="b"/>
            <a:pathLst>
              <a:path w="7315200" h="3963508">
                <a:moveTo>
                  <a:pt x="0" y="0"/>
                </a:moveTo>
                <a:lnTo>
                  <a:pt x="7315200" y="0"/>
                </a:lnTo>
                <a:lnTo>
                  <a:pt x="7315200" y="3963508"/>
                </a:lnTo>
                <a:lnTo>
                  <a:pt x="0" y="39635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2213496">
            <a:off x="15224812" y="-490217"/>
            <a:ext cx="4523166" cy="3618533"/>
          </a:xfrm>
          <a:custGeom>
            <a:avLst/>
            <a:gdLst/>
            <a:ahLst/>
            <a:cxnLst/>
            <a:rect l="l" t="t" r="r" b="b"/>
            <a:pathLst>
              <a:path w="4523166" h="3618533">
                <a:moveTo>
                  <a:pt x="0" y="0"/>
                </a:moveTo>
                <a:lnTo>
                  <a:pt x="4523165" y="0"/>
                </a:lnTo>
                <a:lnTo>
                  <a:pt x="4523165" y="3618533"/>
                </a:lnTo>
                <a:lnTo>
                  <a:pt x="0" y="36185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5038241" y="1885307"/>
            <a:ext cx="9730376" cy="5760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399"/>
              </a:lnSpc>
            </a:pPr>
            <a:r>
              <a:rPr lang="en-US" sz="9420">
                <a:solidFill>
                  <a:srgbClr val="02602A"/>
                </a:solidFill>
                <a:latin typeface="Asap"/>
              </a:rPr>
              <a:t>Cô cho trẻ chơi: “</a:t>
            </a:r>
            <a:r>
              <a:rPr lang="en-US" sz="9420">
                <a:solidFill>
                  <a:srgbClr val="02602A"/>
                </a:solidFill>
                <a:latin typeface="Asap Italics"/>
              </a:rPr>
              <a:t>Trời nắng, trời mưa</a:t>
            </a:r>
            <a:r>
              <a:rPr lang="en-US" sz="9420">
                <a:solidFill>
                  <a:srgbClr val="02602A"/>
                </a:solidFill>
                <a:latin typeface="Asap"/>
              </a:rPr>
              <a:t>” và dẫn dắt vào bài</a:t>
            </a:r>
          </a:p>
        </p:txBody>
      </p:sp>
      <p:sp>
        <p:nvSpPr>
          <p:cNvPr id="12" name="Freeform 12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15266" y="3865424"/>
            <a:ext cx="6680443" cy="6421576"/>
          </a:xfrm>
          <a:custGeom>
            <a:avLst/>
            <a:gdLst/>
            <a:ahLst/>
            <a:cxnLst/>
            <a:rect l="l" t="t" r="r" b="b"/>
            <a:pathLst>
              <a:path w="6680443" h="6421576">
                <a:moveTo>
                  <a:pt x="0" y="0"/>
                </a:moveTo>
                <a:lnTo>
                  <a:pt x="6680443" y="0"/>
                </a:lnTo>
                <a:lnTo>
                  <a:pt x="6680443" y="6421576"/>
                </a:lnTo>
                <a:lnTo>
                  <a:pt x="0" y="6421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372" y="6172200"/>
            <a:ext cx="3893630" cy="4114800"/>
          </a:xfrm>
          <a:custGeom>
            <a:avLst/>
            <a:gdLst/>
            <a:ahLst/>
            <a:cxnLst/>
            <a:rect l="l" t="t" r="r" b="b"/>
            <a:pathLst>
              <a:path w="3893630" h="4114800">
                <a:moveTo>
                  <a:pt x="0" y="0"/>
                </a:moveTo>
                <a:lnTo>
                  <a:pt x="3893629" y="0"/>
                </a:lnTo>
                <a:lnTo>
                  <a:pt x="3893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0066" y="4549140"/>
            <a:ext cx="7315200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1471389" y="2530028"/>
            <a:ext cx="15345221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02602A"/>
                </a:solidFill>
                <a:latin typeface="Noto Sans Bold"/>
              </a:rPr>
              <a:t>*Ôn so sánh dài hơn- ngắn hơn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471389" y="1189673"/>
            <a:ext cx="15345221" cy="13353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920"/>
              </a:lnSpc>
            </a:pPr>
            <a:r>
              <a:rPr lang="en-US" sz="7800">
                <a:solidFill>
                  <a:srgbClr val="02602A"/>
                </a:solidFill>
                <a:latin typeface="Noto Sans Bold"/>
              </a:rPr>
              <a:t>*Ôn so sánh dài hơn- ngắn hơn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62143" y="4088177"/>
            <a:ext cx="6743700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hôm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nay </a:t>
            </a:r>
            <a:r>
              <a:rPr lang="en-US" sz="3399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nhé</a:t>
            </a:r>
            <a:r>
              <a:rPr lang="en-US" sz="3399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0" y="3848100"/>
            <a:ext cx="63246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286000" y="6515100"/>
            <a:ext cx="76962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endCxn id="14" idx="1"/>
          </p:cNvCxnSpPr>
          <p:nvPr/>
        </p:nvCxnSpPr>
        <p:spPr>
          <a:xfrm>
            <a:off x="2286000" y="5143500"/>
            <a:ext cx="0" cy="2019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610600" y="5143500"/>
            <a:ext cx="0" cy="1219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982200" y="33147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-Right Arrow 20"/>
          <p:cNvSpPr/>
          <p:nvPr/>
        </p:nvSpPr>
        <p:spPr>
          <a:xfrm>
            <a:off x="8677072" y="4432233"/>
            <a:ext cx="1219200" cy="40646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0915266" y="3865424"/>
            <a:ext cx="6680443" cy="6421576"/>
          </a:xfrm>
          <a:custGeom>
            <a:avLst/>
            <a:gdLst/>
            <a:ahLst/>
            <a:cxnLst/>
            <a:rect l="l" t="t" r="r" b="b"/>
            <a:pathLst>
              <a:path w="6680443" h="6421576">
                <a:moveTo>
                  <a:pt x="0" y="0"/>
                </a:moveTo>
                <a:lnTo>
                  <a:pt x="6680443" y="0"/>
                </a:lnTo>
                <a:lnTo>
                  <a:pt x="6680443" y="6421576"/>
                </a:lnTo>
                <a:lnTo>
                  <a:pt x="0" y="64215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61372" y="6172200"/>
            <a:ext cx="3893630" cy="4114800"/>
          </a:xfrm>
          <a:custGeom>
            <a:avLst/>
            <a:gdLst/>
            <a:ahLst/>
            <a:cxnLst/>
            <a:rect l="l" t="t" r="r" b="b"/>
            <a:pathLst>
              <a:path w="3893630" h="4114800">
                <a:moveTo>
                  <a:pt x="0" y="0"/>
                </a:moveTo>
                <a:lnTo>
                  <a:pt x="3893629" y="0"/>
                </a:lnTo>
                <a:lnTo>
                  <a:pt x="3893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600066" y="4549140"/>
            <a:ext cx="7315200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xmlns="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2" name="TextBox 12"/>
          <p:cNvSpPr txBox="1"/>
          <p:nvPr/>
        </p:nvSpPr>
        <p:spPr>
          <a:xfrm>
            <a:off x="990621" y="1907224"/>
            <a:ext cx="16460746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độ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dài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các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vật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bằng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1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đơn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vị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8021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192693" y="3912570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134963" y="1175214"/>
            <a:ext cx="16695837" cy="12952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độ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dài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các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vật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bằng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1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đơn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vị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4214542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6019800" y="4432233"/>
            <a:ext cx="990600" cy="3670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192693" y="5753100"/>
            <a:ext cx="6324600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2693" y="7550739"/>
            <a:ext cx="76962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Brace 14"/>
          <p:cNvSpPr/>
          <p:nvPr/>
        </p:nvSpPr>
        <p:spPr>
          <a:xfrm>
            <a:off x="12039600" y="5600700"/>
            <a:ext cx="762000" cy="324543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>
            <a:off x="12948193" y="7023775"/>
            <a:ext cx="1371600" cy="3992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4554200" y="7023775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latin typeface="Times New Roman" pitchFamily="18" charset="0"/>
                <a:cs typeface="Times New Roman" pitchFamily="18" charset="0"/>
              </a:rPr>
              <a:t>đo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699"/>
            <a:ext cx="16802100" cy="9021445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10" name="TextBox 10"/>
          <p:cNvSpPr txBox="1"/>
          <p:nvPr/>
        </p:nvSpPr>
        <p:spPr>
          <a:xfrm>
            <a:off x="1134963" y="1175214"/>
            <a:ext cx="16018073" cy="12268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>
                <a:solidFill>
                  <a:srgbClr val="02602A"/>
                </a:solidFill>
                <a:latin typeface="Noto Sans Bold"/>
              </a:rPr>
              <a:t>*Đo độ dài các vật bằng 1 đơn vị đo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74859" y="3859610"/>
            <a:ext cx="6605248" cy="12954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2192692" y="7550739"/>
            <a:ext cx="9872205" cy="1295400"/>
          </a:xfrm>
          <a:prstGeom prst="rect">
            <a:avLst/>
          </a:prstGeom>
          <a:solidFill>
            <a:srgbClr val="FF00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8" name="Freeform 8"/>
          <p:cNvSpPr/>
          <p:nvPr/>
        </p:nvSpPr>
        <p:spPr>
          <a:xfrm>
            <a:off x="2174858" y="3824753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19" name="Straight Connector 18"/>
          <p:cNvCxnSpPr/>
          <p:nvPr/>
        </p:nvCxnSpPr>
        <p:spPr>
          <a:xfrm>
            <a:off x="5486400" y="4000500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Freeform 8"/>
          <p:cNvSpPr/>
          <p:nvPr/>
        </p:nvSpPr>
        <p:spPr>
          <a:xfrm>
            <a:off x="5486400" y="3824753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22" name="Straight Connector 21"/>
          <p:cNvCxnSpPr/>
          <p:nvPr/>
        </p:nvCxnSpPr>
        <p:spPr>
          <a:xfrm>
            <a:off x="8776864" y="4088210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Freeform 8"/>
          <p:cNvSpPr/>
          <p:nvPr/>
        </p:nvSpPr>
        <p:spPr>
          <a:xfrm>
            <a:off x="2192693" y="7447788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24" name="Freeform 8"/>
          <p:cNvSpPr/>
          <p:nvPr/>
        </p:nvSpPr>
        <p:spPr>
          <a:xfrm>
            <a:off x="5477483" y="7443976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sp>
        <p:nvSpPr>
          <p:cNvPr id="25" name="Freeform 8"/>
          <p:cNvSpPr/>
          <p:nvPr/>
        </p:nvSpPr>
        <p:spPr>
          <a:xfrm>
            <a:off x="8771190" y="7432270"/>
            <a:ext cx="3293707" cy="1188720"/>
          </a:xfrm>
          <a:custGeom>
            <a:avLst/>
            <a:gdLst/>
            <a:ahLst/>
            <a:cxnLst/>
            <a:rect l="l" t="t" r="r" b="b"/>
            <a:pathLst>
              <a:path w="7315200" h="1188720">
                <a:moveTo>
                  <a:pt x="0" y="0"/>
                </a:moveTo>
                <a:lnTo>
                  <a:pt x="7315200" y="0"/>
                </a:lnTo>
                <a:lnTo>
                  <a:pt x="7315200" y="1188720"/>
                </a:lnTo>
                <a:lnTo>
                  <a:pt x="0" y="11887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 r="-122096"/>
            </a:stretch>
          </a:blipFill>
        </p:spPr>
      </p:sp>
      <p:cxnSp>
        <p:nvCxnSpPr>
          <p:cNvPr id="26" name="Straight Connector 25"/>
          <p:cNvCxnSpPr/>
          <p:nvPr/>
        </p:nvCxnSpPr>
        <p:spPr>
          <a:xfrm>
            <a:off x="5486400" y="7621184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8793077" y="7691629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2042199" y="7691629"/>
            <a:ext cx="0" cy="115451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5013929" y="3871120"/>
            <a:ext cx="1216671" cy="186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5044733" y="6913646"/>
            <a:ext cx="1185867" cy="186204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115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35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2514600" y="1566071"/>
            <a:ext cx="12649200" cy="38856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Trò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chơi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1. Ai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nhanh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nhất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7798" y="4707423"/>
            <a:ext cx="14811242" cy="3354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3819" dirty="0">
                <a:solidFill>
                  <a:srgbClr val="000000"/>
                </a:solidFill>
                <a:latin typeface="Noto Serif Display Bold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3819" dirty="0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274726" cy="22055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028700" y="9153525"/>
            <a:ext cx="16230600" cy="8966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4267199" y="1811883"/>
            <a:ext cx="9366793" cy="5180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*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Trò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chơi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r>
              <a:rPr lang="en-US" sz="7200" dirty="0">
                <a:solidFill>
                  <a:srgbClr val="02602A"/>
                </a:solidFill>
                <a:latin typeface="Noto Sans Bold"/>
              </a:rPr>
              <a:t>2. Ai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đo</a:t>
            </a:r>
            <a:r>
              <a:rPr lang="en-US" sz="7200" dirty="0">
                <a:solidFill>
                  <a:srgbClr val="02602A"/>
                </a:solidFill>
                <a:latin typeface="Noto Sans Bold"/>
              </a:rPr>
              <a:t> </a:t>
            </a:r>
            <a:r>
              <a:rPr lang="en-US" sz="7200" dirty="0" err="1">
                <a:solidFill>
                  <a:srgbClr val="02602A"/>
                </a:solidFill>
                <a:latin typeface="Noto Sans Bold"/>
              </a:rPr>
              <a:t>giỏi</a:t>
            </a: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  <a:p>
            <a:pPr algn="ctr">
              <a:lnSpc>
                <a:spcPts val="10080"/>
              </a:lnSpc>
            </a:pPr>
            <a:endParaRPr lang="en-US" sz="7200" dirty="0">
              <a:solidFill>
                <a:srgbClr val="02602A"/>
              </a:solidFill>
              <a:latin typeface="Noto Sans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627798" y="4707423"/>
            <a:ext cx="14811242" cy="33713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Cho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 algn="ctr">
              <a:lnSpc>
                <a:spcPts val="5347"/>
              </a:lnSpc>
            </a:pP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4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5347"/>
              </a:lnSpc>
            </a:pP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thưởng</a:t>
            </a:r>
            <a:r>
              <a:rPr lang="en-US" sz="4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lnSpc>
                <a:spcPts val="5347"/>
              </a:lnSpc>
            </a:pPr>
            <a:endParaRPr lang="en-US" sz="3819" dirty="0">
              <a:solidFill>
                <a:srgbClr val="000000"/>
              </a:solidFill>
              <a:latin typeface="Noto Serif Display 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210</Words>
  <Application>Microsoft Office PowerPoint</Application>
  <PresentationFormat>Custom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Noto Serif Display Bold</vt:lpstr>
      <vt:lpstr>Times New Roman</vt:lpstr>
      <vt:lpstr>Open Sans Bold</vt:lpstr>
      <vt:lpstr>Childling</vt:lpstr>
      <vt:lpstr>Asap Italics</vt:lpstr>
      <vt:lpstr>Asap</vt:lpstr>
      <vt:lpstr>Calibri</vt:lpstr>
      <vt:lpstr>Noto Sans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LQVT</dc:title>
  <cp:lastModifiedBy>SKY</cp:lastModifiedBy>
  <cp:revision>6</cp:revision>
  <dcterms:created xsi:type="dcterms:W3CDTF">2006-08-16T00:00:00Z</dcterms:created>
  <dcterms:modified xsi:type="dcterms:W3CDTF">2024-04-17T05:55:11Z</dcterms:modified>
  <dc:identifier>DAF1Dab5K4I</dc:identifier>
</cp:coreProperties>
</file>