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63" r:id="rId5"/>
    <p:sldId id="264" r:id="rId6"/>
    <p:sldId id="262" r:id="rId7"/>
    <p:sldId id="266" r:id="rId8"/>
    <p:sldId id="271" r:id="rId9"/>
    <p:sldId id="276" r:id="rId10"/>
    <p:sldId id="272" r:id="rId11"/>
    <p:sldId id="277" r:id="rId12"/>
    <p:sldId id="273" r:id="rId13"/>
    <p:sldId id="278" r:id="rId14"/>
    <p:sldId id="274" r:id="rId15"/>
    <p:sldId id="270" r:id="rId16"/>
    <p:sldId id="284" r:id="rId17"/>
    <p:sldId id="275" r:id="rId18"/>
    <p:sldId id="28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FF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0"/>
  </p:normalViewPr>
  <p:slideViewPr>
    <p:cSldViewPr>
      <p:cViewPr>
        <p:scale>
          <a:sx n="76" d="100"/>
          <a:sy n="76" d="100"/>
        </p:scale>
        <p:origin x="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29FE-61C2-4315-BCE8-45A666FAC59A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6046-0D6B-443F-A720-28574EF8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9357-BDD7-46E1-BB41-FADE2D277696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6C01-B95E-4ED8-92BF-E6E550CE8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796D-CDEA-43AF-A0E0-1B6DFE10E3F5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3A71-8197-4566-9B12-7C6722EE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E12E-0557-4DB0-BE02-78E1DC33165B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8026-16B9-48B0-AB1D-48654ECB1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529B-ED94-4A5F-8FC4-714230F79894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6C64-034A-44D6-A5F3-B18EFF5C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A552-644B-442A-850B-1BDA3EC3B6E6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2DA7-2EE7-4243-A148-D810C232C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3B5-232C-4682-86CF-ED73F818DAEA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F9E9-04AE-4831-8F2E-FEC18983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B98F-BC1E-4F6B-8F9D-40082E57D2D1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EA98-9F2A-48CD-BB74-80BE1BAF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7E55-A340-45F1-AF94-187C9DD7CED1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4B40-1113-48B6-A488-16324EE31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2A5D-8FD0-416F-9419-A2E7258D1D62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9CDC-8E7D-4AEE-995C-B45B95625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6838-E5FE-4B58-81F5-EDD659D42BB3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C3EC-F6DA-44E8-8723-62D3A67E5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C9A079-4D0F-43C2-9233-0D76332D759B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14C63-0A74-458B-AF06-9E2464B0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10.gif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47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gif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46.png"/><Relationship Id="rId5" Type="http://schemas.openxmlformats.org/officeDocument/2006/relationships/image" Target="../media/image5.jpeg"/><Relationship Id="rId15" Type="http://schemas.openxmlformats.org/officeDocument/2006/relationships/image" Target="../media/image42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1.gif"/><Relationship Id="rId11" Type="http://schemas.openxmlformats.org/officeDocument/2006/relationships/image" Target="../media/image54.png"/><Relationship Id="rId5" Type="http://schemas.openxmlformats.org/officeDocument/2006/relationships/image" Target="../media/image30.png"/><Relationship Id="rId10" Type="http://schemas.openxmlformats.org/officeDocument/2006/relationships/image" Target="../media/image53.png"/><Relationship Id="rId4" Type="http://schemas.openxmlformats.org/officeDocument/2006/relationships/image" Target="../media/image5.jpe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32.gif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53.png"/><Relationship Id="rId11" Type="http://schemas.openxmlformats.org/officeDocument/2006/relationships/image" Target="../media/image30.png"/><Relationship Id="rId5" Type="http://schemas.openxmlformats.org/officeDocument/2006/relationships/image" Target="../media/image36.gif"/><Relationship Id="rId10" Type="http://schemas.openxmlformats.org/officeDocument/2006/relationships/image" Target="../media/image16.gif"/><Relationship Id="rId4" Type="http://schemas.openxmlformats.org/officeDocument/2006/relationships/image" Target="../media/image5.jpe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AM%20HOC%202015-2016\Chau%20Yeu%20Ba%20-%20Beat%20(YeuCaHat.com).mp3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gif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26.png"/><Relationship Id="rId10" Type="http://schemas.openxmlformats.org/officeDocument/2006/relationships/image" Target="../media/image17.png"/><Relationship Id="rId19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17.png"/><Relationship Id="rId5" Type="http://schemas.openxmlformats.org/officeDocument/2006/relationships/image" Target="../media/image5.jpe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36.gif"/><Relationship Id="rId11" Type="http://schemas.openxmlformats.org/officeDocument/2006/relationships/image" Target="../media/image30.png"/><Relationship Id="rId5" Type="http://schemas.openxmlformats.org/officeDocument/2006/relationships/image" Target="../media/image5.jpeg"/><Relationship Id="rId10" Type="http://schemas.openxmlformats.org/officeDocument/2006/relationships/image" Target="../media/image16.gif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1.png"/><Relationship Id="rId1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40.png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png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6.png"/><Relationship Id="rId15" Type="http://schemas.openxmlformats.org/officeDocument/2006/relationships/audio" Target="../media/audio2.wav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2209800" y="2057400"/>
            <a:ext cx="4948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CC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9"/>
            <a:ext cx="8991600" cy="6342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9528" y="0"/>
            <a:ext cx="5488781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98"/>
            <a:ext cx="2063719" cy="154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-2057400" y="0"/>
            <a:ext cx="11456988" cy="6858000"/>
            <a:chOff x="-1296" y="0"/>
            <a:chExt cx="7217" cy="4320"/>
          </a:xfrm>
        </p:grpSpPr>
        <p:pic>
          <p:nvPicPr>
            <p:cNvPr id="11269" name="doan 3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4" descr="x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5" descr="loai hoa (5) copy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68" y="1536"/>
              <a:ext cx="1536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13" descr="loai-hoa-(3)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86" y="3504"/>
              <a:ext cx="77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9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912" y="3360"/>
              <a:ext cx="647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10" descr="nha-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296" y="480"/>
              <a:ext cx="3072" cy="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5" descr="loai-hoa-(4)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128" y="0"/>
              <a:ext cx="1793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5" descr="loai-hoa-(4).g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1632" y="0"/>
              <a:ext cx="1584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13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2256" y="3697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14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296" y="249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5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2928" y="345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6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584" y="345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17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504" y="2784"/>
              <a:ext cx="480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18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336" y="273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19" descr="con-ong">
              <a:hlinkClick r:id="" action="ppaction://noaction" highlightClick="1">
                <a:snd r:embed="rId14" name="chua dung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422427">
              <a:off x="1392" y="0"/>
              <a:ext cx="38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20" descr="hh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608" y="384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1824" y="864"/>
              <a:ext cx="287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    Cháu đứng ngắm      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    Đàn gà con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    Rồi gọi luôn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    Bập, bập, bập</a:t>
              </a:r>
            </a:p>
          </p:txBody>
        </p:sp>
        <p:pic>
          <p:nvPicPr>
            <p:cNvPr id="11286" name="Picture 22" descr="ga-me"/>
            <p:cNvPicPr>
              <a:picLocks noChangeAspect="1" noChangeArrowheads="1" noCrop="1"/>
            </p:cNvPicPr>
            <p:nvPr/>
          </p:nvPicPr>
          <p:blipFill>
            <a:blip r:embed="rId17">
              <a:lum bright="-6000" contrast="22000"/>
            </a:blip>
            <a:srcRect/>
            <a:stretch>
              <a:fillRect/>
            </a:stretch>
          </p:blipFill>
          <p:spPr bwMode="auto">
            <a:xfrm flipH="1">
              <a:off x="2112" y="2736"/>
              <a:ext cx="1104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23" descr="ga"/>
            <p:cNvPicPr>
              <a:picLocks noChangeAspect="1" noChangeArrowheads="1" noCrop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flipH="1">
              <a:off x="336" y="3264"/>
              <a:ext cx="720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14" descr="loai-hoa.gif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-768" y="3236"/>
              <a:ext cx="153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1412650352415_hinh_nen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667000" y="1295400"/>
            <a:ext cx="52546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</a:rPr>
              <a:t>Đàn gà làm gì khi </a:t>
            </a:r>
          </a:p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</a:rPr>
              <a:t> bạn nhỏ gọi chúng?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228600" y="0"/>
            <a:ext cx="11636375" cy="6858000"/>
            <a:chOff x="-144" y="0"/>
            <a:chExt cx="7330" cy="4320"/>
          </a:xfrm>
        </p:grpSpPr>
        <p:pic>
          <p:nvPicPr>
            <p:cNvPr id="13315" name="doan 4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6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5" descr="loai hoa (8) copy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44" y="1392"/>
              <a:ext cx="182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5" descr="loai-hoa-(1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44" y="1008"/>
              <a:ext cx="2242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728" y="2832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8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12" y="3168"/>
              <a:ext cx="649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9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296" y="3600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0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496" y="273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1" descr="gadi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84" y="3120"/>
              <a:ext cx="576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12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24" y="3697"/>
              <a:ext cx="649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200" y="768"/>
              <a:ext cx="155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Chúng lật đật             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Chạy nhanh nhanh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Xúm vòng quanh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Kêu chiếp chiếp!</a:t>
              </a:r>
            </a:p>
          </p:txBody>
        </p:sp>
        <p:pic>
          <p:nvPicPr>
            <p:cNvPr id="13326" name="Picture 14" descr="ga-me"/>
            <p:cNvPicPr>
              <a:picLocks noChangeAspect="1" noChangeArrowheads="1" noCrop="1"/>
            </p:cNvPicPr>
            <p:nvPr/>
          </p:nvPicPr>
          <p:blipFill>
            <a:blip r:embed="rId10">
              <a:lum bright="-6000" contrast="22000"/>
            </a:blip>
            <a:srcRect/>
            <a:stretch>
              <a:fillRect/>
            </a:stretch>
          </p:blipFill>
          <p:spPr bwMode="auto">
            <a:xfrm flipH="1">
              <a:off x="2832" y="2736"/>
              <a:ext cx="1248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15" descr="gadi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20639057" flipH="1">
              <a:off x="2064" y="3552"/>
              <a:ext cx="672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584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3024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5" descr="loai-hoa-(4).gif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39" y="0"/>
              <a:ext cx="112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bestwallpaper701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143000" y="2133600"/>
            <a:ext cx="617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Bạn nhỏ đã giúp bà chăm sóc 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đàn gà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372600" cy="6858000"/>
            <a:chOff x="0" y="0"/>
            <a:chExt cx="5904" cy="4320"/>
          </a:xfrm>
        </p:grpSpPr>
        <p:pic>
          <p:nvPicPr>
            <p:cNvPr id="15363" name="doan 2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7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 descr="loai-hoa-(2)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504" y="0"/>
              <a:ext cx="2400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ga-me"/>
            <p:cNvPicPr>
              <a:picLocks noChangeAspect="1" noChangeArrowheads="1" noCrop="1"/>
            </p:cNvPicPr>
            <p:nvPr/>
          </p:nvPicPr>
          <p:blipFill>
            <a:blip r:embed="rId6">
              <a:lum bright="-6000" contrast="22000"/>
            </a:blip>
            <a:srcRect/>
            <a:stretch>
              <a:fillRect/>
            </a:stretch>
          </p:blipFill>
          <p:spPr bwMode="auto">
            <a:xfrm>
              <a:off x="3888" y="3072"/>
              <a:ext cx="1248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592" y="2832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680" y="336"/>
              <a:ext cx="124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Gà mái miết 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Nhặt thóc vàng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Cháu nhẹ nhàng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Lùa vào mát</a:t>
              </a:r>
              <a:br>
                <a:rPr lang="en-US" b="1">
                  <a:solidFill>
                    <a:srgbClr val="FF0000"/>
                  </a:solidFill>
                </a:rPr>
              </a:br>
              <a:endParaRPr lang="en-US" b="1">
                <a:solidFill>
                  <a:srgbClr val="FF0000"/>
                </a:solidFill>
              </a:endParaRPr>
            </a:p>
          </p:txBody>
        </p:sp>
        <p:pic>
          <p:nvPicPr>
            <p:cNvPr id="15369" name="Picture 9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976" y="3504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536" y="2688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968" y="3552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2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3648" y="2736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5" descr="loai-hoa-(4).g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4" descr="hh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12" y="480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5" descr="loai hoa (8) copy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1008"/>
              <a:ext cx="182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5472" y="408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5520" y="422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5616" y="403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5376" y="412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5040" y="417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 rot="6106099">
              <a:off x="5520" y="396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 rot="6106099">
              <a:off x="525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 rot="6106099">
              <a:off x="5544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 rot="6106099">
              <a:off x="5406" y="3906"/>
              <a:ext cx="59" cy="120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 rot="6106099">
              <a:off x="5616" y="405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 rot="6106099">
              <a:off x="520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 rot="6106099">
              <a:off x="5256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 rot="6106099">
              <a:off x="4872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 rot="6106099">
              <a:off x="5064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 rot="6106099">
              <a:off x="4968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 rot="6106099">
              <a:off x="5064" y="386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 rot="6106099">
              <a:off x="5160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 rot="6106099">
              <a:off x="5256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 rot="6106099">
              <a:off x="5352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 rot="6106099">
              <a:off x="5448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 rot="6106099">
              <a:off x="5208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 rot="6106099">
              <a:off x="4872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 rot="6106099">
              <a:off x="530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 rot="6106099">
              <a:off x="5400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 rot="6106099">
              <a:off x="5496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 rot="6106099">
              <a:off x="5592" y="420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 rot="6106099">
              <a:off x="5112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 rot="6106099">
              <a:off x="5208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 rot="6106099">
              <a:off x="5304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 rot="6106099">
              <a:off x="506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 rot="6106099">
              <a:off x="4728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 rot="6106099">
              <a:off x="496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410" name="Picture 50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536628" flipH="1">
              <a:off x="4800" y="3024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1" name="Picture 51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488" y="3312"/>
              <a:ext cx="672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inh-nen-powerpoint-dep-[vnmy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762000" y="914400"/>
            <a:ext cx="6934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Các bạn biết đàn gà chạy nhanh nhanh là chạy như thế nào không?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Chạy nhanh nhanh là chạy mau bước, liên tục một lúc rồi mới dừng lại.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Các bạn biết Gà mải miết nhặt thóc là như thế nào chưa?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Mải miết là các chú gà say sưa, chăm chú nhặt thóc đấy.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3276600" y="1447800"/>
            <a:ext cx="3581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Cho trẻ hát bài: Cháu yêu bà</a:t>
            </a:r>
          </a:p>
        </p:txBody>
      </p:sp>
      <p:pic>
        <p:nvPicPr>
          <p:cNvPr id="48135" name="Chau Yeu Ba - Beat (YeuCaHat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99" fill="hold"/>
                                        <p:tgtEl>
                                          <p:spTgt spid="48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fgft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1828800" y="182880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Xin chân trọng cảm ơn!</a:t>
            </a:r>
          </a:p>
        </p:txBody>
      </p:sp>
      <p:sp>
        <p:nvSpPr>
          <p:cNvPr id="35851" name="WordArt 11"/>
          <p:cNvSpPr>
            <a:spLocks noChangeArrowheads="1" noChangeShapeType="1" noTextEdit="1"/>
          </p:cNvSpPr>
          <p:nvPr/>
        </p:nvSpPr>
        <p:spPr bwMode="auto">
          <a:xfrm>
            <a:off x="1219200" y="2895600"/>
            <a:ext cx="52578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inh-nen-powerpoint-dep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514600" y="838200"/>
            <a:ext cx="6629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00FF"/>
                </a:solidFill>
              </a:rPr>
              <a:t>I.Mục đích yêu cầu.</a:t>
            </a:r>
          </a:p>
          <a:p>
            <a:r>
              <a:rPr lang="en-US" sz="2400">
                <a:solidFill>
                  <a:srgbClr val="CC00FF"/>
                </a:solidFill>
              </a:rPr>
              <a:t>- Trẻ nhớ nội dung bài thơ tên bài thơ tên tác giả,</a:t>
            </a:r>
          </a:p>
          <a:p>
            <a:r>
              <a:rPr lang="en-US" sz="2400">
                <a:solidFill>
                  <a:srgbClr val="CC00FF"/>
                </a:solidFill>
              </a:rPr>
              <a:t>- Trẻ trả lời rõ ràng mạch lạc câu hỏi cô đưa ra</a:t>
            </a:r>
          </a:p>
          <a:p>
            <a:r>
              <a:rPr lang="en-US" sz="2400">
                <a:solidFill>
                  <a:srgbClr val="CC00FF"/>
                </a:solidFill>
              </a:rPr>
              <a:t>2. Kĩ năng</a:t>
            </a:r>
          </a:p>
          <a:p>
            <a:r>
              <a:rPr lang="en-US" sz="2400">
                <a:solidFill>
                  <a:srgbClr val="CC00FF"/>
                </a:solidFill>
              </a:rPr>
              <a:t>- Trẻ thuộc thơ biết đọc thơ diễn cảm, biết ngắt giọng theo đúng nhịp điệu bài thơ</a:t>
            </a:r>
          </a:p>
          <a:p>
            <a:r>
              <a:rPr lang="en-US" sz="2400">
                <a:solidFill>
                  <a:srgbClr val="CC00FF"/>
                </a:solidFill>
              </a:rPr>
              <a:t>- Biết thể hiện cử chỉ nội dung bài thơ.</a:t>
            </a:r>
          </a:p>
          <a:p>
            <a:r>
              <a:rPr lang="en-US" sz="2400">
                <a:solidFill>
                  <a:srgbClr val="CC00FF"/>
                </a:solidFill>
              </a:rPr>
              <a:t>3. GD</a:t>
            </a:r>
          </a:p>
          <a:p>
            <a:r>
              <a:rPr lang="en-US" sz="2400">
                <a:solidFill>
                  <a:srgbClr val="CC00FF"/>
                </a:solidFill>
              </a:rPr>
              <a:t>- Qua bài thơ trẻ biết yêu quý bà</a:t>
            </a:r>
          </a:p>
          <a:p>
            <a:r>
              <a:rPr lang="en-US" sz="2400">
                <a:solidFill>
                  <a:srgbClr val="CC00FF"/>
                </a:solidFill>
              </a:rPr>
              <a:t>- Biết yêu quý quan tâm đến người thân trong gia đình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275013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2413" y="-30480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5680075"/>
            <a:ext cx="1371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-3048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-2286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133600" y="6858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5257800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" descr="loai-hoa-(6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0" y="2209800"/>
            <a:ext cx="10112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1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191000"/>
            <a:ext cx="1103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5400" y="4572000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3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4572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4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62400" y="4191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5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0" y="411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15200" y="6096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-1524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31"/>
          <p:cNvSpPr>
            <a:spLocks noChangeArrowheads="1"/>
          </p:cNvSpPr>
          <p:nvPr/>
        </p:nvSpPr>
        <p:spPr bwMode="auto">
          <a:xfrm>
            <a:off x="3200400" y="1143000"/>
            <a:ext cx="45624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Ðến thăm bà</a:t>
            </a:r>
          </a:p>
          <a:p>
            <a:r>
              <a:rPr lang="en-US" b="1">
                <a:solidFill>
                  <a:srgbClr val="FF0000"/>
                </a:solidFill>
              </a:rPr>
              <a:t>Bà đi vắng</a:t>
            </a:r>
          </a:p>
          <a:p>
            <a:r>
              <a:rPr lang="en-US" b="1">
                <a:solidFill>
                  <a:srgbClr val="FF0000"/>
                </a:solidFill>
              </a:rPr>
              <a:t>Có đàn gà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Chơi ngoài nắng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081" name="Picture 33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2209800" y="3276600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34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57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676400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5275" y="5562600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5181600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057400" y="7620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0"/>
            <a:ext cx="284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90800" y="0"/>
            <a:ext cx="251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6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81400" y="5715000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3886200"/>
            <a:ext cx="102711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8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5334000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600" y="5257800"/>
            <a:ext cx="102711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gad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62600" y="4191000"/>
            <a:ext cx="83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1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4191000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15200" y="6096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2895600" y="1371600"/>
            <a:ext cx="456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Cháu đứng ngắm       </a:t>
            </a:r>
          </a:p>
          <a:p>
            <a:r>
              <a:rPr lang="en-US" b="1">
                <a:solidFill>
                  <a:srgbClr val="FF0000"/>
                </a:solidFill>
              </a:rPr>
              <a:t>    Đàn gà con </a:t>
            </a:r>
          </a:p>
          <a:p>
            <a:r>
              <a:rPr lang="en-US" b="1">
                <a:solidFill>
                  <a:srgbClr val="FF0000"/>
                </a:solidFill>
              </a:rPr>
              <a:t>    Rồi gọi luôn</a:t>
            </a:r>
          </a:p>
          <a:p>
            <a:r>
              <a:rPr lang="en-US" b="1">
                <a:solidFill>
                  <a:srgbClr val="FF0000"/>
                </a:solidFill>
              </a:rPr>
              <a:t>    Bập, bập, bập</a:t>
            </a:r>
          </a:p>
        </p:txBody>
      </p:sp>
      <p:pic>
        <p:nvPicPr>
          <p:cNvPr id="9241" name="Picture 25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3352800" y="4343400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533400" y="5181600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 descr="loai-hoa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1219200" y="5137150"/>
            <a:ext cx="2438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1676400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loai-hoa-(1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1600200"/>
            <a:ext cx="3559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86000" y="4056063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4800600"/>
            <a:ext cx="1030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752600" y="4960938"/>
            <a:ext cx="14843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657600" y="4038600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4586288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1905000" y="1219200"/>
            <a:ext cx="247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Chúng lật đật            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Chạy nhanh nhanh </a:t>
            </a:r>
          </a:p>
          <a:p>
            <a:r>
              <a:rPr lang="en-US" b="1">
                <a:solidFill>
                  <a:srgbClr val="FF0000"/>
                </a:solidFill>
              </a:rPr>
              <a:t>Xúm vòng quanh </a:t>
            </a:r>
          </a:p>
          <a:p>
            <a:r>
              <a:rPr lang="en-US" b="1">
                <a:solidFill>
                  <a:srgbClr val="FF0000"/>
                </a:solidFill>
              </a:rPr>
              <a:t>Kêu chiếp chiếp!</a:t>
            </a:r>
          </a:p>
        </p:txBody>
      </p:sp>
      <p:pic>
        <p:nvPicPr>
          <p:cNvPr id="10255" name="Picture 15" descr="ga-me"/>
          <p:cNvPicPr>
            <a:picLocks noChangeAspect="1" noChangeArrowheads="1" noCrop="1"/>
          </p:cNvPicPr>
          <p:nvPr/>
        </p:nvPicPr>
        <p:blipFill>
          <a:blip r:embed="rId10">
            <a:lum bright="-6000" contrast="22000"/>
          </a:blip>
          <a:srcRect/>
          <a:stretch>
            <a:fillRect/>
          </a:stretch>
        </p:blipFill>
        <p:spPr bwMode="auto">
          <a:xfrm>
            <a:off x="4343400" y="4038600"/>
            <a:ext cx="2438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39057" flipH="1">
            <a:off x="3048000" y="5541963"/>
            <a:ext cx="1524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1460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64413" y="0"/>
            <a:ext cx="177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5473700"/>
            <a:ext cx="152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doan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loai-hoa-(2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562600" y="0"/>
            <a:ext cx="3810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ga-me"/>
          <p:cNvPicPr>
            <a:picLocks noChangeAspect="1" noChangeArrowheads="1" noCrop="1"/>
          </p:cNvPicPr>
          <p:nvPr/>
        </p:nvPicPr>
        <p:blipFill>
          <a:blip r:embed="rId7">
            <a:lum bright="-6000" contrast="22000"/>
          </a:blip>
          <a:srcRect/>
          <a:stretch>
            <a:fillRect/>
          </a:stretch>
        </p:blipFill>
        <p:spPr bwMode="auto">
          <a:xfrm>
            <a:off x="5867400" y="4602163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267200" y="3962400"/>
            <a:ext cx="148431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2667000" y="533400"/>
            <a:ext cx="19748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Gà mái miết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Nhặt thóc vàng</a:t>
            </a:r>
          </a:p>
          <a:p>
            <a:r>
              <a:rPr lang="en-US" b="1">
                <a:solidFill>
                  <a:srgbClr val="FF0000"/>
                </a:solidFill>
              </a:rPr>
              <a:t>Cháu nhẹ nhàng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Lùa vào mát</a:t>
            </a:r>
            <a:br>
              <a:rPr lang="en-US" b="1">
                <a:solidFill>
                  <a:srgbClr val="FF0000"/>
                </a:solidFill>
              </a:rPr>
            </a:b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7176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724400" y="5181600"/>
            <a:ext cx="1420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362200" y="3810000"/>
            <a:ext cx="15605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200400" y="5029200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hh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7620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loai hoa (8) copy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28600" y="15240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20"/>
          <p:cNvSpPr>
            <a:spLocks/>
          </p:cNvSpPr>
          <p:nvPr/>
        </p:nvSpPr>
        <p:spPr bwMode="auto">
          <a:xfrm>
            <a:off x="8686800" y="64770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21"/>
          <p:cNvSpPr>
            <a:spLocks/>
          </p:cNvSpPr>
          <p:nvPr/>
        </p:nvSpPr>
        <p:spPr bwMode="auto">
          <a:xfrm>
            <a:off x="8763000" y="67056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22"/>
          <p:cNvSpPr>
            <a:spLocks/>
          </p:cNvSpPr>
          <p:nvPr/>
        </p:nvSpPr>
        <p:spPr bwMode="auto">
          <a:xfrm>
            <a:off x="8915400" y="64008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23"/>
          <p:cNvSpPr>
            <a:spLocks/>
          </p:cNvSpPr>
          <p:nvPr/>
        </p:nvSpPr>
        <p:spPr bwMode="auto">
          <a:xfrm>
            <a:off x="8534400" y="65532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24"/>
          <p:cNvSpPr>
            <a:spLocks/>
          </p:cNvSpPr>
          <p:nvPr/>
        </p:nvSpPr>
        <p:spPr bwMode="auto">
          <a:xfrm>
            <a:off x="8001000" y="66294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25"/>
          <p:cNvSpPr>
            <a:spLocks/>
          </p:cNvSpPr>
          <p:nvPr/>
        </p:nvSpPr>
        <p:spPr bwMode="auto">
          <a:xfrm rot="6106099">
            <a:off x="8763000" y="62896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6"/>
          <p:cNvSpPr>
            <a:spLocks/>
          </p:cNvSpPr>
          <p:nvPr/>
        </p:nvSpPr>
        <p:spPr bwMode="auto">
          <a:xfrm rot="6106099">
            <a:off x="8343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7"/>
          <p:cNvSpPr>
            <a:spLocks/>
          </p:cNvSpPr>
          <p:nvPr/>
        </p:nvSpPr>
        <p:spPr bwMode="auto">
          <a:xfrm rot="6106099">
            <a:off x="88011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8"/>
          <p:cNvSpPr>
            <a:spLocks/>
          </p:cNvSpPr>
          <p:nvPr/>
        </p:nvSpPr>
        <p:spPr bwMode="auto">
          <a:xfrm rot="6106099">
            <a:off x="8582818" y="6199982"/>
            <a:ext cx="93663" cy="1905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9"/>
          <p:cNvSpPr>
            <a:spLocks/>
          </p:cNvSpPr>
          <p:nvPr/>
        </p:nvSpPr>
        <p:spPr bwMode="auto">
          <a:xfrm rot="6106099">
            <a:off x="8915400" y="64420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Freeform 30"/>
          <p:cNvSpPr>
            <a:spLocks/>
          </p:cNvSpPr>
          <p:nvPr/>
        </p:nvSpPr>
        <p:spPr bwMode="auto">
          <a:xfrm rot="6106099">
            <a:off x="8267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Freeform 31"/>
          <p:cNvSpPr>
            <a:spLocks/>
          </p:cNvSpPr>
          <p:nvPr/>
        </p:nvSpPr>
        <p:spPr bwMode="auto">
          <a:xfrm rot="6106099">
            <a:off x="83439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Freeform 32"/>
          <p:cNvSpPr>
            <a:spLocks/>
          </p:cNvSpPr>
          <p:nvPr/>
        </p:nvSpPr>
        <p:spPr bwMode="auto">
          <a:xfrm rot="6106099">
            <a:off x="77343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33"/>
          <p:cNvSpPr>
            <a:spLocks/>
          </p:cNvSpPr>
          <p:nvPr/>
        </p:nvSpPr>
        <p:spPr bwMode="auto">
          <a:xfrm rot="6106099">
            <a:off x="80391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Freeform 34"/>
          <p:cNvSpPr>
            <a:spLocks/>
          </p:cNvSpPr>
          <p:nvPr/>
        </p:nvSpPr>
        <p:spPr bwMode="auto">
          <a:xfrm rot="6106099">
            <a:off x="78867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Freeform 35"/>
          <p:cNvSpPr>
            <a:spLocks/>
          </p:cNvSpPr>
          <p:nvPr/>
        </p:nvSpPr>
        <p:spPr bwMode="auto">
          <a:xfrm rot="6106099">
            <a:off x="8039100" y="6134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Freeform 36"/>
          <p:cNvSpPr>
            <a:spLocks/>
          </p:cNvSpPr>
          <p:nvPr/>
        </p:nvSpPr>
        <p:spPr bwMode="auto">
          <a:xfrm rot="6106099">
            <a:off x="81915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7"/>
          <p:cNvSpPr>
            <a:spLocks/>
          </p:cNvSpPr>
          <p:nvPr/>
        </p:nvSpPr>
        <p:spPr bwMode="auto">
          <a:xfrm rot="6106099">
            <a:off x="83439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Freeform 38"/>
          <p:cNvSpPr>
            <a:spLocks/>
          </p:cNvSpPr>
          <p:nvPr/>
        </p:nvSpPr>
        <p:spPr bwMode="auto">
          <a:xfrm rot="6106099">
            <a:off x="84963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9"/>
          <p:cNvSpPr>
            <a:spLocks/>
          </p:cNvSpPr>
          <p:nvPr/>
        </p:nvSpPr>
        <p:spPr bwMode="auto">
          <a:xfrm rot="6106099">
            <a:off x="86487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Freeform 40"/>
          <p:cNvSpPr>
            <a:spLocks/>
          </p:cNvSpPr>
          <p:nvPr/>
        </p:nvSpPr>
        <p:spPr bwMode="auto">
          <a:xfrm rot="6106099">
            <a:off x="82677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Freeform 41"/>
          <p:cNvSpPr>
            <a:spLocks/>
          </p:cNvSpPr>
          <p:nvPr/>
        </p:nvSpPr>
        <p:spPr bwMode="auto">
          <a:xfrm rot="6106099">
            <a:off x="77343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Freeform 42"/>
          <p:cNvSpPr>
            <a:spLocks/>
          </p:cNvSpPr>
          <p:nvPr/>
        </p:nvSpPr>
        <p:spPr bwMode="auto">
          <a:xfrm rot="6106099">
            <a:off x="8420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43"/>
          <p:cNvSpPr>
            <a:spLocks/>
          </p:cNvSpPr>
          <p:nvPr/>
        </p:nvSpPr>
        <p:spPr bwMode="auto">
          <a:xfrm rot="6106099">
            <a:off x="85725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Freeform 44"/>
          <p:cNvSpPr>
            <a:spLocks/>
          </p:cNvSpPr>
          <p:nvPr/>
        </p:nvSpPr>
        <p:spPr bwMode="auto">
          <a:xfrm rot="6106099">
            <a:off x="87249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Freeform 45"/>
          <p:cNvSpPr>
            <a:spLocks/>
          </p:cNvSpPr>
          <p:nvPr/>
        </p:nvSpPr>
        <p:spPr bwMode="auto">
          <a:xfrm rot="6106099">
            <a:off x="8877300" y="6667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Freeform 46"/>
          <p:cNvSpPr>
            <a:spLocks/>
          </p:cNvSpPr>
          <p:nvPr/>
        </p:nvSpPr>
        <p:spPr bwMode="auto">
          <a:xfrm rot="6106099">
            <a:off x="7962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Freeform 47"/>
          <p:cNvSpPr>
            <a:spLocks/>
          </p:cNvSpPr>
          <p:nvPr/>
        </p:nvSpPr>
        <p:spPr bwMode="auto">
          <a:xfrm rot="6106099">
            <a:off x="81153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Freeform 48"/>
          <p:cNvSpPr>
            <a:spLocks/>
          </p:cNvSpPr>
          <p:nvPr/>
        </p:nvSpPr>
        <p:spPr bwMode="auto">
          <a:xfrm rot="6106099">
            <a:off x="82677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9"/>
          <p:cNvSpPr>
            <a:spLocks/>
          </p:cNvSpPr>
          <p:nvPr/>
        </p:nvSpPr>
        <p:spPr bwMode="auto">
          <a:xfrm rot="6106099">
            <a:off x="84201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Freeform 50"/>
          <p:cNvSpPr>
            <a:spLocks/>
          </p:cNvSpPr>
          <p:nvPr/>
        </p:nvSpPr>
        <p:spPr bwMode="auto">
          <a:xfrm rot="6106099">
            <a:off x="8039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51"/>
          <p:cNvSpPr>
            <a:spLocks/>
          </p:cNvSpPr>
          <p:nvPr/>
        </p:nvSpPr>
        <p:spPr bwMode="auto">
          <a:xfrm rot="6106099">
            <a:off x="7962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Freeform 52"/>
          <p:cNvSpPr>
            <a:spLocks/>
          </p:cNvSpPr>
          <p:nvPr/>
        </p:nvSpPr>
        <p:spPr bwMode="auto">
          <a:xfrm rot="6106099">
            <a:off x="75057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53"/>
          <p:cNvSpPr>
            <a:spLocks/>
          </p:cNvSpPr>
          <p:nvPr/>
        </p:nvSpPr>
        <p:spPr bwMode="auto">
          <a:xfrm rot="6106099">
            <a:off x="7886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16" name="Picture 54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36628" flipH="1">
            <a:off x="7315200" y="4122738"/>
            <a:ext cx="14081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5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905000" y="5029200"/>
            <a:ext cx="13716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9atHP1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352800" y="1143000"/>
            <a:ext cx="50292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3399"/>
                </a:solidFill>
              </a:rPr>
              <a:t>Giúp trẻ hiểu tác phẩm</a:t>
            </a:r>
          </a:p>
          <a:p>
            <a:r>
              <a:rPr lang="en-US" sz="3200">
                <a:solidFill>
                  <a:schemeClr val="hlink"/>
                </a:solidFill>
              </a:rPr>
              <a:t>Các bạn vừa nghe bài thơ gì? Của ai?</a:t>
            </a:r>
          </a:p>
          <a:p>
            <a:r>
              <a:rPr lang="en-US" sz="3200">
                <a:solidFill>
                  <a:schemeClr val="hlink"/>
                </a:solidFill>
              </a:rPr>
              <a:t>Ai đã đến thăm nhà bà khi bà đi vắng?</a:t>
            </a:r>
          </a:p>
          <a:p>
            <a:r>
              <a:rPr lang="en-US" sz="3200">
                <a:solidFill>
                  <a:schemeClr val="hlink"/>
                </a:solidFill>
              </a:rPr>
              <a:t>Nhà bà có gì?</a:t>
            </a:r>
          </a:p>
          <a:p>
            <a:r>
              <a:rPr lang="en-US" sz="3200">
                <a:solidFill>
                  <a:schemeClr val="hlink"/>
                </a:solidFill>
              </a:rPr>
              <a:t>Đàn gà nhà bà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2133600" y="0"/>
            <a:ext cx="11658600" cy="7162800"/>
            <a:chOff x="-1344" y="-192"/>
            <a:chExt cx="7344" cy="4512"/>
          </a:xfrm>
        </p:grpSpPr>
        <p:pic>
          <p:nvPicPr>
            <p:cNvPr id="9219" name="doan 6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6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96"/>
              <a:ext cx="5760" cy="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7" descr="loai hoa (8) copy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0" y="2063"/>
              <a:ext cx="1680" cy="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59" y="-192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6" descr="loai-hoa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3578"/>
              <a:ext cx="864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2" y="-192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-144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0" descr="nha-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344" y="432"/>
              <a:ext cx="3072" cy="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1" descr="g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60" y="3312"/>
              <a:ext cx="1008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5" descr="loai-hoa-(6)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280" y="1392"/>
              <a:ext cx="63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13" descr="gadi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96" y="2640"/>
              <a:ext cx="695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4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816" y="2880"/>
              <a:ext cx="62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5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flipH="1">
              <a:off x="1872" y="2880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16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flipH="1">
              <a:off x="2496" y="2640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17" descr="gadi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600" y="2592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18" descr="con-ong">
              <a:hlinkClick r:id="" action="ppaction://noaction" highlightClick="1">
                <a:snd r:embed="rId15" name="chua dung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422427">
              <a:off x="1392" y="0"/>
              <a:ext cx="38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9" descr="hh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608" y="384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5" descr="loai-hoa-(4).gif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flipH="1">
              <a:off x="0" y="-192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2016" y="720"/>
              <a:ext cx="287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Ðến thăm bà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Bà đi vắng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Có đàn gà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Chơi ngoài nắng</a:t>
              </a:r>
            </a:p>
            <a:p>
              <a:endParaRPr lang="en-US" b="1">
                <a:solidFill>
                  <a:srgbClr val="FF0000"/>
                </a:solidFill>
              </a:endParaRPr>
            </a:p>
          </p:txBody>
        </p:sp>
        <p:pic>
          <p:nvPicPr>
            <p:cNvPr id="9238" name="Picture 22" descr="ga-me"/>
            <p:cNvPicPr>
              <a:picLocks noChangeAspect="1" noChangeArrowheads="1" noCrop="1"/>
            </p:cNvPicPr>
            <p:nvPr/>
          </p:nvPicPr>
          <p:blipFill>
            <a:blip r:embed="rId19">
              <a:lum bright="-6000" contrast="22000"/>
            </a:blip>
            <a:srcRect/>
            <a:stretch>
              <a:fillRect/>
            </a:stretch>
          </p:blipFill>
          <p:spPr bwMode="auto">
            <a:xfrm>
              <a:off x="1392" y="2064"/>
              <a:ext cx="100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23" descr="gadi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2" y="3120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12122011195239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057400" y="2819400"/>
            <a:ext cx="533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Bạn nhỏ thể hiện tình cảm yêu quí đàn gà qua câu thơ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323</Words>
  <Application>Microsoft Office PowerPoint</Application>
  <PresentationFormat>On-screen Show (4:3)</PresentationFormat>
  <Paragraphs>52</Paragraphs>
  <Slides>18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TrongKhoiDesign</dc:creator>
  <cp:lastModifiedBy>SKY</cp:lastModifiedBy>
  <cp:revision>197</cp:revision>
  <dcterms:created xsi:type="dcterms:W3CDTF">2008-01-16T04:47:33Z</dcterms:created>
  <dcterms:modified xsi:type="dcterms:W3CDTF">2024-09-17T13:41:13Z</dcterms:modified>
</cp:coreProperties>
</file>