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276" r:id="rId3"/>
    <p:sldId id="283" r:id="rId4"/>
    <p:sldId id="285" r:id="rId5"/>
    <p:sldId id="284" r:id="rId6"/>
    <p:sldId id="286" r:id="rId7"/>
    <p:sldId id="288"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715"/>
  </p:normalViewPr>
  <p:slideViewPr>
    <p:cSldViewPr snapToGrid="0">
      <p:cViewPr varScale="1">
        <p:scale>
          <a:sx n="83" d="100"/>
          <a:sy n="83" d="100"/>
        </p:scale>
        <p:origin x="7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A7C008-23EF-5645-81DE-CE77C6529BC2}"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7C008-23EF-5645-81DE-CE77C6529BC2}"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7C008-23EF-5645-81DE-CE77C6529BC2}"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A7C008-23EF-5645-81DE-CE77C6529BC2}"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7C008-23EF-5645-81DE-CE77C6529BC2}"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7C008-23EF-5645-81DE-CE77C6529BC2}"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7C008-23EF-5645-81DE-CE77C6529BC2}"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7C008-23EF-5645-81DE-CE77C6529BC2}"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7C008-23EF-5645-81DE-CE77C6529BC2}"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7C008-23EF-5645-81DE-CE77C6529BC2}"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A7C008-23EF-5645-81DE-CE77C6529BC2}"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7C008-23EF-5645-81DE-CE77C6529BC2}"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A7C008-23EF-5645-81DE-CE77C6529BC2}"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7C008-23EF-5645-81DE-CE77C6529BC2}"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7C008-23EF-5645-81DE-CE77C6529BC2}"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7C008-23EF-5645-81DE-CE77C6529BC2}"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7C008-23EF-5645-81DE-CE77C6529BC2}"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7C008-23EF-5645-81DE-CE77C6529BC2}"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7C008-23EF-5645-81DE-CE77C6529BC2}"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7C008-23EF-5645-81DE-CE77C6529BC2}"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A7C008-23EF-5645-81DE-CE77C6529BC2}"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A7C008-23EF-5645-81DE-CE77C6529BC2}"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3A9BA-D18E-A648-A6DC-469CBCB109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7C008-23EF-5645-81DE-CE77C6529BC2}" type="datetimeFigureOut">
              <a:rPr lang="en-US" smtClean="0"/>
              <a:t>9/10/2025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3A9BA-D18E-A648-A6DC-469CBCB109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7C008-23EF-5645-81DE-CE77C6529BC2}" type="datetimeFigureOut">
              <a:rPr lang="en-US" smtClean="0"/>
              <a:t>9/10/2025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3A9BA-D18E-A648-A6DC-469CBCB109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7"/>
          <p:cNvSpPr>
            <a:spLocks noGrp="1"/>
          </p:cNvSpPr>
          <p:nvPr>
            <p:ph type="title"/>
          </p:nvPr>
        </p:nvSpPr>
        <p:spPr/>
        <p:txBody>
          <a:bodyPr anchor="ctr" anchorCtr="0"/>
          <a:lstStyle/>
          <a:p>
            <a:endParaRPr lang="en-US" altLang="zh-CN"/>
          </a:p>
        </p:txBody>
      </p:sp>
      <p:pic>
        <p:nvPicPr>
          <p:cNvPr id="2050" name="Content Placeholder 1" descr="149079053_3571002713029246_5172747834860867210_n"/>
          <p:cNvPicPr>
            <a:picLocks noGrp="1" noChangeAspect="1"/>
          </p:cNvPicPr>
          <p:nvPr>
            <p:ph sz="half" idx="1"/>
          </p:nvPr>
        </p:nvPicPr>
        <p:blipFill>
          <a:blip r:embed="rId2"/>
          <a:stretch>
            <a:fillRect/>
          </a:stretch>
        </p:blipFill>
        <p:spPr>
          <a:xfrm>
            <a:off x="3082925" y="2947988"/>
            <a:ext cx="1828800" cy="1828800"/>
          </a:xfrm>
        </p:spPr>
      </p:pic>
      <p:pic>
        <p:nvPicPr>
          <p:cNvPr id="2051" name="Picture 4" descr="27"/>
          <p:cNvPicPr>
            <a:picLocks noChangeAspect="1"/>
          </p:cNvPicPr>
          <p:nvPr/>
        </p:nvPicPr>
        <p:blipFill>
          <a:blip r:embed="rId3"/>
          <a:stretch>
            <a:fillRect/>
          </a:stretch>
        </p:blipFill>
        <p:spPr>
          <a:xfrm>
            <a:off x="1524000" y="9525"/>
            <a:ext cx="9144000" cy="6848475"/>
          </a:xfrm>
          <a:prstGeom prst="rect">
            <a:avLst/>
          </a:prstGeom>
          <a:noFill/>
          <a:ln w="9525">
            <a:noFill/>
          </a:ln>
        </p:spPr>
      </p:pic>
      <p:pic>
        <p:nvPicPr>
          <p:cNvPr id="2052" name="Content Placeholder 6" descr="ảnh nền 4"/>
          <p:cNvPicPr>
            <a:picLocks noGrp="1" noChangeAspect="1"/>
          </p:cNvPicPr>
          <p:nvPr>
            <p:ph sz="half" idx="2"/>
          </p:nvPr>
        </p:nvPicPr>
        <p:blipFill>
          <a:blip r:embed="rId4"/>
          <a:stretch>
            <a:fillRect/>
          </a:stretch>
        </p:blipFill>
        <p:spPr>
          <a:xfrm>
            <a:off x="228600" y="22860"/>
            <a:ext cx="12029440" cy="6859905"/>
          </a:xfrm>
        </p:spPr>
      </p:pic>
      <p:pic>
        <p:nvPicPr>
          <p:cNvPr id="4" name="Picture 3"/>
          <p:cNvPicPr>
            <a:picLocks noChangeAspect="1"/>
          </p:cNvPicPr>
          <p:nvPr/>
        </p:nvPicPr>
        <p:blipFill>
          <a:blip r:embed="rId5"/>
          <a:stretch>
            <a:fillRect/>
          </a:stretch>
        </p:blipFill>
        <p:spPr>
          <a:xfrm>
            <a:off x="0" y="10160"/>
            <a:ext cx="12260580" cy="6838950"/>
          </a:xfrm>
          <a:prstGeom prst="rect">
            <a:avLst/>
          </a:prstGeom>
        </p:spPr>
      </p:pic>
      <p:sp>
        <p:nvSpPr>
          <p:cNvPr id="15368" name="Text Box 8"/>
          <p:cNvSpPr txBox="1">
            <a:spLocks noChangeArrowheads="1"/>
          </p:cNvSpPr>
          <p:nvPr/>
        </p:nvSpPr>
        <p:spPr bwMode="auto">
          <a:xfrm>
            <a:off x="1521460" y="2437092"/>
            <a:ext cx="85344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ctr" defTabSz="914400">
              <a:spcBef>
                <a:spcPct val="50000"/>
              </a:spcBef>
              <a:buClrTx/>
              <a:buSzTx/>
              <a:buFontTx/>
              <a:buNone/>
              <a:defRPr/>
            </a:pPr>
            <a:r>
              <a:rPr lang="en-US" altLang="en-US" sz="5000" b="1" dirty="0">
                <a:solidFill>
                  <a:srgbClr val="FF0000"/>
                </a:solidFill>
                <a:latin typeface="Times New Roman" panose="02020603050405020304" pitchFamily="18" charset="0"/>
                <a:cs typeface="Times New Roman" panose="02020603050405020304" pitchFamily="18" charset="0"/>
              </a:rPr>
              <a:t>HOẠT ĐỘNG ÂM NHẠC</a:t>
            </a:r>
            <a:endParaRPr lang="en-US" sz="5000" b="1" dirty="0">
              <a:solidFill>
                <a:srgbClr val="FF0000"/>
              </a:solidFill>
              <a:latin typeface="UTM Avo" panose="02040603050506020204" pitchFamily="18"/>
              <a:cs typeface="Times New Roman" panose="02020603050405020304"/>
            </a:endParaRPr>
          </a:p>
          <a:p>
            <a:pPr lvl="0" algn="ctr" defTabSz="457200">
              <a:defRPr/>
            </a:pPr>
            <a:r>
              <a:rPr lang="vi-VN" altLang="en-US" sz="3800" b="1" dirty="0">
                <a:solidFill>
                  <a:srgbClr val="FF0000"/>
                </a:solidFill>
                <a:latin typeface="UTM Avo" panose="02040603050506020204" pitchFamily="18"/>
              </a:rPr>
              <a:t> </a:t>
            </a:r>
            <a:r>
              <a:rPr lang="vi-VN" altLang="en-US" sz="4400" b="1" dirty="0">
                <a:solidFill>
                  <a:srgbClr val="FF0000"/>
                </a:solidFill>
                <a:latin typeface="Times New Roman" panose="02020603050405020304" pitchFamily="18" charset="0"/>
                <a:cs typeface="Times New Roman" panose="02020603050405020304" pitchFamily="18" charset="0"/>
              </a:rPr>
              <a:t>Nghe</a:t>
            </a:r>
            <a:r>
              <a:rPr lang="vi-VN" altLang="en-US" sz="3800" b="1" dirty="0">
                <a:solidFill>
                  <a:srgbClr val="FF0000"/>
                </a:solidFill>
                <a:latin typeface="Times New Roman" panose="02020603050405020304" pitchFamily="18" charset="0"/>
                <a:cs typeface="Times New Roman" panose="02020603050405020304" pitchFamily="18" charset="0"/>
              </a:rPr>
              <a:t> </a:t>
            </a:r>
            <a:r>
              <a:rPr lang="vi-VN" altLang="en-US" sz="4400" b="1" dirty="0">
                <a:solidFill>
                  <a:srgbClr val="FF0000"/>
                </a:solidFill>
                <a:latin typeface="Times New Roman" panose="02020603050405020304" pitchFamily="18" charset="0"/>
                <a:cs typeface="Times New Roman" panose="02020603050405020304" pitchFamily="18" charset="0"/>
              </a:rPr>
              <a:t>Hát “ </a:t>
            </a:r>
            <a:r>
              <a:rPr lang="en-US" altLang="en-US" sz="4400" b="1" dirty="0" err="1" smtClean="0">
                <a:solidFill>
                  <a:srgbClr val="FF0000"/>
                </a:solidFill>
                <a:latin typeface="Times New Roman" panose="02020603050405020304" pitchFamily="18" charset="0"/>
                <a:cs typeface="Times New Roman" panose="02020603050405020304" pitchFamily="18" charset="0"/>
              </a:rPr>
              <a:t>Cháu</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vẽ</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ông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mặt</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trời</a:t>
            </a:r>
            <a:r>
              <a:rPr lang="vi-VN" altLang="en-US" sz="44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a:p>
            <a:pPr lvl="0" algn="ctr" defTabSz="457200">
              <a:defRPr/>
            </a:pPr>
            <a:r>
              <a:rPr lang="en-US" altLang="en-US" sz="4400" b="1" dirty="0" smtClean="0">
                <a:solidFill>
                  <a:srgbClr val="FF0000"/>
                </a:solidFill>
                <a:latin typeface="Times New Roman" panose="02020603050405020304" pitchFamily="18" charset="0"/>
                <a:cs typeface="Times New Roman" panose="02020603050405020304" pitchFamily="18" charset="0"/>
              </a:rPr>
              <a:t>VĐTN</a:t>
            </a:r>
            <a:r>
              <a:rPr lang="vi-VN"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kéo</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cưa</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lửa</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xẻ</a:t>
            </a:r>
            <a:endParaRPr lang="en-US" altLang="en-US" sz="4400" b="1" dirty="0">
              <a:latin typeface="Times New Roman" panose="02020603050405020304" pitchFamily="18" charset="0"/>
              <a:cs typeface="Times New Roman" panose="02020603050405020304" pitchFamily="18" charset="0"/>
            </a:endParaRPr>
          </a:p>
          <a:p>
            <a:pPr lvl="0" algn="ctr" defTabSz="457200">
              <a:defRPr/>
            </a:pPr>
            <a:r>
              <a:rPr kumimoji="0" lang="en-US" sz="36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Đối</a:t>
            </a:r>
            <a:r>
              <a:rPr kumimoji="0" lang="en-US" sz="3600" b="1" kern="1200" cap="none" spc="0" normalizeH="0" baseline="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sz="36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tượng</a:t>
            </a:r>
            <a:r>
              <a:rPr kumimoji="0" lang="en-US" sz="3600" b="1" kern="1200" cap="none" spc="0" normalizeH="0" baseline="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24-36 </a:t>
            </a:r>
            <a:r>
              <a:rPr kumimoji="0" lang="en-US" sz="3600" b="1" kern="1200" cap="none" spc="0" normalizeH="0" baseline="0" noProof="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tháng</a:t>
            </a:r>
            <a:endParaRPr kumimoji="0" lang="en-US" sz="3600" b="1" kern="1200" cap="none" spc="0" normalizeH="0" baseline="0" noProof="0" dirty="0">
              <a:effectLst>
                <a:outerShdw blurRad="38100" dist="38100" dir="2700000" algn="tl">
                  <a:srgbClr val="000000">
                    <a:alpha val="43137"/>
                  </a:srgbClr>
                </a:outerShdw>
              </a:effectLst>
              <a:latin typeface="UTM Avo" panose="02040603050506020204" pitchFamily="18"/>
              <a:cs typeface="Times New Roman" panose="02020603050405020304" pitchFamily="18" charset="0"/>
            </a:endParaRPr>
          </a:p>
          <a:p>
            <a:pPr marR="0" algn="ctr" defTabSz="914400">
              <a:spcBef>
                <a:spcPct val="50000"/>
              </a:spcBef>
              <a:buClrTx/>
              <a:buSzTx/>
              <a:buFontTx/>
              <a:buNone/>
              <a:defRPr/>
            </a:pPr>
            <a:endParaRPr kumimoji="0" lang="en-US" sz="3600" b="1" kern="1200" cap="none" spc="0" normalizeH="0" baseline="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11" name="Text Box 17"/>
          <p:cNvSpPr txBox="1">
            <a:spLocks noChangeArrowheads="1"/>
          </p:cNvSpPr>
          <p:nvPr/>
        </p:nvSpPr>
        <p:spPr bwMode="auto">
          <a:xfrm>
            <a:off x="6150954" y="149495"/>
            <a:ext cx="184731" cy="400110"/>
          </a:xfrm>
          <a:prstGeom prst="rect">
            <a:avLst/>
          </a:prstGeom>
          <a:noFill/>
          <a:ln w="9525">
            <a:noFill/>
            <a:miter lim="800000"/>
          </a:ln>
          <a:effectLst/>
        </p:spPr>
        <p:txBody>
          <a:bodyPr wrap="none">
            <a:spAutoFit/>
          </a:bodyPr>
          <a:lstStyle/>
          <a:p>
            <a:pPr marR="0" algn="ctr" defTabSz="914400">
              <a:buClrTx/>
              <a:buSzTx/>
              <a:buFontTx/>
              <a:buNone/>
            </a:pPr>
            <a:endParaRPr kumimoji="0" sz="2000" b="1" kern="1200" cap="none" spc="0" normalizeH="0" baseline="0" noProof="1">
              <a:gradFill>
                <a:gsLst>
                  <a:gs pos="0">
                    <a:srgbClr val="012D86"/>
                  </a:gs>
                  <a:gs pos="100000">
                    <a:srgbClr val="0E2557"/>
                  </a:gs>
                </a:gsLst>
                <a:lin scaled="0"/>
              </a:gradFill>
              <a:effectLst>
                <a:outerShdw blurRad="38100" dist="38100" dir="2700000">
                  <a:srgbClr val="C0C0C0"/>
                </a:outerShdw>
              </a:effectLst>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2819400" y="149495"/>
            <a:ext cx="6222670" cy="913070"/>
          </a:xfrm>
          <a:prstGeom prst="rect">
            <a:avLst/>
          </a:prstGeom>
          <a:noFill/>
        </p:spPr>
        <p:txBody>
          <a:bodyPr wrap="square">
            <a:spAutoFit/>
          </a:bodyPr>
          <a:lstStyle/>
          <a:p>
            <a:pPr algn="ctr">
              <a:lnSpc>
                <a:spcPts val="3160"/>
              </a:lnSpc>
            </a:pPr>
            <a:r>
              <a:rPr lang="en-US" sz="2000" b="1" dirty="0">
                <a:solidFill>
                  <a:schemeClr val="tx1"/>
                </a:solidFill>
                <a:latin typeface="Times New Roman" panose="02020603050405020304" pitchFamily="18" charset="0"/>
                <a:cs typeface="Times New Roman" panose="02020603050405020304" pitchFamily="18" charset="0"/>
              </a:rPr>
              <a:t>ỦY BAN NHÂN </a:t>
            </a:r>
            <a:r>
              <a:rPr lang="en-US" sz="2000" b="1" dirty="0" smtClean="0">
                <a:solidFill>
                  <a:schemeClr val="tx1"/>
                </a:solidFill>
                <a:latin typeface="Times New Roman" panose="02020603050405020304" pitchFamily="18" charset="0"/>
                <a:cs typeface="Times New Roman" panose="02020603050405020304" pitchFamily="18" charset="0"/>
              </a:rPr>
              <a:t>D</a:t>
            </a:r>
            <a:r>
              <a:rPr lang="vi-VN" sz="2000" b="1" dirty="0" smtClean="0">
                <a:latin typeface="Times New Roman" panose="02020603050405020304" pitchFamily="18" charset="0"/>
                <a:cs typeface="Times New Roman" panose="02020603050405020304" pitchFamily="18" charset="0"/>
              </a:rPr>
              <a:t>ÂN PHƯỜNG PHÚC LỢI</a:t>
            </a:r>
            <a:endParaRPr lang="en-US" sz="2000" b="1" dirty="0">
              <a:solidFill>
                <a:schemeClr val="tx1"/>
              </a:solidFill>
              <a:latin typeface="Times New Roman" panose="02020603050405020304" pitchFamily="18" charset="0"/>
              <a:cs typeface="Times New Roman" panose="02020603050405020304" pitchFamily="18" charset="0"/>
            </a:endParaRPr>
          </a:p>
          <a:p>
            <a:pPr algn="ctr">
              <a:lnSpc>
                <a:spcPts val="3160"/>
              </a:lnSpc>
            </a:pPr>
            <a:r>
              <a:rPr lang="en-US" sz="2000" b="1" dirty="0">
                <a:solidFill>
                  <a:schemeClr val="tx1"/>
                </a:solidFill>
                <a:latin typeface="Times New Roman" panose="02020603050405020304" pitchFamily="18" charset="0"/>
                <a:cs typeface="Times New Roman" panose="02020603050405020304" pitchFamily="18" charset="0"/>
              </a:rPr>
              <a:t>TRƯỜNG MẦM NON BAN MAI XANH</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0395" y="1027906"/>
            <a:ext cx="1195290" cy="1195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Text Box 5"/>
          <p:cNvSpPr txBox="1"/>
          <p:nvPr/>
        </p:nvSpPr>
        <p:spPr>
          <a:xfrm>
            <a:off x="1845945" y="1775460"/>
            <a:ext cx="8491855" cy="3539430"/>
          </a:xfrm>
          <a:prstGeom prst="rect">
            <a:avLst/>
          </a:prstGeom>
          <a:noFill/>
        </p:spPr>
        <p:txBody>
          <a:bodyPr wrap="square" rtlCol="0">
            <a:spAutoFit/>
          </a:bodyPr>
          <a:lstStyle/>
          <a:p>
            <a:r>
              <a:rPr lang="vi-VN" altLang="en-US" sz="6600" dirty="0">
                <a:solidFill>
                  <a:srgbClr val="FF0000"/>
                </a:solidFill>
                <a:latin typeface="Times New Roman" panose="02020603050405020304" pitchFamily="18" charset="0"/>
                <a:cs typeface="Times New Roman" panose="02020603050405020304" pitchFamily="18" charset="0"/>
              </a:rPr>
              <a:t>Hoạt động gây hứng thú</a:t>
            </a:r>
          </a:p>
          <a:p>
            <a:endParaRPr lang="vi-VN" altLang="en-US" dirty="0"/>
          </a:p>
          <a:p>
            <a:pPr algn="ctr"/>
            <a:r>
              <a:rPr lang="vi-VN" altLang="en-US" dirty="0"/>
              <a:t> </a:t>
            </a:r>
            <a:r>
              <a:rPr lang="vi-VN" altLang="en-US" sz="4800" dirty="0"/>
              <a:t>Cô và trẻ </a:t>
            </a:r>
            <a:r>
              <a:rPr lang="vi-VN" altLang="en-US" sz="4800" dirty="0" smtClean="0"/>
              <a:t>cùng</a:t>
            </a:r>
            <a:r>
              <a:rPr lang="en-US" altLang="en-US" sz="4800" dirty="0" smtClean="0"/>
              <a:t> </a:t>
            </a:r>
            <a:r>
              <a:rPr lang="en-US" altLang="en-US" sz="4800" dirty="0" err="1" smtClean="0"/>
              <a:t>chơi</a:t>
            </a:r>
            <a:r>
              <a:rPr lang="en-US" altLang="en-US" sz="4800" dirty="0" smtClean="0"/>
              <a:t> </a:t>
            </a:r>
            <a:r>
              <a:rPr lang="en-US" altLang="en-US" sz="4800" dirty="0" err="1" smtClean="0"/>
              <a:t>trò</a:t>
            </a:r>
            <a:r>
              <a:rPr lang="en-US" altLang="en-US" sz="4800" dirty="0" smtClean="0"/>
              <a:t> </a:t>
            </a:r>
            <a:r>
              <a:rPr lang="en-US" altLang="en-US" sz="4800" dirty="0" err="1" smtClean="0"/>
              <a:t>chơi</a:t>
            </a:r>
            <a:r>
              <a:rPr lang="en-US" altLang="en-US" sz="4800" dirty="0" smtClean="0"/>
              <a:t> </a:t>
            </a:r>
          </a:p>
          <a:p>
            <a:pPr algn="ctr"/>
            <a:r>
              <a:rPr lang="en-US" altLang="en-US" sz="4800" dirty="0" smtClean="0"/>
              <a:t>“ </a:t>
            </a:r>
            <a:r>
              <a:rPr lang="en-US" altLang="en-US" sz="4800" dirty="0" err="1" smtClean="0"/>
              <a:t>Trời</a:t>
            </a:r>
            <a:r>
              <a:rPr lang="en-US" altLang="en-US" sz="4800" dirty="0" smtClean="0"/>
              <a:t> </a:t>
            </a:r>
            <a:r>
              <a:rPr lang="en-US" altLang="en-US" sz="4800" dirty="0" err="1" smtClean="0"/>
              <a:t>tối</a:t>
            </a:r>
            <a:r>
              <a:rPr lang="en-US" altLang="en-US" sz="4800" dirty="0" smtClean="0"/>
              <a:t>, </a:t>
            </a:r>
            <a:r>
              <a:rPr lang="en-US" altLang="en-US" sz="4800" dirty="0" err="1" smtClean="0"/>
              <a:t>trời</a:t>
            </a:r>
            <a:r>
              <a:rPr lang="en-US" altLang="en-US" sz="4800" dirty="0" smtClean="0"/>
              <a:t> </a:t>
            </a:r>
            <a:r>
              <a:rPr lang="en-US" altLang="en-US" sz="4800" dirty="0" err="1" smtClean="0"/>
              <a:t>sáng</a:t>
            </a:r>
            <a:r>
              <a:rPr lang="en-US" altLang="en-US" sz="4800" dirty="0" smtClean="0"/>
              <a:t>” </a:t>
            </a:r>
            <a:r>
              <a:rPr lang="vi-VN" altLang="en-US" sz="4800" dirty="0" smtClean="0"/>
              <a:t> </a:t>
            </a:r>
            <a:endParaRPr lang="vi-VN" altLang="en-US" sz="4400" dirty="0">
              <a:latin typeface="Times New Roman" panose="02020603050405020304" pitchFamily="18" charset="0"/>
              <a:cs typeface="Times New Roman" panose="02020603050405020304" pitchFamily="18" charset="0"/>
            </a:endParaRPr>
          </a:p>
          <a:p>
            <a:pPr algn="ctr"/>
            <a:endParaRPr lang="vi-VN" alt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ext Box 1"/>
          <p:cNvSpPr txBox="1"/>
          <p:nvPr/>
        </p:nvSpPr>
        <p:spPr>
          <a:xfrm>
            <a:off x="1553497" y="1035050"/>
            <a:ext cx="9252155" cy="4524315"/>
          </a:xfrm>
          <a:prstGeom prst="rect">
            <a:avLst/>
          </a:prstGeom>
          <a:noFill/>
        </p:spPr>
        <p:txBody>
          <a:bodyPr wrap="square" rtlCol="0">
            <a:spAutoFit/>
          </a:bodyPr>
          <a:lstStyle/>
          <a:p>
            <a:r>
              <a:rPr lang="vi-VN" altLang="en-US" sz="6000" dirty="0">
                <a:solidFill>
                  <a:srgbClr val="FF0000"/>
                </a:solidFill>
                <a:latin typeface="+mj-lt"/>
                <a:sym typeface="+mn-ea"/>
              </a:rPr>
              <a:t>          </a:t>
            </a:r>
          </a:p>
          <a:p>
            <a:r>
              <a:rPr lang="vi-VN" altLang="en-US" sz="6000" dirty="0">
                <a:solidFill>
                  <a:srgbClr val="FF0000"/>
                </a:solidFill>
                <a:latin typeface="+mj-lt"/>
                <a:sym typeface="+mn-ea"/>
              </a:rPr>
              <a:t>Cô hát lần 1: Không nhạc</a:t>
            </a:r>
          </a:p>
          <a:p>
            <a:endParaRPr lang="vi-VN" altLang="en-US" sz="6000" dirty="0">
              <a:solidFill>
                <a:srgbClr val="FF0000"/>
              </a:solidFill>
              <a:latin typeface="+mj-lt"/>
            </a:endParaRPr>
          </a:p>
          <a:p>
            <a:r>
              <a:rPr lang="vi-VN" altLang="en-US" sz="3600" dirty="0">
                <a:gradFill>
                  <a:gsLst>
                    <a:gs pos="0">
                      <a:srgbClr val="012D86"/>
                    </a:gs>
                    <a:gs pos="100000">
                      <a:srgbClr val="0E2557"/>
                    </a:gs>
                  </a:gsLst>
                  <a:lin scaled="0"/>
                </a:gradFill>
                <a:latin typeface="+mj-lt"/>
                <a:cs typeface="Times New Roman" panose="02020603050405020304" pitchFamily="18" charset="0"/>
                <a:sym typeface="+mn-ea"/>
              </a:rPr>
              <a:t>     - H</a:t>
            </a:r>
            <a:r>
              <a:rPr lang="vi-VN" altLang="en-US" sz="3600" dirty="0">
                <a:solidFill>
                  <a:srgbClr val="002060"/>
                </a:solidFill>
                <a:latin typeface="+mj-lt"/>
                <a:cs typeface="Times New Roman" panose="02020603050405020304" pitchFamily="18" charset="0"/>
                <a:sym typeface="+mn-ea"/>
              </a:rPr>
              <a:t>ỏi trẻ tên bài hát? ( </a:t>
            </a:r>
            <a:r>
              <a:rPr lang="en-US" altLang="en-US" sz="3600" dirty="0" err="1" smtClean="0">
                <a:solidFill>
                  <a:srgbClr val="002060"/>
                </a:solidFill>
                <a:latin typeface="+mj-lt"/>
                <a:cs typeface="Times New Roman" panose="02020603050405020304" pitchFamily="18" charset="0"/>
                <a:sym typeface="+mn-ea"/>
              </a:rPr>
              <a:t>Cháu</a:t>
            </a:r>
            <a:r>
              <a:rPr lang="en-US" altLang="en-US" sz="3600" dirty="0" smtClean="0">
                <a:solidFill>
                  <a:srgbClr val="002060"/>
                </a:solidFill>
                <a:latin typeface="+mj-lt"/>
                <a:cs typeface="Times New Roman" panose="02020603050405020304" pitchFamily="18" charset="0"/>
                <a:sym typeface="+mn-ea"/>
              </a:rPr>
              <a:t> </a:t>
            </a:r>
            <a:r>
              <a:rPr lang="en-US" altLang="en-US" sz="3600" dirty="0" err="1" smtClean="0">
                <a:solidFill>
                  <a:srgbClr val="002060"/>
                </a:solidFill>
                <a:latin typeface="+mj-lt"/>
                <a:cs typeface="Times New Roman" panose="02020603050405020304" pitchFamily="18" charset="0"/>
                <a:sym typeface="+mn-ea"/>
              </a:rPr>
              <a:t>vẽ</a:t>
            </a:r>
            <a:r>
              <a:rPr lang="en-US" altLang="en-US" sz="3600" dirty="0" smtClean="0">
                <a:solidFill>
                  <a:srgbClr val="002060"/>
                </a:solidFill>
                <a:latin typeface="+mj-lt"/>
                <a:cs typeface="Times New Roman" panose="02020603050405020304" pitchFamily="18" charset="0"/>
                <a:sym typeface="+mn-ea"/>
              </a:rPr>
              <a:t> </a:t>
            </a:r>
            <a:r>
              <a:rPr lang="en-US" altLang="en-US" sz="3600" dirty="0" err="1" smtClean="0">
                <a:solidFill>
                  <a:srgbClr val="002060"/>
                </a:solidFill>
                <a:latin typeface="+mj-lt"/>
                <a:cs typeface="Times New Roman" panose="02020603050405020304" pitchFamily="18" charset="0"/>
                <a:sym typeface="+mn-ea"/>
              </a:rPr>
              <a:t>ông</a:t>
            </a:r>
            <a:r>
              <a:rPr lang="en-US" altLang="en-US" sz="3600" dirty="0" smtClean="0">
                <a:solidFill>
                  <a:srgbClr val="002060"/>
                </a:solidFill>
                <a:latin typeface="+mj-lt"/>
                <a:cs typeface="Times New Roman" panose="02020603050405020304" pitchFamily="18" charset="0"/>
                <a:sym typeface="+mn-ea"/>
              </a:rPr>
              <a:t> </a:t>
            </a:r>
            <a:r>
              <a:rPr lang="en-US" altLang="en-US" sz="3600" dirty="0" err="1" smtClean="0">
                <a:solidFill>
                  <a:srgbClr val="002060"/>
                </a:solidFill>
                <a:latin typeface="+mj-lt"/>
                <a:cs typeface="Times New Roman" panose="02020603050405020304" pitchFamily="18" charset="0"/>
                <a:sym typeface="+mn-ea"/>
              </a:rPr>
              <a:t>mặt</a:t>
            </a:r>
            <a:r>
              <a:rPr lang="en-US" altLang="en-US" sz="3600" dirty="0" smtClean="0">
                <a:solidFill>
                  <a:srgbClr val="002060"/>
                </a:solidFill>
                <a:latin typeface="+mj-lt"/>
                <a:cs typeface="Times New Roman" panose="02020603050405020304" pitchFamily="18" charset="0"/>
                <a:sym typeface="+mn-ea"/>
              </a:rPr>
              <a:t> </a:t>
            </a:r>
            <a:r>
              <a:rPr lang="en-US" altLang="en-US" sz="3600" dirty="0" err="1" smtClean="0">
                <a:solidFill>
                  <a:srgbClr val="002060"/>
                </a:solidFill>
                <a:latin typeface="+mj-lt"/>
                <a:cs typeface="Times New Roman" panose="02020603050405020304" pitchFamily="18" charset="0"/>
                <a:sym typeface="+mn-ea"/>
              </a:rPr>
              <a:t>trời</a:t>
            </a:r>
            <a:r>
              <a:rPr lang="vi-VN" altLang="en-US" sz="3600" dirty="0" smtClean="0">
                <a:solidFill>
                  <a:srgbClr val="002060"/>
                </a:solidFill>
                <a:latin typeface="+mj-lt"/>
                <a:cs typeface="Times New Roman" panose="02020603050405020304" pitchFamily="18" charset="0"/>
                <a:sym typeface="+mn-ea"/>
              </a:rPr>
              <a:t>)</a:t>
            </a:r>
            <a:endParaRPr lang="vi-VN" altLang="en-US" sz="3600" dirty="0">
              <a:solidFill>
                <a:srgbClr val="002060"/>
              </a:solidFill>
              <a:latin typeface="+mj-lt"/>
              <a:cs typeface="Times New Roman" panose="02020603050405020304" pitchFamily="18" charset="0"/>
            </a:endParaRPr>
          </a:p>
          <a:p>
            <a:r>
              <a:rPr lang="vi-VN" altLang="en-US" sz="3600" dirty="0">
                <a:solidFill>
                  <a:srgbClr val="002060"/>
                </a:solidFill>
                <a:latin typeface="+mj-lt"/>
                <a:cs typeface="Times New Roman" panose="02020603050405020304" pitchFamily="18" charset="0"/>
                <a:sym typeface="+mn-ea"/>
              </a:rPr>
              <a:t>     - Tên tác giả? ( </a:t>
            </a:r>
            <a:r>
              <a:rPr lang="en-US" altLang="en-US" sz="3600" dirty="0" err="1" smtClean="0">
                <a:solidFill>
                  <a:srgbClr val="002060"/>
                </a:solidFill>
                <a:latin typeface="+mj-lt"/>
                <a:cs typeface="Times New Roman" panose="02020603050405020304" pitchFamily="18" charset="0"/>
                <a:sym typeface="+mn-ea"/>
              </a:rPr>
              <a:t>Tân</a:t>
            </a:r>
            <a:r>
              <a:rPr lang="en-US" altLang="en-US" sz="3600" dirty="0" smtClean="0">
                <a:solidFill>
                  <a:srgbClr val="002060"/>
                </a:solidFill>
                <a:latin typeface="+mj-lt"/>
                <a:cs typeface="Times New Roman" panose="02020603050405020304" pitchFamily="18" charset="0"/>
                <a:sym typeface="+mn-ea"/>
              </a:rPr>
              <a:t> </a:t>
            </a:r>
            <a:r>
              <a:rPr lang="en-US" altLang="en-US" sz="3600" dirty="0" err="1" smtClean="0">
                <a:solidFill>
                  <a:srgbClr val="002060"/>
                </a:solidFill>
                <a:latin typeface="+mj-lt"/>
                <a:cs typeface="Times New Roman" panose="02020603050405020304" pitchFamily="18" charset="0"/>
                <a:sym typeface="+mn-ea"/>
              </a:rPr>
              <a:t>Huyền</a:t>
            </a:r>
            <a:r>
              <a:rPr lang="vi-VN" altLang="en-US" sz="3600" dirty="0" smtClean="0">
                <a:solidFill>
                  <a:srgbClr val="002060"/>
                </a:solidFill>
                <a:latin typeface="+mj-lt"/>
                <a:cs typeface="Times New Roman" panose="02020603050405020304" pitchFamily="18" charset="0"/>
                <a:sym typeface="+mn-ea"/>
              </a:rPr>
              <a:t>)</a:t>
            </a:r>
            <a:endParaRPr lang="vi-VN" altLang="en-US" sz="3600" dirty="0">
              <a:solidFill>
                <a:srgbClr val="002060"/>
              </a:solidFill>
              <a:latin typeface="+mj-lt"/>
              <a:cs typeface="Times New Roman" panose="02020603050405020304" pitchFamily="18" charset="0"/>
            </a:endParaRPr>
          </a:p>
          <a:p>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Text Box 5"/>
          <p:cNvSpPr txBox="1"/>
          <p:nvPr/>
        </p:nvSpPr>
        <p:spPr>
          <a:xfrm>
            <a:off x="1845945" y="1133475"/>
            <a:ext cx="8491855" cy="4062651"/>
          </a:xfrm>
          <a:prstGeom prst="rect">
            <a:avLst/>
          </a:prstGeom>
          <a:noFill/>
        </p:spPr>
        <p:txBody>
          <a:bodyPr wrap="square" rtlCol="0">
            <a:spAutoFit/>
          </a:bodyPr>
          <a:lstStyle/>
          <a:p>
            <a:r>
              <a:rPr lang="vi-VN" altLang="en-US" sz="6600" dirty="0">
                <a:latin typeface="Times New Roman" panose="02020603050405020304" pitchFamily="18" charset="0"/>
                <a:cs typeface="Times New Roman" panose="02020603050405020304" pitchFamily="18" charset="0"/>
                <a:sym typeface="+mn-ea"/>
              </a:rPr>
              <a:t>    </a:t>
            </a:r>
            <a:r>
              <a:rPr lang="vi-VN" altLang="en-US" sz="5400" dirty="0">
                <a:solidFill>
                  <a:srgbClr val="FF0000"/>
                </a:solidFill>
                <a:latin typeface="Times New Roman" panose="02020603050405020304" pitchFamily="18" charset="0"/>
                <a:cs typeface="Times New Roman" panose="02020603050405020304" pitchFamily="18" charset="0"/>
                <a:sym typeface="+mn-ea"/>
              </a:rPr>
              <a:t>Cô hát lần 2:</a:t>
            </a:r>
            <a:r>
              <a:rPr lang="vi-VN" altLang="en-US" sz="6600" dirty="0">
                <a:solidFill>
                  <a:srgbClr val="FF0000"/>
                </a:solidFill>
                <a:latin typeface="Times New Roman" panose="02020603050405020304" pitchFamily="18" charset="0"/>
                <a:cs typeface="Times New Roman" panose="02020603050405020304" pitchFamily="18" charset="0"/>
                <a:sym typeface="+mn-ea"/>
              </a:rPr>
              <a:t> </a:t>
            </a:r>
            <a:r>
              <a:rPr lang="vi-VN" altLang="en-US" sz="5400" dirty="0">
                <a:latin typeface="Times New Roman" panose="02020603050405020304" pitchFamily="18" charset="0"/>
                <a:cs typeface="Times New Roman" panose="02020603050405020304" pitchFamily="18" charset="0"/>
                <a:sym typeface="+mn-ea"/>
              </a:rPr>
              <a:t>Kết hợp nhạc</a:t>
            </a:r>
          </a:p>
          <a:p>
            <a:r>
              <a:rPr lang="vi-VN" altLang="en-US" sz="3200" dirty="0">
                <a:latin typeface="Times New Roman" panose="02020603050405020304" pitchFamily="18" charset="0"/>
                <a:cs typeface="Times New Roman" panose="02020603050405020304" pitchFamily="18" charset="0"/>
                <a:sym typeface="+mn-ea"/>
              </a:rPr>
              <a:t>- Cô vừa hát cho các con nghe bài hát gì? Do ai sáng tác?</a:t>
            </a:r>
          </a:p>
          <a:p>
            <a:r>
              <a:rPr lang="vi-VN" altLang="en-US" sz="3200" dirty="0">
                <a:latin typeface="Times New Roman" panose="02020603050405020304" pitchFamily="18" charset="0"/>
                <a:cs typeface="Times New Roman" panose="02020603050405020304" pitchFamily="18" charset="0"/>
                <a:sym typeface="+mn-ea"/>
              </a:rPr>
              <a:t>- Cô giảng nội dung</a:t>
            </a:r>
            <a:r>
              <a:rPr lang="en-US" altLang="en-US" sz="3200" dirty="0" smtClean="0">
                <a:latin typeface="Times New Roman" panose="02020603050405020304" pitchFamily="18" charset="0"/>
                <a:cs typeface="Times New Roman" panose="02020603050405020304" pitchFamily="18" charset="0"/>
                <a:sym typeface="+mn-ea"/>
              </a:rPr>
              <a:t>: </a:t>
            </a:r>
            <a:r>
              <a:rPr lang="vi-VN" sz="3200" dirty="0" smtClean="0">
                <a:latin typeface="+mj-lt"/>
              </a:rPr>
              <a:t>Bài </a:t>
            </a:r>
            <a:r>
              <a:rPr lang="vi-VN" sz="3200" dirty="0">
                <a:latin typeface="+mj-lt"/>
              </a:rPr>
              <a:t>hát có giai điệu vui tươi phấn khởi nói về một bạn nhỏ đang vẽ ông mặt trời cười tươi giống như miệng cười của cô giáo, dạy dỗ cháu hàng ngày.</a:t>
            </a:r>
            <a:endParaRPr lang="vi-VN" altLang="en-US" sz="3200" dirty="0">
              <a:latin typeface="+mj-lt"/>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Text Box 5"/>
          <p:cNvSpPr txBox="1"/>
          <p:nvPr/>
        </p:nvSpPr>
        <p:spPr>
          <a:xfrm>
            <a:off x="1845945" y="1775460"/>
            <a:ext cx="8491855" cy="1106805"/>
          </a:xfrm>
          <a:prstGeom prst="rect">
            <a:avLst/>
          </a:prstGeom>
          <a:noFill/>
        </p:spPr>
        <p:txBody>
          <a:bodyPr wrap="square" rtlCol="0">
            <a:spAutoFit/>
          </a:bodyPr>
          <a:lstStyle/>
          <a:p>
            <a:r>
              <a:rPr lang="vi-VN" altLang="en-US" sz="6600" dirty="0">
                <a:latin typeface="Times New Roman" panose="02020603050405020304" pitchFamily="18" charset="0"/>
                <a:cs typeface="Times New Roman" panose="02020603050405020304" pitchFamily="18" charset="0"/>
                <a:sym typeface="+mn-ea"/>
              </a:rPr>
              <a:t>      </a:t>
            </a:r>
            <a:endParaRPr lang="en-US" altLang="en-US" sz="4800">
              <a:latin typeface="Times New Roman" panose="02020603050405020304" pitchFamily="18" charset="0"/>
              <a:cs typeface="Times New Roman" panose="02020603050405020304" pitchFamily="18" charset="0"/>
            </a:endParaRPr>
          </a:p>
        </p:txBody>
      </p:sp>
      <p:sp>
        <p:nvSpPr>
          <p:cNvPr id="2" name="Text Box 1"/>
          <p:cNvSpPr txBox="1"/>
          <p:nvPr/>
        </p:nvSpPr>
        <p:spPr>
          <a:xfrm>
            <a:off x="2556510" y="1397000"/>
            <a:ext cx="7851775" cy="2368550"/>
          </a:xfrm>
          <a:prstGeom prst="rect">
            <a:avLst/>
          </a:prstGeom>
          <a:noFill/>
        </p:spPr>
        <p:txBody>
          <a:bodyPr wrap="square" rtlCol="0">
            <a:spAutoFit/>
          </a:bodyPr>
          <a:lstStyle/>
          <a:p>
            <a:r>
              <a:rPr lang="en-US" altLang="en-US"/>
              <a:t> </a:t>
            </a:r>
            <a:r>
              <a:rPr lang="vi-VN" altLang="en-US"/>
              <a:t>                                  </a:t>
            </a:r>
            <a:r>
              <a:rPr lang="vi-VN" altLang="en-US">
                <a:solidFill>
                  <a:srgbClr val="FF0000"/>
                </a:solidFill>
              </a:rPr>
              <a:t> </a:t>
            </a:r>
            <a:r>
              <a:rPr lang="vi-VN" altLang="en-US" sz="5400">
                <a:solidFill>
                  <a:srgbClr val="FF0000"/>
                </a:solidFill>
                <a:latin typeface="Times New Roman" panose="02020603050405020304" pitchFamily="18" charset="0"/>
                <a:cs typeface="Times New Roman" panose="02020603050405020304" pitchFamily="18" charset="0"/>
                <a:sym typeface="+mn-ea"/>
              </a:rPr>
              <a:t>Lần 3 </a:t>
            </a:r>
          </a:p>
          <a:p>
            <a:r>
              <a:rPr lang="vi-VN" altLang="en-US" sz="5400">
                <a:solidFill>
                  <a:srgbClr val="FF0000"/>
                </a:solidFill>
                <a:latin typeface="Times New Roman" panose="02020603050405020304" pitchFamily="18" charset="0"/>
                <a:cs typeface="Times New Roman" panose="02020603050405020304" pitchFamily="18" charset="0"/>
                <a:sym typeface="+mn-ea"/>
              </a:rPr>
              <a:t>Cô cho trẻ nghe video</a:t>
            </a:r>
            <a:r>
              <a:rPr lang="vi-VN" altLang="en-US" sz="4000">
                <a:solidFill>
                  <a:srgbClr val="FF0000"/>
                </a:solidFill>
                <a:latin typeface="Times New Roman" panose="02020603050405020304" pitchFamily="18" charset="0"/>
                <a:cs typeface="Times New Roman" panose="02020603050405020304" pitchFamily="18" charset="0"/>
                <a:sym typeface="+mn-ea"/>
              </a:rPr>
              <a:t> </a:t>
            </a:r>
          </a:p>
          <a:p>
            <a:r>
              <a:rPr lang="vi-VN" altLang="en-US" sz="4000">
                <a:latin typeface="Times New Roman" panose="02020603050405020304" pitchFamily="18" charset="0"/>
                <a:cs typeface="Times New Roman" panose="02020603050405020304" pitchFamily="18" charset="0"/>
                <a:sym typeface="+mn-ea"/>
              </a:rPr>
              <a:t>( khuyến khích trẻ hát cùng cô)</a:t>
            </a:r>
            <a:endParaRPr lang="en-US" altLang="en-US"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 Box 2"/>
          <p:cNvSpPr txBox="1"/>
          <p:nvPr/>
        </p:nvSpPr>
        <p:spPr>
          <a:xfrm>
            <a:off x="1651819" y="1335549"/>
            <a:ext cx="9320981" cy="6309420"/>
          </a:xfrm>
          <a:prstGeom prst="rect">
            <a:avLst/>
          </a:prstGeom>
          <a:noFill/>
        </p:spPr>
        <p:txBody>
          <a:bodyPr wrap="square" rtlCol="0">
            <a:spAutoFit/>
          </a:bodyPr>
          <a:lstStyle/>
          <a:p>
            <a:r>
              <a:rPr lang="en-US" altLang="en-US" sz="5400" dirty="0" smtClean="0">
                <a:solidFill>
                  <a:srgbClr val="FF0000"/>
                </a:solidFill>
                <a:latin typeface="Times New Roman" panose="02020603050405020304" pitchFamily="18" charset="0"/>
                <a:cs typeface="Times New Roman" panose="02020603050405020304" pitchFamily="18" charset="0"/>
              </a:rPr>
              <a:t>VĐTN: </a:t>
            </a:r>
            <a:r>
              <a:rPr lang="en-US" altLang="en-US" sz="5400" dirty="0" err="1" smtClean="0">
                <a:solidFill>
                  <a:srgbClr val="FF0000"/>
                </a:solidFill>
                <a:latin typeface="Times New Roman" panose="02020603050405020304" pitchFamily="18" charset="0"/>
                <a:cs typeface="Times New Roman" panose="02020603050405020304" pitchFamily="18" charset="0"/>
              </a:rPr>
              <a:t>Kéo</a:t>
            </a:r>
            <a:r>
              <a:rPr lang="en-US" altLang="en-US" sz="5400" dirty="0" smtClean="0">
                <a:solidFill>
                  <a:srgbClr val="FF0000"/>
                </a:solidFill>
                <a:latin typeface="Times New Roman" panose="02020603050405020304" pitchFamily="18" charset="0"/>
                <a:cs typeface="Times New Roman" panose="02020603050405020304" pitchFamily="18" charset="0"/>
              </a:rPr>
              <a:t> </a:t>
            </a:r>
            <a:r>
              <a:rPr lang="en-US" altLang="en-US" sz="5400" dirty="0" err="1" smtClean="0">
                <a:solidFill>
                  <a:srgbClr val="FF0000"/>
                </a:solidFill>
                <a:latin typeface="Times New Roman" panose="02020603050405020304" pitchFamily="18" charset="0"/>
                <a:cs typeface="Times New Roman" panose="02020603050405020304" pitchFamily="18" charset="0"/>
              </a:rPr>
              <a:t>cưa</a:t>
            </a:r>
            <a:r>
              <a:rPr lang="en-US" altLang="en-US" sz="5400" dirty="0" smtClean="0">
                <a:solidFill>
                  <a:srgbClr val="FF0000"/>
                </a:solidFill>
                <a:latin typeface="Times New Roman" panose="02020603050405020304" pitchFamily="18" charset="0"/>
                <a:cs typeface="Times New Roman" panose="02020603050405020304" pitchFamily="18" charset="0"/>
              </a:rPr>
              <a:t> </a:t>
            </a:r>
            <a:r>
              <a:rPr lang="en-US" altLang="en-US" sz="5400" dirty="0" err="1" smtClean="0">
                <a:solidFill>
                  <a:srgbClr val="FF0000"/>
                </a:solidFill>
                <a:latin typeface="Times New Roman" panose="02020603050405020304" pitchFamily="18" charset="0"/>
                <a:cs typeface="Times New Roman" panose="02020603050405020304" pitchFamily="18" charset="0"/>
              </a:rPr>
              <a:t>lửa</a:t>
            </a:r>
            <a:r>
              <a:rPr lang="en-US" altLang="en-US" sz="5400" dirty="0" smtClean="0">
                <a:solidFill>
                  <a:srgbClr val="FF0000"/>
                </a:solidFill>
                <a:latin typeface="Times New Roman" panose="02020603050405020304" pitchFamily="18" charset="0"/>
                <a:cs typeface="Times New Roman" panose="02020603050405020304" pitchFamily="18" charset="0"/>
              </a:rPr>
              <a:t> </a:t>
            </a:r>
            <a:r>
              <a:rPr lang="en-US" altLang="en-US" sz="5400" dirty="0" err="1" smtClean="0">
                <a:solidFill>
                  <a:srgbClr val="FF0000"/>
                </a:solidFill>
                <a:latin typeface="Times New Roman" panose="02020603050405020304" pitchFamily="18" charset="0"/>
                <a:cs typeface="Times New Roman" panose="02020603050405020304" pitchFamily="18" charset="0"/>
              </a:rPr>
              <a:t>xẻ</a:t>
            </a:r>
            <a:r>
              <a:rPr lang="en-US" altLang="en-US" sz="5400" dirty="0" smtClean="0">
                <a:solidFill>
                  <a:srgbClr val="FF0000"/>
                </a:solidFill>
                <a:latin typeface="Times New Roman" panose="02020603050405020304" pitchFamily="18" charset="0"/>
                <a:cs typeface="Times New Roman" panose="02020603050405020304" pitchFamily="18" charset="0"/>
              </a:rPr>
              <a:t>.</a:t>
            </a:r>
          </a:p>
          <a:p>
            <a:r>
              <a:rPr lang="vi-VN" sz="2000" dirty="0">
                <a:latin typeface="+mj-lt"/>
              </a:rPr>
              <a:t>- Cô giới thiệu tên bài vận động.</a:t>
            </a:r>
          </a:p>
          <a:p>
            <a:r>
              <a:rPr lang="vi-VN" sz="2000" dirty="0">
                <a:latin typeface="+mj-lt"/>
              </a:rPr>
              <a:t>- Cô và trẻ cùng nghe lại bài hát 1 lần</a:t>
            </a:r>
          </a:p>
          <a:p>
            <a:r>
              <a:rPr lang="vi-VN" sz="2000" dirty="0">
                <a:latin typeface="+mj-lt"/>
              </a:rPr>
              <a:t>- Cô vận động lần 1: Hỏi trẻ tên bài vận động.</a:t>
            </a:r>
          </a:p>
          <a:p>
            <a:r>
              <a:rPr lang="vi-VN" sz="2000" dirty="0">
                <a:latin typeface="+mj-lt"/>
              </a:rPr>
              <a:t>- Cô vận động lần 2: Phân tích động tác. 2 bạn chơi ngồi quay mặt vào nhau, cầm tay nhau, hai chân chạm vào nhau khi các con đọc đồng thanh đọc bài đồng dao“Kéo cưa lừa xẻ”</a:t>
            </a:r>
            <a:r>
              <a:rPr lang="vi-VN" sz="2000" b="1" dirty="0">
                <a:latin typeface="+mj-lt"/>
              </a:rPr>
              <a:t> </a:t>
            </a:r>
            <a:r>
              <a:rPr lang="vi-VN" sz="2000" dirty="0">
                <a:latin typeface="+mj-lt"/>
              </a:rPr>
              <a:t>và làm</a:t>
            </a:r>
            <a:r>
              <a:rPr lang="vi-VN" sz="2000" b="1" dirty="0">
                <a:latin typeface="+mj-lt"/>
              </a:rPr>
              <a:t> </a:t>
            </a:r>
            <a:r>
              <a:rPr lang="vi-VN" sz="2000" dirty="0">
                <a:latin typeface="+mj-lt"/>
              </a:rPr>
              <a:t>động tác kéo cưa bằng cách một bạn co hai tay lại đồng thời hơi ngả người ra sau, bạn đối diện duỗi thẳng hai tay và hơi nhào người về phía trước, cứ như vậy vận động kéo cưa tiếp tục theo nhịp đọc của bài đồng dao.</a:t>
            </a:r>
          </a:p>
          <a:p>
            <a:r>
              <a:rPr lang="vi-VN" sz="2000" dirty="0">
                <a:latin typeface="+mj-lt"/>
              </a:rPr>
              <a:t>- Cô cho cả lớp hát và vận động 3 - 4 lần.</a:t>
            </a:r>
          </a:p>
          <a:p>
            <a:r>
              <a:rPr lang="vi-VN" sz="2000" dirty="0">
                <a:latin typeface="+mj-lt"/>
              </a:rPr>
              <a:t>- Tổ vận động 3 lần.</a:t>
            </a:r>
          </a:p>
          <a:p>
            <a:r>
              <a:rPr lang="vi-VN" sz="2000" dirty="0">
                <a:latin typeface="+mj-lt"/>
              </a:rPr>
              <a:t>- Nhóm trẻ vận động 2 - 3 lần cùng nhạc cụ.</a:t>
            </a:r>
          </a:p>
          <a:p>
            <a:r>
              <a:rPr lang="vi-VN" sz="2000" dirty="0">
                <a:latin typeface="+mj-lt"/>
              </a:rPr>
              <a:t>- Cá nhân vận động 1 lần cùng nhạc cụ.</a:t>
            </a:r>
          </a:p>
          <a:p>
            <a:r>
              <a:rPr lang="vi-VN" sz="2000" dirty="0">
                <a:latin typeface="+mj-lt"/>
              </a:rPr>
              <a:t>- Cô chú ý sửa sai cho trẻ trong quá trình trẻ vận động.</a:t>
            </a:r>
          </a:p>
          <a:p>
            <a:endParaRPr lang="en-US" altLang="en-US" sz="5400" dirty="0">
              <a:solidFill>
                <a:srgbClr val="FF0000"/>
              </a:solidFill>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 </a:t>
            </a:r>
            <a:r>
              <a:rPr lang="vi-VN" altLang="en-US" sz="3600" dirty="0" smtClean="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3400425" y="1318260"/>
            <a:ext cx="5706110" cy="2584450"/>
          </a:xfrm>
          <a:prstGeom prst="rect">
            <a:avLst/>
          </a:prstGeom>
          <a:noFill/>
        </p:spPr>
        <p:txBody>
          <a:bodyPr wrap="square" rtlCol="0">
            <a:spAutoFit/>
          </a:bodyPr>
          <a:lstStyle/>
          <a:p>
            <a:r>
              <a:rPr lang="vi-VN" altLang="en-US" sz="5400">
                <a:solidFill>
                  <a:srgbClr val="FF0000"/>
                </a:solidFill>
                <a:latin typeface="Times New Roman" panose="02020603050405020304" pitchFamily="18" charset="0"/>
                <a:cs typeface="Times New Roman" panose="02020603050405020304" pitchFamily="18" charset="0"/>
              </a:rPr>
              <a:t>Cô nhận xét giờ học và chuyển hoạt      động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238</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等线 Light</vt:lpstr>
      <vt:lpstr>Times New Roman</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Techsi.vn</cp:lastModifiedBy>
  <cp:revision>18</cp:revision>
  <dcterms:created xsi:type="dcterms:W3CDTF">2024-10-20T06:43:00Z</dcterms:created>
  <dcterms:modified xsi:type="dcterms:W3CDTF">2025-09-10T03:12:41Z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3FC05B7A3DDC41BE8CB1AF6ABF16B61D_13</vt:lpwstr>
  </property>
  <property fmtid="{D5CDD505-2E9C-101B-9397-08002B2CF9AE}" pid="3" name="KSOProductBuildVer">
    <vt:lpwstr>1033-12.2.0.20326</vt:lpwstr>
  </property>
</Properties>
</file>