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5" r:id="rId3"/>
    <p:sldId id="257" r:id="rId4"/>
    <p:sldId id="259" r:id="rId5"/>
    <p:sldId id="277" r:id="rId6"/>
    <p:sldId id="284" r:id="rId7"/>
    <p:sldId id="283" r:id="rId8"/>
    <p:sldId id="275" r:id="rId9"/>
    <p:sldId id="264" r:id="rId10"/>
    <p:sldId id="280" r:id="rId11"/>
    <p:sldId id="285" r:id="rId12"/>
    <p:sldId id="282"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showGuides="1">
      <p:cViewPr varScale="1">
        <p:scale>
          <a:sx n="65" d="100"/>
          <a:sy n="65" d="100"/>
        </p:scale>
        <p:origin x="24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044000" y="540000"/>
            <a:ext cx="16200000" cy="1080000"/>
          </a:xfrm>
        </p:spPr>
        <p:txBody>
          <a:bodyPr wrap="square" lIns="0" tIns="0" rIns="0" bIns="0">
            <a:normAutofit/>
          </a:bodyPr>
          <a:lstStyle>
            <a:lvl1pPr algn="l" fontAlgn="base">
              <a:defRPr sz="4800">
                <a:solidFill>
                  <a:schemeClr val="tx1"/>
                </a:solidFill>
              </a:defRPr>
            </a:lvl1pPr>
          </a:lstStyle>
          <a:p>
            <a:r>
              <a:rPr lang="en-US" dirty="0"/>
              <a:t>Click to add title</a:t>
            </a:r>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E2E6"/>
        </a:solidFill>
        <a:effectLst/>
      </p:bgPr>
    </p:bg>
    <p:spTree>
      <p:nvGrpSpPr>
        <p:cNvPr id="1" name=""/>
        <p:cNvGrpSpPr/>
        <p:nvPr/>
      </p:nvGrpSpPr>
      <p:grpSpPr>
        <a:xfrm>
          <a:off x="0" y="0"/>
          <a:ext cx="0" cy="0"/>
          <a:chOff x="0" y="0"/>
          <a:chExt cx="0" cy="0"/>
        </a:xfrm>
      </p:grpSpPr>
      <p:sp>
        <p:nvSpPr>
          <p:cNvPr id="2" name="Freeform 2"/>
          <p:cNvSpPr/>
          <p:nvPr/>
        </p:nvSpPr>
        <p:spPr>
          <a:xfrm rot="10451478">
            <a:off x="1017602" y="-170426"/>
            <a:ext cx="15964140" cy="10038079"/>
          </a:xfrm>
          <a:custGeom>
            <a:avLst/>
            <a:gdLst/>
            <a:ahLst/>
            <a:cxnLst/>
            <a:rect l="l" t="t" r="r" b="b"/>
            <a:pathLst>
              <a:path w="14830005" h="9732191">
                <a:moveTo>
                  <a:pt x="0" y="0"/>
                </a:moveTo>
                <a:lnTo>
                  <a:pt x="14830006" y="0"/>
                </a:lnTo>
                <a:lnTo>
                  <a:pt x="14830006" y="9732191"/>
                </a:lnTo>
                <a:lnTo>
                  <a:pt x="0" y="97321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063862" y="-64869"/>
            <a:ext cx="2384859" cy="2430429"/>
          </a:xfrm>
          <a:custGeom>
            <a:avLst/>
            <a:gdLst/>
            <a:ahLst/>
            <a:cxnLst/>
            <a:rect l="l" t="t" r="r" b="b"/>
            <a:pathLst>
              <a:path w="2384859" h="2430429">
                <a:moveTo>
                  <a:pt x="0" y="0"/>
                </a:moveTo>
                <a:lnTo>
                  <a:pt x="2384859" y="0"/>
                </a:lnTo>
                <a:lnTo>
                  <a:pt x="2384859" y="2430429"/>
                </a:lnTo>
                <a:lnTo>
                  <a:pt x="0" y="2430429"/>
                </a:lnTo>
                <a:lnTo>
                  <a:pt x="0" y="0"/>
                </a:lnTo>
                <a:close/>
              </a:path>
            </a:pathLst>
          </a:custGeom>
          <a:blipFill>
            <a:blip r:embed="rId4"/>
            <a:stretch>
              <a:fillRect/>
            </a:stretch>
          </a:blipFill>
        </p:spPr>
      </p:sp>
      <p:sp>
        <p:nvSpPr>
          <p:cNvPr id="4" name="Freeform 4"/>
          <p:cNvSpPr/>
          <p:nvPr/>
        </p:nvSpPr>
        <p:spPr>
          <a:xfrm rot="-2331782">
            <a:off x="2622439" y="-786131"/>
            <a:ext cx="1542783" cy="1572263"/>
          </a:xfrm>
          <a:custGeom>
            <a:avLst/>
            <a:gdLst/>
            <a:ahLst/>
            <a:cxnLst/>
            <a:rect l="l" t="t" r="r" b="b"/>
            <a:pathLst>
              <a:path w="1542783" h="1572263">
                <a:moveTo>
                  <a:pt x="0" y="0"/>
                </a:moveTo>
                <a:lnTo>
                  <a:pt x="1542782" y="0"/>
                </a:lnTo>
                <a:lnTo>
                  <a:pt x="1542782" y="1572262"/>
                </a:lnTo>
                <a:lnTo>
                  <a:pt x="0" y="1572262"/>
                </a:lnTo>
                <a:lnTo>
                  <a:pt x="0" y="0"/>
                </a:lnTo>
                <a:close/>
              </a:path>
            </a:pathLst>
          </a:custGeom>
          <a:blipFill>
            <a:blip r:embed="rId4"/>
            <a:stretch>
              <a:fillRect/>
            </a:stretch>
          </a:blipFill>
        </p:spPr>
      </p:sp>
      <p:sp>
        <p:nvSpPr>
          <p:cNvPr id="5" name="Freeform 5"/>
          <p:cNvSpPr/>
          <p:nvPr/>
        </p:nvSpPr>
        <p:spPr>
          <a:xfrm rot="-2331782">
            <a:off x="41150" y="480040"/>
            <a:ext cx="2156412" cy="2197617"/>
          </a:xfrm>
          <a:custGeom>
            <a:avLst/>
            <a:gdLst/>
            <a:ahLst/>
            <a:cxnLst/>
            <a:rect l="l" t="t" r="r" b="b"/>
            <a:pathLst>
              <a:path w="2156412" h="2197617">
                <a:moveTo>
                  <a:pt x="0" y="0"/>
                </a:moveTo>
                <a:lnTo>
                  <a:pt x="2156411" y="0"/>
                </a:lnTo>
                <a:lnTo>
                  <a:pt x="2156411" y="2197617"/>
                </a:lnTo>
                <a:lnTo>
                  <a:pt x="0" y="2197617"/>
                </a:lnTo>
                <a:lnTo>
                  <a:pt x="0" y="0"/>
                </a:lnTo>
                <a:close/>
              </a:path>
            </a:pathLst>
          </a:custGeom>
          <a:blipFill>
            <a:blip r:embed="rId4"/>
            <a:stretch>
              <a:fillRect/>
            </a:stretch>
          </a:blipFill>
        </p:spPr>
      </p:sp>
      <p:sp>
        <p:nvSpPr>
          <p:cNvPr id="6" name="Freeform 6"/>
          <p:cNvSpPr/>
          <p:nvPr/>
        </p:nvSpPr>
        <p:spPr>
          <a:xfrm>
            <a:off x="440869" y="3590002"/>
            <a:ext cx="587831" cy="587096"/>
          </a:xfrm>
          <a:custGeom>
            <a:avLst/>
            <a:gdLst/>
            <a:ahLst/>
            <a:cxnLst/>
            <a:rect l="l" t="t" r="r" b="b"/>
            <a:pathLst>
              <a:path w="587831" h="587096">
                <a:moveTo>
                  <a:pt x="0" y="0"/>
                </a:moveTo>
                <a:lnTo>
                  <a:pt x="587831" y="0"/>
                </a:lnTo>
                <a:lnTo>
                  <a:pt x="587831" y="587096"/>
                </a:lnTo>
                <a:lnTo>
                  <a:pt x="0" y="587096"/>
                </a:lnTo>
                <a:lnTo>
                  <a:pt x="0" y="0"/>
                </a:lnTo>
                <a:close/>
              </a:path>
            </a:pathLst>
          </a:custGeom>
          <a:blipFill>
            <a:blip r:embed="rId5"/>
            <a:stretch>
              <a:fillRect/>
            </a:stretch>
          </a:blipFill>
        </p:spPr>
      </p:sp>
      <p:sp>
        <p:nvSpPr>
          <p:cNvPr id="7" name="Freeform 7"/>
          <p:cNvSpPr/>
          <p:nvPr/>
        </p:nvSpPr>
        <p:spPr>
          <a:xfrm>
            <a:off x="204387" y="5761742"/>
            <a:ext cx="3642473" cy="4367241"/>
          </a:xfrm>
          <a:custGeom>
            <a:avLst/>
            <a:gdLst/>
            <a:ahLst/>
            <a:cxnLst/>
            <a:rect l="l" t="t" r="r" b="b"/>
            <a:pathLst>
              <a:path w="3960697" h="4786341">
                <a:moveTo>
                  <a:pt x="0" y="0"/>
                </a:moveTo>
                <a:lnTo>
                  <a:pt x="3960697" y="0"/>
                </a:lnTo>
                <a:lnTo>
                  <a:pt x="3960697" y="4786341"/>
                </a:lnTo>
                <a:lnTo>
                  <a:pt x="0" y="4786341"/>
                </a:lnTo>
                <a:lnTo>
                  <a:pt x="0" y="0"/>
                </a:lnTo>
                <a:close/>
              </a:path>
            </a:pathLst>
          </a:custGeom>
          <a:blipFill>
            <a:blip r:embed="rId6"/>
            <a:stretch>
              <a:fillRect/>
            </a:stretch>
          </a:blipFill>
        </p:spPr>
      </p:sp>
      <p:sp>
        <p:nvSpPr>
          <p:cNvPr id="8" name="Freeform 8"/>
          <p:cNvSpPr/>
          <p:nvPr/>
        </p:nvSpPr>
        <p:spPr>
          <a:xfrm rot="-438909">
            <a:off x="6175726" y="8941357"/>
            <a:ext cx="1159422" cy="1118364"/>
          </a:xfrm>
          <a:custGeom>
            <a:avLst/>
            <a:gdLst/>
            <a:ahLst/>
            <a:cxnLst/>
            <a:rect l="l" t="t" r="r" b="b"/>
            <a:pathLst>
              <a:path w="1350547" h="1348859">
                <a:moveTo>
                  <a:pt x="0" y="0"/>
                </a:moveTo>
                <a:lnTo>
                  <a:pt x="1350547" y="0"/>
                </a:lnTo>
                <a:lnTo>
                  <a:pt x="1350547" y="1348859"/>
                </a:lnTo>
                <a:lnTo>
                  <a:pt x="0" y="1348859"/>
                </a:lnTo>
                <a:lnTo>
                  <a:pt x="0" y="0"/>
                </a:lnTo>
                <a:close/>
              </a:path>
            </a:pathLst>
          </a:custGeom>
          <a:blipFill>
            <a:blip r:embed="rId7"/>
            <a:stretch>
              <a:fillRect/>
            </a:stretch>
          </a:blipFill>
        </p:spPr>
      </p:sp>
      <p:sp>
        <p:nvSpPr>
          <p:cNvPr id="9" name="Freeform 9"/>
          <p:cNvSpPr/>
          <p:nvPr/>
        </p:nvSpPr>
        <p:spPr>
          <a:xfrm flipH="1">
            <a:off x="15063862" y="3413246"/>
            <a:ext cx="3210526" cy="6889903"/>
          </a:xfrm>
          <a:custGeom>
            <a:avLst/>
            <a:gdLst/>
            <a:ahLst/>
            <a:cxnLst/>
            <a:rect l="l" t="t" r="r" b="b"/>
            <a:pathLst>
              <a:path w="5417864" h="7409044">
                <a:moveTo>
                  <a:pt x="5417863" y="0"/>
                </a:moveTo>
                <a:lnTo>
                  <a:pt x="0" y="0"/>
                </a:lnTo>
                <a:lnTo>
                  <a:pt x="0" y="7409045"/>
                </a:lnTo>
                <a:lnTo>
                  <a:pt x="5417863" y="7409045"/>
                </a:lnTo>
                <a:lnTo>
                  <a:pt x="5417863" y="0"/>
                </a:lnTo>
                <a:close/>
              </a:path>
            </a:pathLst>
          </a:custGeom>
          <a:blipFill>
            <a:blip r:embed="rId8"/>
            <a:stretch>
              <a:fillRect/>
            </a:stretch>
          </a:blipFill>
        </p:spPr>
      </p:sp>
      <p:sp>
        <p:nvSpPr>
          <p:cNvPr id="10" name="Freeform 10"/>
          <p:cNvSpPr/>
          <p:nvPr/>
        </p:nvSpPr>
        <p:spPr>
          <a:xfrm rot="421683">
            <a:off x="13133694" y="8321177"/>
            <a:ext cx="1605384" cy="1601370"/>
          </a:xfrm>
          <a:custGeom>
            <a:avLst/>
            <a:gdLst/>
            <a:ahLst/>
            <a:cxnLst/>
            <a:rect l="l" t="t" r="r" b="b"/>
            <a:pathLst>
              <a:path w="1605384" h="1601370">
                <a:moveTo>
                  <a:pt x="0" y="0"/>
                </a:moveTo>
                <a:lnTo>
                  <a:pt x="1605384" y="0"/>
                </a:lnTo>
                <a:lnTo>
                  <a:pt x="1605384" y="1601370"/>
                </a:lnTo>
                <a:lnTo>
                  <a:pt x="0" y="1601370"/>
                </a:lnTo>
                <a:lnTo>
                  <a:pt x="0" y="0"/>
                </a:lnTo>
                <a:close/>
              </a:path>
            </a:pathLst>
          </a:custGeom>
          <a:blipFill>
            <a:blip r:embed="rId9"/>
            <a:stretch>
              <a:fillRect/>
            </a:stretch>
          </a:blipFill>
        </p:spPr>
      </p:sp>
      <p:sp>
        <p:nvSpPr>
          <p:cNvPr id="11" name="Freeform 11"/>
          <p:cNvSpPr/>
          <p:nvPr/>
        </p:nvSpPr>
        <p:spPr>
          <a:xfrm>
            <a:off x="17994084" y="509041"/>
            <a:ext cx="587831" cy="587096"/>
          </a:xfrm>
          <a:custGeom>
            <a:avLst/>
            <a:gdLst/>
            <a:ahLst/>
            <a:cxnLst/>
            <a:rect l="l" t="t" r="r" b="b"/>
            <a:pathLst>
              <a:path w="587831" h="587096">
                <a:moveTo>
                  <a:pt x="0" y="0"/>
                </a:moveTo>
                <a:lnTo>
                  <a:pt x="587832" y="0"/>
                </a:lnTo>
                <a:lnTo>
                  <a:pt x="587832" y="587097"/>
                </a:lnTo>
                <a:lnTo>
                  <a:pt x="0" y="587097"/>
                </a:lnTo>
                <a:lnTo>
                  <a:pt x="0" y="0"/>
                </a:lnTo>
                <a:close/>
              </a:path>
            </a:pathLst>
          </a:custGeom>
          <a:blipFill>
            <a:blip r:embed="rId5"/>
            <a:stretch>
              <a:fillRect/>
            </a:stretch>
          </a:blipFill>
        </p:spPr>
      </p:sp>
      <p:pic>
        <p:nvPicPr>
          <p:cNvPr id="16" name="Picture 15"/>
          <p:cNvPicPr>
            <a:picLocks noChangeAspect="1"/>
          </p:cNvPicPr>
          <p:nvPr/>
        </p:nvPicPr>
        <p:blipFill>
          <a:blip r:embed="rId10"/>
          <a:stretch>
            <a:fillRect/>
          </a:stretch>
        </p:blipFill>
        <p:spPr>
          <a:xfrm>
            <a:off x="0" y="-64770"/>
            <a:ext cx="18247995" cy="10325100"/>
          </a:xfrm>
          <a:prstGeom prst="rect">
            <a:avLst/>
          </a:prstGeom>
        </p:spPr>
      </p:pic>
      <p:pic>
        <p:nvPicPr>
          <p:cNvPr id="18" name="Picture 17"/>
          <p:cNvPicPr>
            <a:picLocks noChangeAspect="1"/>
          </p:cNvPicPr>
          <p:nvPr/>
        </p:nvPicPr>
        <p:blipFill>
          <a:blip r:embed="rId11"/>
          <a:stretch>
            <a:fillRect/>
          </a:stretch>
        </p:blipFill>
        <p:spPr>
          <a:xfrm>
            <a:off x="-65682" y="-216637"/>
            <a:ext cx="18340070" cy="10628833"/>
          </a:xfrm>
          <a:prstGeom prst="rect">
            <a:avLst/>
          </a:prstGeom>
        </p:spPr>
      </p:pic>
      <p:sp>
        <p:nvSpPr>
          <p:cNvPr id="12" name="Freeform 12"/>
          <p:cNvSpPr/>
          <p:nvPr/>
        </p:nvSpPr>
        <p:spPr>
          <a:xfrm>
            <a:off x="7349942" y="1140564"/>
            <a:ext cx="3299460" cy="3224598"/>
          </a:xfrm>
          <a:custGeom>
            <a:avLst/>
            <a:gdLst/>
            <a:ahLst/>
            <a:cxnLst/>
            <a:rect l="l" t="t" r="r" b="b"/>
            <a:pathLst>
              <a:path w="4365173" h="4340014">
                <a:moveTo>
                  <a:pt x="0" y="0"/>
                </a:moveTo>
                <a:lnTo>
                  <a:pt x="4365173" y="0"/>
                </a:lnTo>
                <a:lnTo>
                  <a:pt x="4365173" y="4340014"/>
                </a:lnTo>
                <a:lnTo>
                  <a:pt x="0" y="4340014"/>
                </a:lnTo>
                <a:lnTo>
                  <a:pt x="0" y="0"/>
                </a:lnTo>
                <a:close/>
              </a:path>
            </a:pathLst>
          </a:custGeom>
          <a:blipFill>
            <a:blip r:embed="rId12"/>
            <a:stretch>
              <a:fillRect/>
            </a:stretch>
          </a:blipFill>
        </p:spPr>
      </p:sp>
      <p:sp>
        <p:nvSpPr>
          <p:cNvPr id="13" name="TextBox 13"/>
          <p:cNvSpPr txBox="1"/>
          <p:nvPr/>
        </p:nvSpPr>
        <p:spPr>
          <a:xfrm>
            <a:off x="4648288" y="-65021"/>
            <a:ext cx="9660826" cy="1815465"/>
          </a:xfrm>
          <a:prstGeom prst="rect">
            <a:avLst/>
          </a:prstGeom>
        </p:spPr>
        <p:txBody>
          <a:bodyPr wrap="square" lIns="0" tIns="0" rIns="0" bIns="0" rtlCol="0" anchor="t">
            <a:spAutoFit/>
          </a:bodyPr>
          <a:lstStyle/>
          <a:p>
            <a:pPr algn="ctr">
              <a:lnSpc>
                <a:spcPts val="4720"/>
              </a:lnSpc>
            </a:pPr>
            <a:r>
              <a:rPr lang="en-US" sz="32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lnSpc>
                <a:spcPts val="4720"/>
              </a:lnSpc>
            </a:pPr>
            <a:r>
              <a:rPr lang="en-US" sz="32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a:p>
            <a:pPr algn="ctr">
              <a:lnSpc>
                <a:spcPts val="4720"/>
              </a:lnSpc>
              <a:spcBef>
                <a:spcPct val="0"/>
              </a:spcBef>
            </a:pPr>
            <a:endParaRPr lang="en-US" sz="3370" dirty="0">
              <a:solidFill>
                <a:srgbClr val="000000"/>
              </a:solidFill>
              <a:latin typeface="Handyman"/>
              <a:ea typeface="Handyman"/>
              <a:cs typeface="Handyman"/>
              <a:sym typeface="Handyman"/>
            </a:endParaRPr>
          </a:p>
        </p:txBody>
      </p:sp>
      <p:sp>
        <p:nvSpPr>
          <p:cNvPr id="14" name="TextBox 14"/>
          <p:cNvSpPr txBox="1"/>
          <p:nvPr/>
        </p:nvSpPr>
        <p:spPr>
          <a:xfrm>
            <a:off x="3661848" y="3890909"/>
            <a:ext cx="11402014" cy="4754880"/>
          </a:xfrm>
          <a:prstGeom prst="rect">
            <a:avLst/>
          </a:prstGeom>
        </p:spPr>
        <p:txBody>
          <a:bodyPr wrap="square" lIns="0" tIns="0" rIns="0" bIns="0" rtlCol="0" anchor="t">
            <a:spAutoFit/>
          </a:bodyPr>
          <a:lstStyle/>
          <a:p>
            <a:pPr algn="ctr">
              <a:lnSpc>
                <a:spcPct val="150000"/>
              </a:lnSpc>
              <a:spcBef>
                <a:spcPct val="0"/>
              </a:spcBef>
            </a:pPr>
            <a:r>
              <a:rPr lang="vi-VN" sz="8000" b="1" dirty="0">
                <a:solidFill>
                  <a:srgbClr val="FF0000"/>
                </a:solidFill>
                <a:latin typeface="+mj-lt"/>
                <a:ea typeface="Handyman"/>
                <a:cs typeface="Handyman"/>
                <a:sym typeface="Handyman"/>
              </a:rPr>
              <a:t>LÀM QUEN VĂN HỌC</a:t>
            </a:r>
          </a:p>
          <a:p>
            <a:pPr algn="ctr">
              <a:lnSpc>
                <a:spcPct val="150000"/>
              </a:lnSpc>
              <a:spcBef>
                <a:spcPct val="0"/>
              </a:spcBef>
            </a:pPr>
            <a:r>
              <a:rPr lang="vi-VN" sz="7200" b="1" dirty="0">
                <a:solidFill>
                  <a:srgbClr val="FF0000"/>
                </a:solidFill>
                <a:latin typeface="+mj-lt"/>
                <a:ea typeface="Handyman"/>
                <a:cs typeface="Handyman"/>
                <a:sym typeface="Handyman"/>
              </a:rPr>
              <a:t>Đề tài: Thơ </a:t>
            </a:r>
            <a:r>
              <a:rPr lang="vi-VN" sz="7200" b="1" dirty="0" smtClean="0">
                <a:solidFill>
                  <a:srgbClr val="FF0000"/>
                </a:solidFill>
                <a:latin typeface="+mj-lt"/>
                <a:ea typeface="Handyman"/>
                <a:cs typeface="Handyman"/>
                <a:sym typeface="Handyman"/>
              </a:rPr>
              <a:t>“ Xe đạp</a:t>
            </a:r>
            <a:r>
              <a:rPr lang="vi-VN" sz="7200" b="1" dirty="0" smtClean="0">
                <a:solidFill>
                  <a:srgbClr val="FF0000"/>
                </a:solidFill>
                <a:latin typeface="Times New Roman" panose="02020603050405020304" pitchFamily="18" charset="0"/>
                <a:ea typeface="Handyman"/>
                <a:cs typeface="Times New Roman" panose="02020603050405020304" pitchFamily="18" charset="0"/>
                <a:sym typeface="Handyman"/>
              </a:rPr>
              <a:t>”</a:t>
            </a:r>
            <a:endParaRPr lang="vi-VN" sz="7200"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a:lnSpc>
                <a:spcPct val="150000"/>
              </a:lnSpc>
              <a:spcBef>
                <a:spcPct val="0"/>
              </a:spcBef>
            </a:pPr>
            <a:r>
              <a:rPr lang="vi-VN" sz="5400" b="1" dirty="0">
                <a:solidFill>
                  <a:srgbClr val="000000"/>
                </a:solidFill>
                <a:latin typeface="+mj-lt"/>
                <a:ea typeface="Handyman"/>
                <a:cs typeface="Handyman"/>
                <a:sym typeface="Handyman"/>
              </a:rPr>
              <a:t>Đối tượng: 24-36 tháng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210"/>
            <a:ext cx="18282285" cy="10268585"/>
          </a:xfrm>
          <a:prstGeom prst="rect">
            <a:avLst/>
          </a:prstGeom>
        </p:spPr>
      </p:pic>
      <p:sp>
        <p:nvSpPr>
          <p:cNvPr id="2" name="Text Box 1"/>
          <p:cNvSpPr txBox="1"/>
          <p:nvPr/>
        </p:nvSpPr>
        <p:spPr>
          <a:xfrm>
            <a:off x="4191000" y="3162300"/>
            <a:ext cx="10643235" cy="4399915"/>
          </a:xfrm>
          <a:prstGeom prst="rect">
            <a:avLst/>
          </a:prstGeom>
          <a:noFill/>
        </p:spPr>
        <p:txBody>
          <a:bodyPr wrap="square" rtlCol="0">
            <a:spAutoFit/>
          </a:bodyPr>
          <a:lstStyle/>
          <a:p>
            <a:r>
              <a:rPr lang="en-US"/>
              <a:t> </a:t>
            </a:r>
            <a:r>
              <a:rPr lang="vi-VN" altLang="en-US"/>
              <a:t>                               </a:t>
            </a:r>
            <a:r>
              <a:rPr lang="en-US" sz="6000">
                <a:solidFill>
                  <a:srgbClr val="FF0000"/>
                </a:solidFill>
                <a:latin typeface="Times New Roman" panose="02020603050405020304" pitchFamily="18" charset="0"/>
                <a:cs typeface="Times New Roman" panose="02020603050405020304" pitchFamily="18" charset="0"/>
              </a:rPr>
              <a:t>Dạy trẻ đọc thơ:</a:t>
            </a:r>
          </a:p>
          <a:p>
            <a:r>
              <a:rPr lang="en-US" sz="4400">
                <a:latin typeface="Times New Roman" panose="02020603050405020304" pitchFamily="18" charset="0"/>
                <a:cs typeface="Times New Roman" panose="02020603050405020304" pitchFamily="18" charset="0"/>
              </a:rPr>
              <a:t>- Cho trẻ đọc cùng cô 2-3 lần</a:t>
            </a:r>
          </a:p>
          <a:p>
            <a:r>
              <a:rPr lang="en-US" sz="4400">
                <a:latin typeface="Times New Roman" panose="02020603050405020304" pitchFamily="18" charset="0"/>
                <a:cs typeface="Times New Roman" panose="02020603050405020304" pitchFamily="18" charset="0"/>
              </a:rPr>
              <a:t>- Cho nhóm </a:t>
            </a:r>
            <a:r>
              <a:rPr lang="vi-VN" altLang="en-US" sz="4400">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cá nhân trẻ đọc thơ</a:t>
            </a:r>
          </a:p>
          <a:p>
            <a:r>
              <a:rPr lang="en-US" sz="4400">
                <a:latin typeface="Times New Roman" panose="02020603050405020304" pitchFamily="18" charset="0"/>
                <a:cs typeface="Times New Roman" panose="02020603050405020304" pitchFamily="18" charset="0"/>
              </a:rPr>
              <a:t>(Trong khi trẻ đọc cô chú ý sửa sai, động viên, khuyến khích trẻ )</a:t>
            </a:r>
          </a:p>
          <a:p>
            <a:r>
              <a:rPr lang="en-US" sz="4400">
                <a:latin typeface="Times New Roman" panose="02020603050405020304" pitchFamily="18" charset="0"/>
                <a:cs typeface="Times New Roman" panose="02020603050405020304" pitchFamily="18" charset="0"/>
              </a:rPr>
              <a:t>- Cả lớp đọc lại một lần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2" name="659940414663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7830800" cy="10287000"/>
          </a:xfrm>
          <a:prstGeom prst="rect">
            <a:avLst/>
          </a:prstGeom>
        </p:spPr>
      </p:pic>
    </p:spTree>
    <p:extLst>
      <p:ext uri="{BB962C8B-B14F-4D97-AF65-F5344CB8AC3E}">
        <p14:creationId xmlns:p14="http://schemas.microsoft.com/office/powerpoint/2010/main" val="2260835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 y="-114300"/>
            <a:ext cx="18282285" cy="10268585"/>
          </a:xfrm>
          <a:prstGeom prst="rect">
            <a:avLst/>
          </a:prstGeom>
        </p:spPr>
      </p:pic>
      <p:sp>
        <p:nvSpPr>
          <p:cNvPr id="2" name="Text Box 1"/>
          <p:cNvSpPr txBox="1"/>
          <p:nvPr/>
        </p:nvSpPr>
        <p:spPr>
          <a:xfrm>
            <a:off x="4191000" y="3848100"/>
            <a:ext cx="10643235" cy="2122805"/>
          </a:xfrm>
          <a:prstGeom prst="rect">
            <a:avLst/>
          </a:prstGeom>
          <a:noFill/>
        </p:spPr>
        <p:txBody>
          <a:bodyPr wrap="square" rtlCol="0">
            <a:spAutoFit/>
          </a:bodyPr>
          <a:lstStyle/>
          <a:p>
            <a:r>
              <a:rPr lang="en-US"/>
              <a:t> </a:t>
            </a:r>
            <a:r>
              <a:rPr lang="vi-VN" altLang="en-US"/>
              <a:t> </a:t>
            </a:r>
            <a:r>
              <a:rPr lang="vi-VN" altLang="en-US" sz="6600">
                <a:solidFill>
                  <a:srgbClr val="FF0000"/>
                </a:solidFill>
                <a:latin typeface="Times New Roman" panose="02020603050405020304" pitchFamily="18" charset="0"/>
                <a:cs typeface="Times New Roman" panose="02020603050405020304" pitchFamily="18" charset="0"/>
              </a:rPr>
              <a:t>Cô nhận xét giờ hoc và      chuyển hoạt động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14300"/>
            <a:ext cx="18288000" cy="10287000"/>
          </a:xfrm>
          <a:prstGeom prst="rect">
            <a:avLst/>
          </a:prstGeom>
        </p:spPr>
      </p:pic>
      <p:sp>
        <p:nvSpPr>
          <p:cNvPr id="3" name="TextBox 2"/>
          <p:cNvSpPr txBox="1"/>
          <p:nvPr/>
        </p:nvSpPr>
        <p:spPr>
          <a:xfrm>
            <a:off x="2819400" y="114300"/>
            <a:ext cx="11430000" cy="1014730"/>
          </a:xfrm>
          <a:prstGeom prst="rect">
            <a:avLst/>
          </a:prstGeom>
          <a:noFill/>
        </p:spPr>
        <p:txBody>
          <a:bodyPr wrap="square" rtlCol="0">
            <a:spAutoFit/>
          </a:bodyPr>
          <a:lstStyle/>
          <a:p>
            <a:pPr algn="ctr"/>
            <a:r>
              <a:rPr lang="en-US" sz="6000" dirty="0" err="1" smtClean="0">
                <a:solidFill>
                  <a:srgbClr val="FF0000"/>
                </a:solidFill>
                <a:latin typeface="Times New Roman" panose="02020603050405020304" pitchFamily="18" charset="0"/>
                <a:cs typeface="Times New Roman" panose="02020603050405020304" pitchFamily="18" charset="0"/>
              </a:rPr>
              <a:t>Hoạt</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động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Gợi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mở</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gây</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hứng</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thú</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3200400" y="2019300"/>
            <a:ext cx="10515599" cy="2585323"/>
          </a:xfrm>
          <a:prstGeom prst="rect">
            <a:avLst/>
          </a:prstGeom>
          <a:noFill/>
        </p:spPr>
        <p:txBody>
          <a:bodyPr wrap="square" rtlCol="0">
            <a:spAutoFit/>
          </a:bodyPr>
          <a:lstStyle/>
          <a:p>
            <a:pPr marL="685800" indent="-685800">
              <a:buFontTx/>
              <a:buChar char="-"/>
            </a:pP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 </a:t>
            </a:r>
            <a:r>
              <a:rPr lang="vi-VN"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cho trẻ </a:t>
            </a: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trò chuyện về nguồn nước</a:t>
            </a:r>
          </a:p>
          <a:p>
            <a:pPr marL="685800" indent="-685800">
              <a:buFontTx/>
              <a:buChar char="-"/>
            </a:pPr>
            <a:endParaRPr lang="vi-VN"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5000">
        <p159:morph option="byObject"/>
      </p:transition>
    </mc:Choice>
    <mc:Fallback>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hơn 60 hình nền slide đẹp nhất - Hình nền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4445"/>
            <a:ext cx="18357850" cy="10240010"/>
          </a:xfrm>
          <a:prstGeom prst="rect">
            <a:avLst/>
          </a:prstGeom>
        </p:spPr>
      </p:pic>
      <p:sp>
        <p:nvSpPr>
          <p:cNvPr id="4" name="TextBox 3"/>
          <p:cNvSpPr txBox="1"/>
          <p:nvPr/>
        </p:nvSpPr>
        <p:spPr>
          <a:xfrm>
            <a:off x="3657600" y="4756467"/>
            <a:ext cx="11028997" cy="2584450"/>
          </a:xfrm>
          <a:prstGeom prst="rect">
            <a:avLst/>
          </a:prstGeom>
          <a:noFill/>
        </p:spPr>
        <p:txBody>
          <a:bodyPr wrap="square" rtlCol="0">
            <a:spAutoFit/>
          </a:bodyPr>
          <a:lstStyle/>
          <a:p>
            <a:pPr marL="685800" indent="-685800" algn="ctr">
              <a:buFontTx/>
              <a:buChar char="-"/>
            </a:pP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 giới thiệu tên bài thơ: Mưa</a:t>
            </a:r>
          </a:p>
          <a:p>
            <a:pPr indent="0" algn="ctr">
              <a:buFontTx/>
              <a:buNone/>
            </a:pPr>
            <a:r>
              <a:rPr lang="en-US"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tác giả: </a:t>
            </a:r>
            <a:r>
              <a:rPr lang="vi-VN"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a:t>
            </a: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ê Lâm</a:t>
            </a:r>
            <a:endParaRPr lang="en-US"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ct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Cô h</a:t>
            </a:r>
            <a:r>
              <a:rPr lang="en-US" sz="5400" dirty="0" err="1"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ỏi</a:t>
            </a:r>
            <a:r>
              <a:rPr 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5400" dirty="0" err="1"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trẻ</a:t>
            </a:r>
            <a:r>
              <a:rPr 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5400" dirty="0" err="1"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tên</a:t>
            </a:r>
            <a:r>
              <a:rPr 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vi-VN" altLang="en-US" sz="5400"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bài thơ? tên tác giả?</a:t>
            </a:r>
          </a:p>
        </p:txBody>
      </p:sp>
      <p:sp>
        <p:nvSpPr>
          <p:cNvPr id="7" name="Text Box 6"/>
          <p:cNvSpPr txBox="1"/>
          <p:nvPr/>
        </p:nvSpPr>
        <p:spPr>
          <a:xfrm>
            <a:off x="3962400" y="3238500"/>
            <a:ext cx="10959465" cy="1198880"/>
          </a:xfrm>
          <a:prstGeom prst="rect">
            <a:avLst/>
          </a:prstGeom>
          <a:noFill/>
        </p:spPr>
        <p:txBody>
          <a:bodyPr wrap="square" rtlCol="0">
            <a:spAutoFit/>
          </a:bodyPr>
          <a:lstStyle/>
          <a:p>
            <a:r>
              <a:rPr lang="vi-VN" altLang="en-US" sz="7200">
                <a:solidFill>
                  <a:srgbClr val="FF0000"/>
                </a:solidFill>
                <a:latin typeface="Times New Roman" panose="02020603050405020304" pitchFamily="18" charset="0"/>
                <a:cs typeface="Times New Roman" panose="02020603050405020304" pitchFamily="18" charset="0"/>
              </a:rPr>
              <a:t>Lần 1: Cô đọc không tranh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1524000" y="342955"/>
            <a:ext cx="15925800" cy="882015"/>
          </a:xfrm>
          <a:prstGeom prst="rect">
            <a:avLst/>
          </a:prstGeom>
          <a:noFill/>
        </p:spPr>
        <p:txBody>
          <a:bodyPr wrap="square">
            <a:spAutoFit/>
          </a:bodyPr>
          <a:lstStyle/>
          <a:p>
            <a:pPr algn="ctr">
              <a:lnSpc>
                <a:spcPts val="6165"/>
              </a:lnSpc>
              <a:spcBef>
                <a:spcPct val="0"/>
              </a:spcBef>
            </a:pPr>
            <a:r>
              <a:rPr lang="vi-VN" sz="6600" b="1" dirty="0">
                <a:solidFill>
                  <a:srgbClr val="FF0000"/>
                </a:solidFill>
                <a:latin typeface="Times New Roman" panose="02020603050405020304" pitchFamily="18" charset="0"/>
                <a:ea typeface="Handyman"/>
                <a:cs typeface="Times New Roman" panose="02020603050405020304" pitchFamily="18" charset="0"/>
                <a:sym typeface="Handyman"/>
              </a:rPr>
              <a:t>Lần 2: Cô đọc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kết</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hợp</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tranh</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minh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họa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orizontal Scroll 1"/>
          <p:cNvSpPr/>
          <p:nvPr/>
        </p:nvSpPr>
        <p:spPr>
          <a:xfrm>
            <a:off x="13487400" y="7962900"/>
            <a:ext cx="4953000" cy="2514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Mưa ở trên trời</a:t>
            </a:r>
            <a:r>
              <a:rPr lang="vi-VN" sz="3600" dirty="0">
                <a:solidFill>
                  <a:srgbClr val="FF0000"/>
                </a:solidFill>
                <a:latin typeface="+mj-lt"/>
              </a:rPr>
              <a:t/>
            </a:r>
            <a:br>
              <a:rPr lang="vi-VN" sz="3600" dirty="0">
                <a:solidFill>
                  <a:srgbClr val="FF0000"/>
                </a:solidFill>
                <a:latin typeface="+mj-lt"/>
              </a:rPr>
            </a:br>
            <a:r>
              <a:rPr lang="vi-VN" sz="3600" dirty="0">
                <a:solidFill>
                  <a:srgbClr val="FF0000"/>
                </a:solidFill>
                <a:latin typeface="+mj-lt"/>
              </a:rPr>
              <a:t>      Mưa rơi xuống đất</a:t>
            </a:r>
            <a:endParaRPr lang="vi-VN" sz="3600" dirty="0">
              <a:solidFill>
                <a:srgbClr val="FF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2"/>
          <p:cNvSpPr/>
          <p:nvPr/>
        </p:nvSpPr>
        <p:spPr>
          <a:xfrm>
            <a:off x="15773400" y="-495300"/>
            <a:ext cx="3124200" cy="2895600"/>
          </a:xfrm>
          <a:custGeom>
            <a:avLst/>
            <a:gdLst/>
            <a:ahLst/>
            <a:cxnLst/>
            <a:rect l="l" t="t" r="r" b="b"/>
            <a:pathLst>
              <a:path w="4365173" h="4340014">
                <a:moveTo>
                  <a:pt x="0" y="0"/>
                </a:moveTo>
                <a:lnTo>
                  <a:pt x="4365173" y="0"/>
                </a:lnTo>
                <a:lnTo>
                  <a:pt x="4365173" y="4340014"/>
                </a:lnTo>
                <a:lnTo>
                  <a:pt x="0" y="4340014"/>
                </a:lnTo>
                <a:lnTo>
                  <a:pt x="0" y="0"/>
                </a:lnTo>
                <a:close/>
              </a:path>
            </a:pathLst>
          </a:custGeom>
          <a:blipFill>
            <a:blip r:embed="rId3"/>
            <a:stretch>
              <a:fillRect/>
            </a:stretch>
          </a:blipFill>
        </p:spPr>
      </p:sp>
    </p:spTree>
    <p:extLst>
      <p:ext uri="{BB962C8B-B14F-4D97-AF65-F5344CB8AC3E}">
        <p14:creationId xmlns:p14="http://schemas.microsoft.com/office/powerpoint/2010/main" val="299761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Freeform 12"/>
          <p:cNvSpPr/>
          <p:nvPr/>
        </p:nvSpPr>
        <p:spPr>
          <a:xfrm>
            <a:off x="16383000" y="-647700"/>
            <a:ext cx="2438400" cy="2895600"/>
          </a:xfrm>
          <a:custGeom>
            <a:avLst/>
            <a:gdLst/>
            <a:ahLst/>
            <a:cxnLst/>
            <a:rect l="l" t="t" r="r" b="b"/>
            <a:pathLst>
              <a:path w="4365173" h="4340014">
                <a:moveTo>
                  <a:pt x="0" y="0"/>
                </a:moveTo>
                <a:lnTo>
                  <a:pt x="4365173" y="0"/>
                </a:lnTo>
                <a:lnTo>
                  <a:pt x="4365173" y="4340014"/>
                </a:lnTo>
                <a:lnTo>
                  <a:pt x="0" y="4340014"/>
                </a:lnTo>
                <a:lnTo>
                  <a:pt x="0" y="0"/>
                </a:lnTo>
                <a:close/>
              </a:path>
            </a:pathLst>
          </a:custGeom>
          <a:blipFill>
            <a:blip r:embed="rId3"/>
            <a:stretch>
              <a:fillRect/>
            </a:stretch>
          </a:blipFill>
        </p:spPr>
      </p:sp>
    </p:spTree>
    <p:extLst>
      <p:ext uri="{BB962C8B-B14F-4D97-AF65-F5344CB8AC3E}">
        <p14:creationId xmlns:p14="http://schemas.microsoft.com/office/powerpoint/2010/main" val="330962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42545"/>
            <a:ext cx="18343880" cy="10281920"/>
          </a:xfrm>
          <a:prstGeom prst="rect">
            <a:avLst/>
          </a:prstGeom>
        </p:spPr>
      </p:pic>
      <p:sp>
        <p:nvSpPr>
          <p:cNvPr id="3" name="Text Box 2"/>
          <p:cNvSpPr txBox="1"/>
          <p:nvPr/>
        </p:nvSpPr>
        <p:spPr>
          <a:xfrm>
            <a:off x="3428365" y="3619500"/>
            <a:ext cx="11628120" cy="3570208"/>
          </a:xfrm>
          <a:prstGeom prst="rect">
            <a:avLst/>
          </a:prstGeom>
          <a:noFill/>
        </p:spPr>
        <p:txBody>
          <a:bodyPr wrap="square" rtlCol="0">
            <a:spAutoFit/>
          </a:bodyPr>
          <a:lstStyle/>
          <a:p>
            <a:r>
              <a:rPr lang="vi-VN" altLang="en-US" sz="4400" dirty="0">
                <a:solidFill>
                  <a:srgbClr val="FF0000"/>
                </a:solidFill>
                <a:latin typeface="Times New Roman" panose="02020603050405020304" pitchFamily="18" charset="0"/>
                <a:cs typeface="Times New Roman" panose="02020603050405020304" pitchFamily="18" charset="0"/>
              </a:rPr>
              <a:t>        </a:t>
            </a:r>
            <a:r>
              <a:rPr lang="vi-VN" altLang="en-US" sz="6600" dirty="0">
                <a:solidFill>
                  <a:srgbClr val="FF0000"/>
                </a:solidFill>
                <a:latin typeface="Times New Roman" panose="02020603050405020304" pitchFamily="18" charset="0"/>
                <a:cs typeface="Times New Roman" panose="02020603050405020304" pitchFamily="18" charset="0"/>
              </a:rPr>
              <a:t>Cô giảng nội dung bài thơ</a:t>
            </a:r>
            <a:endParaRPr lang="vi-VN" altLang="en-US" sz="6000" dirty="0">
              <a:latin typeface="Times New Roman" panose="02020603050405020304" pitchFamily="18" charset="0"/>
              <a:cs typeface="Times New Roman" panose="02020603050405020304" pitchFamily="18" charset="0"/>
            </a:endParaRPr>
          </a:p>
          <a:p>
            <a:r>
              <a:rPr lang="vi-VN" dirty="0" smtClean="0"/>
              <a:t> </a:t>
            </a:r>
            <a:r>
              <a:rPr lang="vi-VN" sz="4000" dirty="0">
                <a:latin typeface="+mj-lt"/>
              </a:rPr>
              <a:t> Mưa là một hiện tượng tự nhiên, mưa mang đến cho chúng ta nguồn nước uống sạch sẽ và mát lành vì vậy chúng mình hãy bảo vệ môi trường trong sạch để có những hạt mưa trong và sạch nhé.</a:t>
            </a:r>
            <a:endParaRPr lang="en-US" altLang="en-US" sz="4000" dirty="0">
              <a:latin typeface="+mj-lt"/>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200+ hình nền Powerpoint thuyết trình cực đẹp cho mọi chủ đ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 name="Picture 2"/>
          <p:cNvPicPr>
            <a:picLocks noChangeAspect="1"/>
          </p:cNvPicPr>
          <p:nvPr/>
        </p:nvPicPr>
        <p:blipFill>
          <a:blip r:embed="rId2"/>
          <a:stretch>
            <a:fillRect/>
          </a:stretch>
        </p:blipFill>
        <p:spPr>
          <a:xfrm>
            <a:off x="23446" y="-144463"/>
            <a:ext cx="18288000" cy="10287000"/>
          </a:xfrm>
          <a:prstGeom prst="rect">
            <a:avLst/>
          </a:prstGeom>
        </p:spPr>
      </p:pic>
      <p:sp>
        <p:nvSpPr>
          <p:cNvPr id="11" name="Flowchart: Preparation 10"/>
          <p:cNvSpPr/>
          <p:nvPr/>
        </p:nvSpPr>
        <p:spPr>
          <a:xfrm>
            <a:off x="4191000" y="190500"/>
            <a:ext cx="8760460" cy="1744980"/>
          </a:xfrm>
          <a:prstGeom prst="flowChartPreparation">
            <a:avLst/>
          </a:prstGeom>
          <a:solidFill>
            <a:schemeClr val="accent3">
              <a:lumMod val="60000"/>
              <a:lumOff val="40000"/>
            </a:schemeClr>
          </a:solidFill>
          <a:ln>
            <a:gradFill>
              <a:gsLst>
                <a:gs pos="0">
                  <a:srgbClr val="012D86"/>
                </a:gs>
                <a:gs pos="100000">
                  <a:srgbClr val="0E2557"/>
                </a:gs>
              </a:gsLst>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TextBox 3"/>
          <p:cNvSpPr txBox="1"/>
          <p:nvPr/>
        </p:nvSpPr>
        <p:spPr>
          <a:xfrm>
            <a:off x="3200400" y="419100"/>
            <a:ext cx="11049000" cy="1014730"/>
          </a:xfrm>
          <a:prstGeom prst="rect">
            <a:avLst/>
          </a:prstGeom>
          <a:noFill/>
        </p:spPr>
        <p:txBody>
          <a:bodyPr wrap="square" rtlCol="0">
            <a:spAutoFit/>
          </a:bodyPr>
          <a:lstStyle/>
          <a:p>
            <a:pPr algn="ctr"/>
            <a:r>
              <a:rPr lang="en-US" sz="6000" dirty="0" err="1" smtClean="0">
                <a:solidFill>
                  <a:srgbClr val="FF0000"/>
                </a:solidFill>
                <a:latin typeface="Times New Roman" panose="02020603050405020304" pitchFamily="18" charset="0"/>
                <a:cs typeface="Times New Roman" panose="02020603050405020304" pitchFamily="18" charset="0"/>
              </a:rPr>
              <a:t>Đàm</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thoại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với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trẻ</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19200" y="1935481"/>
            <a:ext cx="16002000" cy="8525411"/>
          </a:xfrm>
          <a:prstGeom prst="rect">
            <a:avLst/>
          </a:prstGeom>
        </p:spPr>
        <p:txBody>
          <a:bodyPr wrap="square">
            <a:spAutoFit/>
          </a:bodyPr>
          <a:lstStyle/>
          <a:p>
            <a:pPr algn="just"/>
            <a:r>
              <a:rPr lang="vi-VN" sz="3200" dirty="0">
                <a:solidFill>
                  <a:srgbClr val="000000"/>
                </a:solidFill>
                <a:latin typeface="+mj-lt"/>
              </a:rPr>
              <a:t>- Cô vừa đọc bài thơ gì</a:t>
            </a:r>
            <a:r>
              <a:rPr lang="vi-VN" sz="3200" dirty="0" smtClean="0">
                <a:solidFill>
                  <a:srgbClr val="000000"/>
                </a:solidFill>
                <a:latin typeface="+mj-lt"/>
              </a:rPr>
              <a:t>?( Mưa)</a:t>
            </a:r>
            <a:endParaRPr lang="vi-VN" sz="3200" dirty="0">
              <a:solidFill>
                <a:srgbClr val="333333"/>
              </a:solidFill>
              <a:latin typeface="+mj-lt"/>
            </a:endParaRPr>
          </a:p>
          <a:p>
            <a:pPr algn="just"/>
            <a:r>
              <a:rPr lang="vi-VN" sz="3200" dirty="0">
                <a:solidFill>
                  <a:srgbClr val="000000"/>
                </a:solidFill>
                <a:latin typeface="+mj-lt"/>
              </a:rPr>
              <a:t> - Bài thơ do ai sáng </a:t>
            </a:r>
            <a:r>
              <a:rPr lang="vi-VN" sz="3200">
                <a:solidFill>
                  <a:srgbClr val="000000"/>
                </a:solidFill>
                <a:latin typeface="+mj-lt"/>
              </a:rPr>
              <a:t>tác</a:t>
            </a:r>
            <a:r>
              <a:rPr lang="vi-VN" sz="3200" smtClean="0">
                <a:solidFill>
                  <a:srgbClr val="000000"/>
                </a:solidFill>
                <a:latin typeface="+mj-lt"/>
              </a:rPr>
              <a:t>?( Lê Lâm)</a:t>
            </a:r>
            <a:endParaRPr lang="vi-VN" sz="3200" dirty="0">
              <a:solidFill>
                <a:srgbClr val="333333"/>
              </a:solidFill>
              <a:latin typeface="+mj-lt"/>
            </a:endParaRPr>
          </a:p>
          <a:p>
            <a:pPr algn="just"/>
            <a:r>
              <a:rPr lang="vi-VN" sz="3200" dirty="0">
                <a:solidFill>
                  <a:srgbClr val="000000"/>
                </a:solidFill>
                <a:latin typeface="+mj-lt"/>
              </a:rPr>
              <a:t>- Trong bài thơ nói đến hiện tượng gì?</a:t>
            </a:r>
            <a:endParaRPr lang="vi-VN" sz="3200" dirty="0">
              <a:solidFill>
                <a:srgbClr val="333333"/>
              </a:solidFill>
              <a:latin typeface="+mj-lt"/>
            </a:endParaRPr>
          </a:p>
          <a:p>
            <a:pPr algn="just"/>
            <a:r>
              <a:rPr lang="vi-VN" sz="3200" dirty="0">
                <a:solidFill>
                  <a:srgbClr val="000000"/>
                </a:solidFill>
                <a:latin typeface="+mj-lt"/>
              </a:rPr>
              <a:t>- Mưa có ở đâu?</a:t>
            </a:r>
            <a:endParaRPr lang="vi-VN" sz="3200" dirty="0">
              <a:solidFill>
                <a:srgbClr val="333333"/>
              </a:solidFill>
              <a:latin typeface="+mj-lt"/>
            </a:endParaRPr>
          </a:p>
          <a:p>
            <a:pPr algn="just"/>
            <a:r>
              <a:rPr lang="vi-VN" sz="3200" dirty="0">
                <a:solidFill>
                  <a:srgbClr val="000000"/>
                </a:solidFill>
                <a:latin typeface="+mj-lt"/>
              </a:rPr>
              <a:t>- Mưa rơi như thế nào?</a:t>
            </a:r>
            <a:endParaRPr lang="vi-VN" sz="3200" dirty="0">
              <a:solidFill>
                <a:srgbClr val="333333"/>
              </a:solidFill>
              <a:latin typeface="+mj-lt"/>
            </a:endParaRPr>
          </a:p>
          <a:p>
            <a:pPr algn="just"/>
            <a:r>
              <a:rPr lang="vi-VN" sz="3200" dirty="0">
                <a:solidFill>
                  <a:srgbClr val="000000"/>
                </a:solidFill>
                <a:latin typeface="+mj-lt"/>
              </a:rPr>
              <a:t>-&gt; Tác giả nhắc đến mưa có ở trên trời, mưa  còn rơi xuống đất được thể hiện qua 2 câu thơ:</a:t>
            </a:r>
            <a:endParaRPr lang="vi-VN" sz="3200" dirty="0">
              <a:solidFill>
                <a:srgbClr val="333333"/>
              </a:solidFill>
              <a:latin typeface="+mj-lt"/>
            </a:endParaRPr>
          </a:p>
          <a:p>
            <a:pPr algn="just"/>
            <a:r>
              <a:rPr lang="vi-VN" sz="3200" dirty="0">
                <a:solidFill>
                  <a:srgbClr val="000000"/>
                </a:solidFill>
                <a:latin typeface="+mj-lt"/>
              </a:rPr>
              <a:t>“Mưa ở trên trời</a:t>
            </a:r>
            <a:endParaRPr lang="vi-VN" sz="3200" dirty="0">
              <a:solidFill>
                <a:srgbClr val="333333"/>
              </a:solidFill>
              <a:latin typeface="+mj-lt"/>
            </a:endParaRPr>
          </a:p>
          <a:p>
            <a:pPr algn="just"/>
            <a:r>
              <a:rPr lang="vi-VN" sz="3200" dirty="0">
                <a:solidFill>
                  <a:srgbClr val="000000"/>
                </a:solidFill>
                <a:latin typeface="+mj-lt"/>
              </a:rPr>
              <a:t>Mưa rơi xuống đất”</a:t>
            </a:r>
            <a:endParaRPr lang="vi-VN" sz="3200" dirty="0">
              <a:solidFill>
                <a:srgbClr val="333333"/>
              </a:solidFill>
              <a:latin typeface="+mj-lt"/>
            </a:endParaRPr>
          </a:p>
          <a:p>
            <a:pPr algn="just"/>
            <a:r>
              <a:rPr lang="vi-VN" sz="3200" dirty="0">
                <a:solidFill>
                  <a:srgbClr val="000000"/>
                </a:solidFill>
                <a:latin typeface="+mj-lt"/>
              </a:rPr>
              <a:t>- Mưa ngồi ở đâu?</a:t>
            </a:r>
            <a:endParaRPr lang="vi-VN" sz="3200" dirty="0">
              <a:solidFill>
                <a:srgbClr val="333333"/>
              </a:solidFill>
              <a:latin typeface="+mj-lt"/>
            </a:endParaRPr>
          </a:p>
          <a:p>
            <a:pPr algn="just"/>
            <a:r>
              <a:rPr lang="vi-VN" sz="3200" dirty="0">
                <a:solidFill>
                  <a:srgbClr val="000000"/>
                </a:solidFill>
                <a:latin typeface="+mj-lt"/>
              </a:rPr>
              <a:t>-&gt; Mưa không chỉ rơi xuống đất mà mưa còn ngồi trong nước được thể hiện qua 2 câu thơ:</a:t>
            </a:r>
            <a:endParaRPr lang="vi-VN" sz="3200" dirty="0">
              <a:solidFill>
                <a:srgbClr val="333333"/>
              </a:solidFill>
              <a:latin typeface="+mj-lt"/>
            </a:endParaRPr>
          </a:p>
          <a:p>
            <a:pPr algn="just"/>
            <a:r>
              <a:rPr lang="vi-VN" sz="3200" dirty="0">
                <a:solidFill>
                  <a:srgbClr val="000000"/>
                </a:solidFill>
                <a:latin typeface="+mj-lt"/>
              </a:rPr>
              <a:t>“Vừa ngồi trong nước</a:t>
            </a:r>
            <a:endParaRPr lang="vi-VN" sz="3200" dirty="0">
              <a:solidFill>
                <a:srgbClr val="333333"/>
              </a:solidFill>
              <a:latin typeface="+mj-lt"/>
            </a:endParaRPr>
          </a:p>
          <a:p>
            <a:pPr algn="just"/>
            <a:r>
              <a:rPr lang="vi-VN" sz="3200" dirty="0">
                <a:solidFill>
                  <a:srgbClr val="000000"/>
                </a:solidFill>
                <a:latin typeface="+mj-lt"/>
              </a:rPr>
              <a:t>Đã nhào ra sân”</a:t>
            </a:r>
            <a:endParaRPr lang="vi-VN" sz="3200" dirty="0">
              <a:solidFill>
                <a:srgbClr val="333333"/>
              </a:solidFill>
              <a:latin typeface="+mj-lt"/>
            </a:endParaRPr>
          </a:p>
          <a:p>
            <a:pPr algn="just"/>
            <a:r>
              <a:rPr lang="vi-VN" sz="3200" dirty="0">
                <a:solidFill>
                  <a:srgbClr val="333333"/>
                </a:solidFill>
                <a:latin typeface="+mj-lt"/>
              </a:rPr>
              <a:t> </a:t>
            </a:r>
            <a:r>
              <a:rPr lang="vi-VN" sz="3200" dirty="0">
                <a:solidFill>
                  <a:srgbClr val="000000"/>
                </a:solidFill>
                <a:latin typeface="+mj-lt"/>
              </a:rPr>
              <a:t>“Nhào” có nghĩa rơi nhanh đột ngột từ trên cao xuống.</a:t>
            </a:r>
            <a:endParaRPr lang="vi-VN" sz="3200" dirty="0">
              <a:solidFill>
                <a:srgbClr val="333333"/>
              </a:solidFill>
              <a:latin typeface="+mj-lt"/>
            </a:endParaRPr>
          </a:p>
          <a:p>
            <a:pPr algn="just"/>
            <a:r>
              <a:rPr lang="vi-VN" sz="3200" dirty="0">
                <a:solidFill>
                  <a:srgbClr val="000000"/>
                </a:solidFill>
                <a:latin typeface="+mj-lt"/>
              </a:rPr>
              <a:t>- Các con thấy trời mưa như thế nào?</a:t>
            </a:r>
            <a:endParaRPr lang="vi-VN" sz="3200" dirty="0">
              <a:solidFill>
                <a:srgbClr val="333333"/>
              </a:solidFill>
              <a:latin typeface="+mj-lt"/>
            </a:endParaRPr>
          </a:p>
          <a:p>
            <a:pPr algn="just"/>
            <a:r>
              <a:rPr lang="vi-VN" sz="3200" dirty="0">
                <a:solidFill>
                  <a:srgbClr val="000000"/>
                </a:solidFill>
                <a:latin typeface="+mj-lt"/>
              </a:rPr>
              <a:t>-&gt; Mưa đi khắp muôn nơi được thể hiện qua 2 câu thơ cuối:</a:t>
            </a:r>
            <a:endParaRPr lang="vi-VN" sz="3200" dirty="0">
              <a:solidFill>
                <a:srgbClr val="333333"/>
              </a:solidFill>
              <a:latin typeface="+mj-lt"/>
            </a:endParaRPr>
          </a:p>
          <a:p>
            <a:pPr algn="just"/>
            <a:r>
              <a:rPr lang="vi-VN" sz="3200" dirty="0">
                <a:solidFill>
                  <a:srgbClr val="000000"/>
                </a:solidFill>
                <a:latin typeface="+mj-lt"/>
              </a:rPr>
              <a:t>“Mưa không có chân</a:t>
            </a:r>
            <a:endParaRPr lang="vi-VN" sz="3200" dirty="0">
              <a:solidFill>
                <a:srgbClr val="333333"/>
              </a:solidFill>
              <a:latin typeface="+mj-lt"/>
            </a:endParaRPr>
          </a:p>
          <a:p>
            <a:pPr algn="just"/>
            <a:r>
              <a:rPr lang="vi-VN" sz="3600" dirty="0">
                <a:solidFill>
                  <a:srgbClr val="000000"/>
                </a:solidFill>
                <a:latin typeface="+mj-lt"/>
              </a:rPr>
              <a:t>Ở đâu cũng đến”</a:t>
            </a:r>
            <a:endParaRPr lang="vi-VN" sz="3600" dirty="0">
              <a:solidFill>
                <a:srgbClr val="333333"/>
              </a:solidFill>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176</Words>
  <Application>Microsoft Office PowerPoint</Application>
  <PresentationFormat>Custom</PresentationFormat>
  <Paragraphs>39</Paragraphs>
  <Slides>12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Times New Roman</vt:lpstr>
      <vt:lpstr>Arial</vt:lpstr>
      <vt:lpstr>Handyman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Techsi.vn</cp:lastModifiedBy>
  <cp:revision>22</cp:revision>
  <dcterms:created xsi:type="dcterms:W3CDTF">2006-08-16T00:00:00Z</dcterms:created>
  <dcterms:modified xsi:type="dcterms:W3CDTF">2025-05-14T04:16:25Z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0138E6F2CD3E46DDB8586D094EC3952D_13</vt:lpwstr>
  </property>
  <property fmtid="{D5CDD505-2E9C-101B-9397-08002B2CF9AE}" pid="3" name="KSOProductBuildVer">
    <vt:lpwstr>1033-12.2.0.20326</vt:lpwstr>
  </property>
</Properties>
</file>