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62" r:id="rId3"/>
    <p:sldId id="295" r:id="rId4"/>
    <p:sldId id="288" r:id="rId5"/>
    <p:sldId id="296" r:id="rId6"/>
    <p:sldId id="264" r:id="rId7"/>
    <p:sldId id="293" r:id="rId8"/>
    <p:sldId id="298" r:id="rId9"/>
    <p:sldId id="299" r:id="rId10"/>
    <p:sldId id="300" r:id="rId11"/>
    <p:sldId id="271" r:id="rId12"/>
  </p:sldIdLst>
  <p:sldSz cx="18288000" cy="10287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3" autoAdjust="0"/>
  </p:normalViewPr>
  <p:slideViewPr>
    <p:cSldViewPr showGuides="1">
      <p:cViewPr varScale="1">
        <p:scale>
          <a:sx n="56" d="100"/>
          <a:sy n="56" d="100"/>
        </p:scale>
        <p:origin x="7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044000" y="540000"/>
            <a:ext cx="16200000" cy="1080000"/>
          </a:xfrm>
        </p:spPr>
        <p:txBody>
          <a:bodyPr wrap="square" lIns="0" tIns="0" rIns="0" bIns="0">
            <a:normAutofit/>
          </a:bodyPr>
          <a:lstStyle>
            <a:lvl1pPr algn="l" fontAlgn="base">
              <a:defRPr sz="4800">
                <a:solidFill>
                  <a:schemeClr val="tx1"/>
                </a:solidFill>
              </a:defRPr>
            </a:lvl1pPr>
          </a:lstStyle>
          <a:p>
            <a:r>
              <a:rPr lang="en-US" dirty="0"/>
              <a:t>Click to add title</a:t>
            </a:r>
          </a:p>
        </p:txBody>
      </p:sp>
      <p:sp>
        <p:nvSpPr>
          <p:cNvPr id="3" name="日期占位符 2"/>
          <p:cNvSpPr>
            <a:spLocks noGrp="1"/>
          </p:cNvSpPr>
          <p:nvPr>
            <p:ph type="dt" sz="half" idx="10"/>
            <p:custDataLst>
              <p:tags r:id="rId2"/>
            </p:custDataLst>
          </p:nvPr>
        </p:nvSpPr>
        <p:spPr/>
        <p:txBody>
          <a:bodyPr wrap="square">
            <a:normAutofit/>
          </a:bodyPr>
          <a:lstStyle/>
          <a:p>
            <a:r>
              <a:rPr lang="en-US"/>
              <a:t>Date Area</a:t>
            </a:r>
          </a:p>
        </p:txBody>
      </p:sp>
      <p:sp>
        <p:nvSpPr>
          <p:cNvPr id="4" name="页脚占位符 3"/>
          <p:cNvSpPr>
            <a:spLocks noGrp="1"/>
          </p:cNvSpPr>
          <p:nvPr>
            <p:ph type="ftr" sz="quarter" idx="11"/>
            <p:custDataLst>
              <p:tags r:id="rId3"/>
            </p:custDataLst>
          </p:nvPr>
        </p:nvSpPr>
        <p:spPr/>
        <p:txBody>
          <a:bodyPr/>
          <a:lstStyle/>
          <a:p>
            <a:endParaRPr lang="en-US" dirty="0"/>
          </a:p>
        </p:txBody>
      </p:sp>
      <p:sp>
        <p:nvSpPr>
          <p:cNvPr id="5" name="灯片编号占位符 4"/>
          <p:cNvSpPr>
            <a:spLocks noGrp="1"/>
          </p:cNvSpPr>
          <p:nvPr>
            <p:ph type="sldNum" sz="quarter" idx="12"/>
            <p:custDataLst>
              <p:tags r:id="rId4"/>
            </p:custDataLst>
          </p:nvPr>
        </p:nvSpPr>
        <p:spPr/>
        <p:txBody>
          <a:bodyPr wrap="square">
            <a:normAutofit/>
          </a:bodyPr>
          <a:lstStyle/>
          <a:p>
            <a:fld id="{49AE70B2-8BF9-45C0-BB95-33D1B9D3A8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8/12/2025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6"/>
          <p:cNvSpPr txBox="1"/>
          <p:nvPr/>
        </p:nvSpPr>
        <p:spPr>
          <a:xfrm>
            <a:off x="2337860" y="1093327"/>
            <a:ext cx="14391872" cy="7707630"/>
          </a:xfrm>
          <a:prstGeom prst="rect">
            <a:avLst/>
          </a:prstGeom>
        </p:spPr>
        <p:txBody>
          <a:bodyPr lIns="50800" tIns="50800" rIns="50800" bIns="50800" rtlCol="0" anchor="ctr"/>
          <a:lstStyle/>
          <a:p>
            <a:pPr algn="ctr">
              <a:lnSpc>
                <a:spcPts val="2850"/>
              </a:lnSpc>
            </a:pPr>
            <a:endParaRPr/>
          </a:p>
          <a:p>
            <a:pPr algn="ctr">
              <a:lnSpc>
                <a:spcPts val="2850"/>
              </a:lnSpc>
            </a:pPr>
            <a:endParaRPr/>
          </a:p>
          <a:p>
            <a:pPr algn="ctr">
              <a:lnSpc>
                <a:spcPts val="2850"/>
              </a:lnSpc>
            </a:pPr>
            <a:endParaRPr/>
          </a:p>
          <a:p>
            <a:pPr algn="ctr">
              <a:lnSpc>
                <a:spcPts val="2850"/>
              </a:lnSpc>
            </a:pPr>
            <a:endParaRPr/>
          </a:p>
        </p:txBody>
      </p:sp>
      <p:sp>
        <p:nvSpPr>
          <p:cNvPr id="9" name="Freeform 9"/>
          <p:cNvSpPr/>
          <p:nvPr/>
        </p:nvSpPr>
        <p:spPr>
          <a:xfrm rot="285056">
            <a:off x="1738826" y="7657162"/>
            <a:ext cx="809927" cy="799618"/>
          </a:xfrm>
          <a:custGeom>
            <a:avLst/>
            <a:gdLst/>
            <a:ahLst/>
            <a:cxnLst/>
            <a:rect l="l" t="t" r="r" b="b"/>
            <a:pathLst>
              <a:path w="809927" h="799618">
                <a:moveTo>
                  <a:pt x="0" y="0"/>
                </a:moveTo>
                <a:lnTo>
                  <a:pt x="809926" y="0"/>
                </a:lnTo>
                <a:lnTo>
                  <a:pt x="809926" y="799618"/>
                </a:lnTo>
                <a:lnTo>
                  <a:pt x="0" y="799618"/>
                </a:lnTo>
                <a:lnTo>
                  <a:pt x="0" y="0"/>
                </a:lnTo>
                <a:close/>
              </a:path>
            </a:pathLst>
          </a:custGeom>
          <a:blipFill>
            <a:blip r:embed="rId3">
              <a:extLst>
                <a:ext uri="{96DAC541-7B7A-43D3-8B79-37D633B846F1}">
                  <asvg:svgBlip xmlns:asvg="http://schemas.microsoft.com/office/drawing/2016/SVG/main" xmlns="" r:embed="rId8"/>
                </a:ext>
              </a:extLst>
            </a:blip>
            <a:stretch>
              <a:fillRect/>
            </a:stretch>
          </a:blipFill>
          <a:ln cap="sq">
            <a:noFill/>
            <a:prstDash val="solid"/>
            <a:miter/>
          </a:ln>
        </p:spPr>
      </p:sp>
      <p:sp>
        <p:nvSpPr>
          <p:cNvPr id="10" name="Freeform 10"/>
          <p:cNvSpPr/>
          <p:nvPr/>
        </p:nvSpPr>
        <p:spPr>
          <a:xfrm>
            <a:off x="15219293" y="2344922"/>
            <a:ext cx="743061" cy="733604"/>
          </a:xfrm>
          <a:custGeom>
            <a:avLst/>
            <a:gdLst/>
            <a:ahLst/>
            <a:cxnLst/>
            <a:rect l="l" t="t" r="r" b="b"/>
            <a:pathLst>
              <a:path w="743061" h="733604">
                <a:moveTo>
                  <a:pt x="0" y="0"/>
                </a:moveTo>
                <a:lnTo>
                  <a:pt x="743062" y="0"/>
                </a:lnTo>
                <a:lnTo>
                  <a:pt x="743062" y="733604"/>
                </a:lnTo>
                <a:lnTo>
                  <a:pt x="0" y="733604"/>
                </a:lnTo>
                <a:lnTo>
                  <a:pt x="0" y="0"/>
                </a:lnTo>
                <a:close/>
              </a:path>
            </a:pathLst>
          </a:custGeom>
          <a:blipFill>
            <a:blip r:embed="rId3">
              <a:extLst>
                <a:ext uri="{96DAC541-7B7A-43D3-8B79-37D633B846F1}">
                  <asvg:svgBlip xmlns:asvg="http://schemas.microsoft.com/office/drawing/2016/SVG/main" xmlns="" r:embed="rId8"/>
                </a:ext>
              </a:extLst>
            </a:blip>
            <a:stretch>
              <a:fillRect/>
            </a:stretch>
          </a:blipFill>
        </p:spPr>
        <p:txBody>
          <a:bodyPr/>
          <a:lstStyle/>
          <a:p>
            <a:endParaRPr lang="x-none" dirty="0"/>
          </a:p>
        </p:txBody>
      </p:sp>
      <p:sp>
        <p:nvSpPr>
          <p:cNvPr id="16" name="TextBox 16"/>
          <p:cNvSpPr txBox="1"/>
          <p:nvPr/>
        </p:nvSpPr>
        <p:spPr>
          <a:xfrm>
            <a:off x="5257800" y="73310"/>
            <a:ext cx="7013788" cy="816610"/>
          </a:xfrm>
          <a:prstGeom prst="rect">
            <a:avLst/>
          </a:prstGeom>
        </p:spPr>
        <p:txBody>
          <a:bodyPr wrap="square" lIns="0" tIns="0" rIns="0" bIns="0" rtlCol="0" anchor="t">
            <a:spAutoFit/>
          </a:bodyPr>
          <a:lstStyle/>
          <a:p>
            <a:pPr algn="ctr">
              <a:lnSpc>
                <a:spcPts val="3185"/>
              </a:lnSpc>
              <a:spcBef>
                <a:spcPct val="0"/>
              </a:spcBef>
            </a:pPr>
            <a:r>
              <a:rPr lang="en-US" sz="2800" b="1" dirty="0">
                <a:solidFill>
                  <a:srgbClr val="000000"/>
                </a:solidFill>
                <a:latin typeface="Times New Roman" panose="02020603050405020304" pitchFamily="18" charset="0"/>
                <a:ea typeface="Handyman"/>
                <a:cs typeface="Times New Roman" panose="02020603050405020304" pitchFamily="18" charset="0"/>
                <a:sym typeface="Handyman"/>
              </a:rPr>
              <a:t>ỦY BAN NHÂN DÂN </a:t>
            </a:r>
            <a:r>
              <a:rPr lang="vi-VN" sz="2800" b="1" dirty="0" smtClean="0">
                <a:solidFill>
                  <a:srgbClr val="000000"/>
                </a:solidFill>
                <a:latin typeface="Times New Roman" panose="02020603050405020304" pitchFamily="18" charset="0"/>
                <a:ea typeface="Handyman"/>
                <a:cs typeface="Times New Roman" panose="02020603050405020304" pitchFamily="18" charset="0"/>
                <a:sym typeface="Handyman"/>
              </a:rPr>
              <a:t>PHƯỜNG PHÚC LỢI</a:t>
            </a:r>
            <a:endParaRPr lang="en-US" sz="2800" b="1" dirty="0">
              <a:solidFill>
                <a:srgbClr val="000000"/>
              </a:solidFill>
              <a:latin typeface="Times New Roman" panose="02020603050405020304" pitchFamily="18" charset="0"/>
              <a:ea typeface="Handyman"/>
              <a:cs typeface="Times New Roman" panose="02020603050405020304" pitchFamily="18" charset="0"/>
              <a:sym typeface="Handyman"/>
            </a:endParaRPr>
          </a:p>
          <a:p>
            <a:pPr algn="ctr">
              <a:lnSpc>
                <a:spcPts val="3185"/>
              </a:lnSpc>
              <a:spcBef>
                <a:spcPct val="0"/>
              </a:spcBef>
            </a:pPr>
            <a:r>
              <a:rPr lang="en-US" sz="2800" b="1" dirty="0">
                <a:solidFill>
                  <a:srgbClr val="000000"/>
                </a:solidFill>
                <a:latin typeface="Times New Roman" panose="02020603050405020304" pitchFamily="18" charset="0"/>
                <a:ea typeface="Handyman"/>
                <a:cs typeface="Times New Roman" panose="02020603050405020304" pitchFamily="18" charset="0"/>
                <a:sym typeface="Handyman"/>
              </a:rPr>
              <a:t> TRƯỜNG MẦM NON BAN MAI XANH</a:t>
            </a:r>
          </a:p>
        </p:txBody>
      </p:sp>
      <p:sp>
        <p:nvSpPr>
          <p:cNvPr id="17" name="TextBox 17"/>
          <p:cNvSpPr txBox="1"/>
          <p:nvPr/>
        </p:nvSpPr>
        <p:spPr>
          <a:xfrm>
            <a:off x="1069999" y="3811529"/>
            <a:ext cx="16266147" cy="3165931"/>
          </a:xfrm>
          <a:prstGeom prst="rect">
            <a:avLst/>
          </a:prstGeom>
        </p:spPr>
        <p:txBody>
          <a:bodyPr wrap="square" lIns="0" tIns="0" rIns="0" bIns="0" rtlCol="0" anchor="t">
            <a:spAutoFit/>
          </a:bodyPr>
          <a:lstStyle/>
          <a:p>
            <a:pPr algn="ctr">
              <a:lnSpc>
                <a:spcPts val="4005"/>
              </a:lnSpc>
            </a:pPr>
            <a:endParaRPr lang="vi-VN" sz="7200" b="1" dirty="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r>
              <a:rPr lang="en-US" sz="7200" b="1" dirty="0">
                <a:solidFill>
                  <a:srgbClr val="FF0000"/>
                </a:solidFill>
                <a:latin typeface="Times New Roman" panose="02020603050405020304" pitchFamily="18" charset="0"/>
                <a:ea typeface="Handyman"/>
                <a:cs typeface="Times New Roman" panose="02020603050405020304" pitchFamily="18" charset="0"/>
                <a:sym typeface="Handyman"/>
              </a:rPr>
              <a:t>PHÁT TRIỂN NGÔN NGỮ</a:t>
            </a:r>
          </a:p>
          <a:p>
            <a:pPr indent="0" algn="ctr">
              <a:lnSpc>
                <a:spcPts val="4005"/>
              </a:lnSpc>
              <a:buNone/>
            </a:pPr>
            <a:endParaRPr lang="en-US" sz="7200" b="1" dirty="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r>
              <a:rPr lang="en-US" sz="7200" b="1" dirty="0">
                <a:solidFill>
                  <a:srgbClr val="FF0000"/>
                </a:solidFill>
                <a:latin typeface="Times New Roman" panose="02020603050405020304" pitchFamily="18" charset="0"/>
                <a:ea typeface="Handyman"/>
                <a:cs typeface="Times New Roman" panose="02020603050405020304" pitchFamily="18" charset="0"/>
                <a:sym typeface="Handyman"/>
              </a:rPr>
              <a:t> </a:t>
            </a:r>
            <a:r>
              <a:rPr lang="en-US" sz="7200" b="1" dirty="0" smtClean="0">
                <a:solidFill>
                  <a:srgbClr val="FF0000"/>
                </a:solidFill>
                <a:latin typeface="Times New Roman" panose="02020603050405020304" pitchFamily="18" charset="0"/>
                <a:ea typeface="Handyman"/>
                <a:cs typeface="Times New Roman" panose="02020603050405020304" pitchFamily="18" charset="0"/>
                <a:sym typeface="Handyman"/>
              </a:rPr>
              <a:t>NB</a:t>
            </a:r>
            <a:r>
              <a:rPr lang="vi-VN" sz="7200" b="1" dirty="0" smtClean="0">
                <a:solidFill>
                  <a:srgbClr val="FF0000"/>
                </a:solidFill>
                <a:latin typeface="Times New Roman" panose="02020603050405020304" pitchFamily="18" charset="0"/>
                <a:ea typeface="Handyman"/>
                <a:cs typeface="Times New Roman" panose="02020603050405020304" pitchFamily="18" charset="0"/>
                <a:sym typeface="Handyman"/>
              </a:rPr>
              <a:t>TN</a:t>
            </a:r>
            <a:r>
              <a:rPr lang="vi-VN" altLang="en-US" sz="7200" b="1" dirty="0" smtClean="0">
                <a:solidFill>
                  <a:srgbClr val="FF0000"/>
                </a:solidFill>
                <a:latin typeface="Times New Roman" panose="02020603050405020304" pitchFamily="18" charset="0"/>
                <a:ea typeface="Handyman"/>
                <a:cs typeface="Times New Roman" panose="02020603050405020304" pitchFamily="18" charset="0"/>
                <a:sym typeface="Handyman"/>
              </a:rPr>
              <a:t>:</a:t>
            </a:r>
            <a:r>
              <a:rPr lang="en-US" sz="7200" b="1" dirty="0" smtClean="0">
                <a:solidFill>
                  <a:srgbClr val="FF0000"/>
                </a:solidFill>
                <a:latin typeface="Times New Roman" panose="02020603050405020304" pitchFamily="18" charset="0"/>
                <a:ea typeface="Handyman"/>
                <a:cs typeface="Times New Roman" panose="02020603050405020304" pitchFamily="18" charset="0"/>
                <a:sym typeface="Handyman"/>
              </a:rPr>
              <a:t> </a:t>
            </a:r>
            <a:r>
              <a:rPr lang="en-US" sz="7200" b="1" dirty="0" err="1" smtClean="0">
                <a:solidFill>
                  <a:srgbClr val="FF0000"/>
                </a:solidFill>
                <a:latin typeface="Times New Roman" panose="02020603050405020304" pitchFamily="18" charset="0"/>
                <a:ea typeface="Handyman"/>
                <a:cs typeface="Times New Roman" panose="02020603050405020304" pitchFamily="18" charset="0"/>
                <a:sym typeface="Handyman"/>
              </a:rPr>
              <a:t>Một</a:t>
            </a:r>
            <a:r>
              <a:rPr lang="en-US" sz="7200" b="1" dirty="0" smtClean="0">
                <a:solidFill>
                  <a:srgbClr val="FF0000"/>
                </a:solidFill>
                <a:latin typeface="Times New Roman" panose="02020603050405020304" pitchFamily="18" charset="0"/>
                <a:ea typeface="Handyman"/>
                <a:cs typeface="Times New Roman" panose="02020603050405020304" pitchFamily="18" charset="0"/>
                <a:sym typeface="Handyman"/>
              </a:rPr>
              <a:t> </a:t>
            </a:r>
            <a:r>
              <a:rPr lang="en-US" sz="7200" b="1" dirty="0" err="1" smtClean="0">
                <a:solidFill>
                  <a:srgbClr val="FF0000"/>
                </a:solidFill>
                <a:latin typeface="Times New Roman" panose="02020603050405020304" pitchFamily="18" charset="0"/>
                <a:ea typeface="Handyman"/>
                <a:cs typeface="Times New Roman" panose="02020603050405020304" pitchFamily="18" charset="0"/>
                <a:sym typeface="Handyman"/>
              </a:rPr>
              <a:t>số</a:t>
            </a:r>
            <a:r>
              <a:rPr lang="en-US" sz="7200" b="1" dirty="0" smtClean="0">
                <a:solidFill>
                  <a:srgbClr val="FF0000"/>
                </a:solidFill>
                <a:latin typeface="Times New Roman" panose="02020603050405020304" pitchFamily="18" charset="0"/>
                <a:ea typeface="Handyman"/>
                <a:cs typeface="Times New Roman" panose="02020603050405020304" pitchFamily="18" charset="0"/>
                <a:sym typeface="Handyman"/>
              </a:rPr>
              <a:t> PTGT </a:t>
            </a:r>
            <a:r>
              <a:rPr lang="en-US" sz="7200" b="1" dirty="0" err="1" smtClean="0">
                <a:solidFill>
                  <a:srgbClr val="FF0000"/>
                </a:solidFill>
                <a:latin typeface="Times New Roman" panose="02020603050405020304" pitchFamily="18" charset="0"/>
                <a:ea typeface="Handyman"/>
                <a:cs typeface="Times New Roman" panose="02020603050405020304" pitchFamily="18" charset="0"/>
                <a:sym typeface="Handyman"/>
              </a:rPr>
              <a:t>đường</a:t>
            </a:r>
            <a:r>
              <a:rPr lang="en-US" sz="7200" b="1" dirty="0" smtClean="0">
                <a:solidFill>
                  <a:srgbClr val="FF0000"/>
                </a:solidFill>
                <a:latin typeface="Times New Roman" panose="02020603050405020304" pitchFamily="18" charset="0"/>
                <a:ea typeface="Handyman"/>
                <a:cs typeface="Times New Roman" panose="02020603050405020304" pitchFamily="18" charset="0"/>
                <a:sym typeface="Handyman"/>
              </a:rPr>
              <a:t> </a:t>
            </a:r>
            <a:r>
              <a:rPr lang="en-US" sz="7200" b="1" dirty="0" err="1" smtClean="0">
                <a:solidFill>
                  <a:srgbClr val="FF0000"/>
                </a:solidFill>
                <a:latin typeface="Times New Roman" panose="02020603050405020304" pitchFamily="18" charset="0"/>
                <a:ea typeface="Handyman"/>
                <a:cs typeface="Times New Roman" panose="02020603050405020304" pitchFamily="18" charset="0"/>
                <a:sym typeface="Handyman"/>
              </a:rPr>
              <a:t>thủy</a:t>
            </a:r>
            <a:endParaRPr lang="en-US" sz="7200" b="1" dirty="0" smtClean="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endParaRPr lang="en-US" sz="7200" b="1" dirty="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r>
              <a:rPr lang="en-US" sz="7200" b="1" dirty="0">
                <a:solidFill>
                  <a:srgbClr val="000000"/>
                </a:solidFill>
                <a:latin typeface="Times New Roman" panose="02020603050405020304" pitchFamily="18" charset="0"/>
                <a:ea typeface="Handyman"/>
                <a:cs typeface="Times New Roman" panose="02020603050405020304" pitchFamily="18" charset="0"/>
                <a:sym typeface="Handyman"/>
              </a:rPr>
              <a:t> </a:t>
            </a:r>
            <a:r>
              <a:rPr lang="en-US" sz="7200" b="1" dirty="0" err="1">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Đối</a:t>
            </a:r>
            <a:r>
              <a:rPr lang="en-US" sz="7200" b="1" dirty="0">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 </a:t>
            </a:r>
            <a:r>
              <a:rPr lang="en-US" sz="7200" b="1" dirty="0" err="1">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tượng</a:t>
            </a:r>
            <a:r>
              <a:rPr lang="en-US" sz="7200" b="1" dirty="0">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 24-36 </a:t>
            </a:r>
            <a:r>
              <a:rPr lang="en-US" sz="7200" b="1" dirty="0" err="1">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tháng</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61054" y="1021720"/>
            <a:ext cx="2407280" cy="24072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descr="Nên mua cano cao tốc nhập khẩu ở đâu? – Du Thuyền Yach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6377"/>
            <a:ext cx="8151476" cy="44183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U LÀNG BÍCH HỌA, CON ĐƯỜNG THUYỀN THÚNG SẮP XUẤT HIỆN TẠI TAM K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48578"/>
            <a:ext cx="8303876" cy="55061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o sánh sức mạnh của các tàu ngầm mới lớp Columbia, lớp Dreadnought và  SNLE-3G | VOV.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0732" y="4748578"/>
            <a:ext cx="9169683" cy="511932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0" y="495300"/>
            <a:ext cx="5029200" cy="3505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NgoaiNgNg</a:t>
            </a:r>
            <a:endParaRPr lang="vi-VN" dirty="0"/>
          </a:p>
        </p:txBody>
      </p:sp>
      <p:sp>
        <p:nvSpPr>
          <p:cNvPr id="3" name="TextBox 2"/>
          <p:cNvSpPr txBox="1"/>
          <p:nvPr/>
        </p:nvSpPr>
        <p:spPr>
          <a:xfrm>
            <a:off x="685800" y="1266039"/>
            <a:ext cx="3946914" cy="1938992"/>
          </a:xfrm>
          <a:prstGeom prst="rect">
            <a:avLst/>
          </a:prstGeom>
          <a:noFill/>
        </p:spPr>
        <p:txBody>
          <a:bodyPr wrap="none" rtlCol="0">
            <a:spAutoFit/>
          </a:bodyPr>
          <a:lstStyle/>
          <a:p>
            <a:r>
              <a:rPr lang="vi-VN" sz="6000" b="1" dirty="0" smtClean="0">
                <a:solidFill>
                  <a:srgbClr val="FF0000"/>
                </a:solidFill>
                <a:latin typeface="+mj-lt"/>
              </a:rPr>
              <a:t>Trò chơi </a:t>
            </a:r>
          </a:p>
          <a:p>
            <a:r>
              <a:rPr lang="vi-VN" sz="6000" b="1" dirty="0" smtClean="0">
                <a:solidFill>
                  <a:srgbClr val="FF0000"/>
                </a:solidFill>
                <a:latin typeface="+mj-lt"/>
              </a:rPr>
              <a:t>Ai tinh mắt</a:t>
            </a:r>
            <a:endParaRPr lang="vi-VN" sz="6000" b="1" dirty="0">
              <a:solidFill>
                <a:srgbClr val="FF0000"/>
              </a:solidFill>
              <a:latin typeface="+mj-lt"/>
            </a:endParaRPr>
          </a:p>
        </p:txBody>
      </p:sp>
    </p:spTree>
    <p:extLst>
      <p:ext uri="{BB962C8B-B14F-4D97-AF65-F5344CB8AC3E}">
        <p14:creationId xmlns:p14="http://schemas.microsoft.com/office/powerpoint/2010/main" val="3682410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circle(in)">
                                      <p:cBhvr>
                                        <p:cTn id="12" dur="20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 calcmode="lin" valueType="num">
                                      <p:cBhvr additive="base">
                                        <p:cTn id="17" dur="500" fill="hold"/>
                                        <p:tgtEl>
                                          <p:spTgt spid="2056"/>
                                        </p:tgtEl>
                                        <p:attrNameLst>
                                          <p:attrName>ppt_x</p:attrName>
                                        </p:attrNameLst>
                                      </p:cBhvr>
                                      <p:tavLst>
                                        <p:tav tm="0">
                                          <p:val>
                                            <p:strVal val="#ppt_x"/>
                                          </p:val>
                                        </p:tav>
                                        <p:tav tm="100000">
                                          <p:val>
                                            <p:strVal val="#ppt_x"/>
                                          </p:val>
                                        </p:tav>
                                      </p:tavLst>
                                    </p:anim>
                                    <p:anim calcmode="lin" valueType="num">
                                      <p:cBhvr additive="base">
                                        <p:cTn id="18"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4038600" y="2857500"/>
            <a:ext cx="11049000" cy="4038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dirty="0">
                <a:solidFill>
                  <a:srgbClr val="FF0000"/>
                </a:solidFill>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Kết</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thúc</a:t>
            </a:r>
            <a:r>
              <a:rPr lang="en-US" sz="6600" b="1" dirty="0">
                <a:solidFill>
                  <a:srgbClr val="FF0000"/>
                </a:solidFill>
                <a:latin typeface="Times New Roman" panose="02020603050405020304" pitchFamily="18" charset="0"/>
                <a:cs typeface="Times New Roman" panose="02020603050405020304" pitchFamily="18" charset="0"/>
              </a:rPr>
              <a:t> </a:t>
            </a:r>
          </a:p>
          <a:p>
            <a:pPr algn="ctr"/>
            <a:r>
              <a:rPr lang="vi-VN" altLang="en-US" sz="66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altLang="vi-VN" sz="6600" b="1" dirty="0" err="1">
                <a:solidFill>
                  <a:srgbClr val="002060"/>
                </a:solidFill>
                <a:latin typeface="Times New Roman" panose="02020603050405020304" pitchFamily="18" charset="0"/>
                <a:cs typeface="Times New Roman" panose="02020603050405020304" pitchFamily="18" charset="0"/>
              </a:rPr>
              <a:t>Cô</a:t>
            </a:r>
            <a:r>
              <a:rPr lang="en-US" altLang="vi-VN" sz="6600" b="1" dirty="0">
                <a:solidFill>
                  <a:srgbClr val="002060"/>
                </a:solidFill>
                <a:latin typeface="Times New Roman" panose="02020603050405020304" pitchFamily="18" charset="0"/>
                <a:cs typeface="Times New Roman" panose="02020603050405020304" pitchFamily="18" charset="0"/>
              </a:rPr>
              <a:t> </a:t>
            </a:r>
            <a:r>
              <a:rPr lang="en-US" altLang="vi-VN" sz="6600" b="1" dirty="0" err="1">
                <a:solidFill>
                  <a:srgbClr val="002060"/>
                </a:solidFill>
                <a:latin typeface="Times New Roman" panose="02020603050405020304" pitchFamily="18" charset="0"/>
                <a:cs typeface="Times New Roman" panose="02020603050405020304" pitchFamily="18" charset="0"/>
              </a:rPr>
              <a:t>nhận</a:t>
            </a:r>
            <a:r>
              <a:rPr lang="en-US" altLang="vi-VN" sz="6600" b="1" dirty="0">
                <a:solidFill>
                  <a:srgbClr val="002060"/>
                </a:solidFill>
                <a:latin typeface="Times New Roman" panose="02020603050405020304" pitchFamily="18" charset="0"/>
                <a:cs typeface="Times New Roman" panose="02020603050405020304" pitchFamily="18" charset="0"/>
              </a:rPr>
              <a:t> </a:t>
            </a:r>
            <a:r>
              <a:rPr lang="en-US" altLang="vi-VN" sz="6600" b="1" dirty="0" err="1">
                <a:solidFill>
                  <a:srgbClr val="002060"/>
                </a:solidFill>
                <a:latin typeface="Times New Roman" panose="02020603050405020304" pitchFamily="18" charset="0"/>
                <a:cs typeface="Times New Roman" panose="02020603050405020304" pitchFamily="18" charset="0"/>
              </a:rPr>
              <a:t>xét</a:t>
            </a:r>
            <a:r>
              <a:rPr lang="en-US" altLang="vi-VN" sz="6600" b="1" dirty="0">
                <a:solidFill>
                  <a:srgbClr val="002060"/>
                </a:solidFill>
                <a:latin typeface="Times New Roman" panose="02020603050405020304" pitchFamily="18" charset="0"/>
                <a:cs typeface="Times New Roman" panose="02020603050405020304" pitchFamily="18" charset="0"/>
              </a:rPr>
              <a:t> </a:t>
            </a:r>
            <a:r>
              <a:rPr lang="en-US" altLang="vi-VN" sz="6600" b="1" dirty="0" err="1">
                <a:solidFill>
                  <a:srgbClr val="002060"/>
                </a:solidFill>
                <a:latin typeface="Times New Roman" panose="02020603050405020304" pitchFamily="18" charset="0"/>
                <a:cs typeface="Times New Roman" panose="02020603050405020304" pitchFamily="18" charset="0"/>
              </a:rPr>
              <a:t>giờ</a:t>
            </a:r>
            <a:r>
              <a:rPr lang="en-US" altLang="vi-VN" sz="6600" b="1" dirty="0">
                <a:solidFill>
                  <a:srgbClr val="002060"/>
                </a:solidFill>
                <a:latin typeface="Times New Roman" panose="02020603050405020304" pitchFamily="18" charset="0"/>
                <a:cs typeface="Times New Roman" panose="02020603050405020304" pitchFamily="18" charset="0"/>
              </a:rPr>
              <a:t> </a:t>
            </a:r>
            <a:r>
              <a:rPr lang="en-US" altLang="vi-VN" sz="6600" b="1" dirty="0" err="1">
                <a:solidFill>
                  <a:srgbClr val="002060"/>
                </a:solidFill>
                <a:latin typeface="Times New Roman" panose="02020603050405020304" pitchFamily="18" charset="0"/>
                <a:cs typeface="Times New Roman" panose="02020603050405020304" pitchFamily="18" charset="0"/>
              </a:rPr>
              <a:t>học</a:t>
            </a:r>
            <a:r>
              <a:rPr lang="en-US" altLang="vi-VN" sz="6600" b="1" dirty="0">
                <a:solidFill>
                  <a:srgbClr val="002060"/>
                </a:solidFill>
                <a:latin typeface="Times New Roman" panose="02020603050405020304" pitchFamily="18" charset="0"/>
                <a:cs typeface="Times New Roman" panose="02020603050405020304" pitchFamily="18" charset="0"/>
              </a:rPr>
              <a:t> </a:t>
            </a:r>
            <a:r>
              <a:rPr lang="en-US" altLang="vi-VN" sz="6600" b="1" dirty="0" err="1">
                <a:solidFill>
                  <a:srgbClr val="002060"/>
                </a:solidFill>
                <a:latin typeface="Times New Roman" panose="02020603050405020304" pitchFamily="18" charset="0"/>
                <a:cs typeface="Times New Roman" panose="02020603050405020304" pitchFamily="18" charset="0"/>
              </a:rPr>
              <a:t>và</a:t>
            </a:r>
            <a:r>
              <a:rPr lang="en-US" altLang="vi-VN" sz="6600" b="1" dirty="0">
                <a:solidFill>
                  <a:srgbClr val="002060"/>
                </a:solidFill>
                <a:latin typeface="Times New Roman" panose="02020603050405020304" pitchFamily="18" charset="0"/>
                <a:cs typeface="Times New Roman" panose="02020603050405020304" pitchFamily="18" charset="0"/>
              </a:rPr>
              <a:t> </a:t>
            </a:r>
            <a:r>
              <a:rPr lang="en-US" altLang="vi-VN" sz="6600" b="1" dirty="0" err="1">
                <a:solidFill>
                  <a:srgbClr val="002060"/>
                </a:solidFill>
                <a:latin typeface="Times New Roman" panose="02020603050405020304" pitchFamily="18" charset="0"/>
                <a:cs typeface="Times New Roman" panose="02020603050405020304" pitchFamily="18" charset="0"/>
              </a:rPr>
              <a:t>chuyển</a:t>
            </a:r>
            <a:r>
              <a:rPr lang="en-US" altLang="vi-VN" sz="6600" b="1" dirty="0">
                <a:solidFill>
                  <a:srgbClr val="002060"/>
                </a:solidFill>
                <a:latin typeface="Times New Roman" panose="02020603050405020304" pitchFamily="18" charset="0"/>
                <a:cs typeface="Times New Roman" panose="02020603050405020304" pitchFamily="18" charset="0"/>
              </a:rPr>
              <a:t> </a:t>
            </a:r>
            <a:r>
              <a:rPr lang="en-US" altLang="vi-VN" sz="6600" b="1" dirty="0" err="1">
                <a:solidFill>
                  <a:srgbClr val="002060"/>
                </a:solidFill>
                <a:latin typeface="Times New Roman" panose="02020603050405020304" pitchFamily="18" charset="0"/>
                <a:cs typeface="Times New Roman" panose="02020603050405020304" pitchFamily="18" charset="0"/>
              </a:rPr>
              <a:t>hoạt</a:t>
            </a:r>
            <a:r>
              <a:rPr lang="en-US" altLang="vi-VN" sz="6600" b="1" dirty="0">
                <a:solidFill>
                  <a:srgbClr val="002060"/>
                </a:solidFill>
                <a:latin typeface="Times New Roman" panose="02020603050405020304" pitchFamily="18" charset="0"/>
                <a:cs typeface="Times New Roman" panose="02020603050405020304" pitchFamily="18" charset="0"/>
              </a:rPr>
              <a:t> </a:t>
            </a:r>
            <a:r>
              <a:rPr lang="en-US" altLang="vi-VN" sz="6600" b="1" dirty="0" err="1">
                <a:solidFill>
                  <a:srgbClr val="002060"/>
                </a:solidFill>
                <a:latin typeface="Times New Roman" panose="02020603050405020304" pitchFamily="18" charset="0"/>
                <a:cs typeface="Times New Roman" panose="02020603050405020304" pitchFamily="18" charset="0"/>
              </a:rPr>
              <a:t>động</a:t>
            </a:r>
            <a:endParaRPr lang="vi-VN" sz="6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2819400" y="2857500"/>
            <a:ext cx="12139295" cy="3684905"/>
          </a:xfrm>
          <a:prstGeom prst="round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1143000" indent="-1143000" algn="ctr">
              <a:buAutoNum type="arabicPeriod"/>
            </a:pPr>
            <a:r>
              <a:rPr lang="en-US" altLang="en-US" sz="6600" b="1" dirty="0" err="1" smtClean="0">
                <a:solidFill>
                  <a:srgbClr val="FF0000"/>
                </a:solidFill>
                <a:latin typeface="Times New Roman" panose="02020603050405020304" pitchFamily="18" charset="0"/>
                <a:cs typeface="Times New Roman" panose="02020603050405020304" pitchFamily="18" charset="0"/>
                <a:sym typeface="+mn-ea"/>
              </a:rPr>
              <a:t>Ổn</a:t>
            </a:r>
            <a:r>
              <a:rPr lang="en-US" altLang="en-US" sz="6600" b="1" dirty="0" smtClean="0">
                <a:solidFill>
                  <a:srgbClr val="FF0000"/>
                </a:solidFill>
                <a:latin typeface="Times New Roman" panose="02020603050405020304" pitchFamily="18" charset="0"/>
                <a:cs typeface="Times New Roman" panose="02020603050405020304" pitchFamily="18" charset="0"/>
                <a:sym typeface="+mn-ea"/>
              </a:rPr>
              <a:t> </a:t>
            </a:r>
            <a:r>
              <a:rPr lang="en-US" altLang="en-US" sz="6600" b="1" dirty="0" err="1" smtClean="0">
                <a:solidFill>
                  <a:srgbClr val="FF0000"/>
                </a:solidFill>
                <a:latin typeface="Times New Roman" panose="02020603050405020304" pitchFamily="18" charset="0"/>
                <a:cs typeface="Times New Roman" panose="02020603050405020304" pitchFamily="18" charset="0"/>
                <a:sym typeface="+mn-ea"/>
              </a:rPr>
              <a:t>định</a:t>
            </a:r>
            <a:r>
              <a:rPr lang="en-US" altLang="en-US" sz="6600" b="1" dirty="0" smtClean="0">
                <a:solidFill>
                  <a:srgbClr val="FF0000"/>
                </a:solidFill>
                <a:latin typeface="Times New Roman" panose="02020603050405020304" pitchFamily="18" charset="0"/>
                <a:cs typeface="Times New Roman" panose="02020603050405020304" pitchFamily="18" charset="0"/>
                <a:sym typeface="+mn-ea"/>
              </a:rPr>
              <a:t> </a:t>
            </a:r>
            <a:r>
              <a:rPr lang="en-US" altLang="en-US" sz="6600" b="1" dirty="0" err="1" smtClean="0">
                <a:solidFill>
                  <a:srgbClr val="FF0000"/>
                </a:solidFill>
                <a:latin typeface="Times New Roman" panose="02020603050405020304" pitchFamily="18" charset="0"/>
                <a:cs typeface="Times New Roman" panose="02020603050405020304" pitchFamily="18" charset="0"/>
                <a:sym typeface="+mn-ea"/>
              </a:rPr>
              <a:t>tổ</a:t>
            </a:r>
            <a:r>
              <a:rPr lang="en-US" altLang="en-US" sz="6600" b="1" dirty="0" smtClean="0">
                <a:solidFill>
                  <a:srgbClr val="FF0000"/>
                </a:solidFill>
                <a:latin typeface="Times New Roman" panose="02020603050405020304" pitchFamily="18" charset="0"/>
                <a:cs typeface="Times New Roman" panose="02020603050405020304" pitchFamily="18" charset="0"/>
                <a:sym typeface="+mn-ea"/>
              </a:rPr>
              <a:t> </a:t>
            </a:r>
            <a:r>
              <a:rPr lang="en-US" altLang="en-US" sz="6600" b="1" dirty="0" err="1" smtClean="0">
                <a:solidFill>
                  <a:srgbClr val="FF0000"/>
                </a:solidFill>
                <a:latin typeface="Times New Roman" panose="02020603050405020304" pitchFamily="18" charset="0"/>
                <a:cs typeface="Times New Roman" panose="02020603050405020304" pitchFamily="18" charset="0"/>
                <a:sym typeface="+mn-ea"/>
              </a:rPr>
              <a:t>chức</a:t>
            </a:r>
            <a:r>
              <a:rPr lang="en-US" altLang="en-US" sz="6600" b="1" dirty="0" smtClean="0">
                <a:solidFill>
                  <a:srgbClr val="FF0000"/>
                </a:solidFill>
                <a:latin typeface="Times New Roman" panose="02020603050405020304" pitchFamily="18" charset="0"/>
                <a:cs typeface="Times New Roman" panose="02020603050405020304" pitchFamily="18" charset="0"/>
                <a:sym typeface="+mn-ea"/>
              </a:rPr>
              <a:t> </a:t>
            </a:r>
            <a:endParaRPr lang="en-US" altLang="en-US" sz="5400" b="1" dirty="0" smtClean="0">
              <a:solidFill>
                <a:srgbClr val="FF0000"/>
              </a:solidFill>
              <a:latin typeface="Times New Roman" panose="02020603050405020304" pitchFamily="18" charset="0"/>
              <a:cs typeface="Times New Roman" panose="02020603050405020304" pitchFamily="18" charset="0"/>
              <a:sym typeface="+mn-ea"/>
            </a:endParaRPr>
          </a:p>
          <a:p>
            <a:pPr algn="ctr"/>
            <a:r>
              <a:rPr lang="en-US" altLang="en-US" sz="7200" b="1" dirty="0" err="1" smtClean="0">
                <a:solidFill>
                  <a:srgbClr val="FF0000"/>
                </a:solidFill>
                <a:latin typeface="Times New Roman" panose="02020603050405020304" pitchFamily="18" charset="0"/>
                <a:cs typeface="Times New Roman" panose="02020603050405020304" pitchFamily="18" charset="0"/>
                <a:sym typeface="+mn-ea"/>
              </a:rPr>
              <a:t>Cô</a:t>
            </a:r>
            <a:r>
              <a:rPr lang="en-US" altLang="en-US" sz="5400" b="1" dirty="0" smtClean="0">
                <a:solidFill>
                  <a:srgbClr val="FF0000"/>
                </a:solidFill>
                <a:latin typeface="Times New Roman" panose="02020603050405020304" pitchFamily="18" charset="0"/>
                <a:cs typeface="Times New Roman" panose="02020603050405020304" pitchFamily="18" charset="0"/>
                <a:sym typeface="+mn-ea"/>
              </a:rPr>
              <a:t> </a:t>
            </a:r>
            <a:r>
              <a:rPr lang="vi-VN" altLang="en-US" sz="7200" b="1" dirty="0" smtClean="0">
                <a:solidFill>
                  <a:srgbClr val="FF0000"/>
                </a:solidFill>
                <a:latin typeface="Times New Roman" panose="02020603050405020304" pitchFamily="18" charset="0"/>
                <a:cs typeface="Times New Roman" panose="02020603050405020304" pitchFamily="18" charset="0"/>
                <a:sym typeface="+mn-ea"/>
              </a:rPr>
              <a:t>cho</a:t>
            </a:r>
            <a:r>
              <a:rPr lang="vi-VN" sz="7200" b="1" dirty="0" smtClean="0">
                <a:solidFill>
                  <a:srgbClr val="FF0000"/>
                </a:solidFill>
                <a:latin typeface="Times New Roman" panose="02020603050405020304" pitchFamily="18" charset="0"/>
                <a:cs typeface="Times New Roman" panose="02020603050405020304" pitchFamily="18" charset="0"/>
              </a:rPr>
              <a:t> trẻ vận động và hát  “Em đi chơi thuyền</a:t>
            </a:r>
            <a:r>
              <a:rPr lang="vi-VN" sz="7200" dirty="0" smtClean="0">
                <a:solidFill>
                  <a:srgbClr val="FF0000"/>
                </a:solidFill>
              </a:rPr>
              <a:t>”</a:t>
            </a:r>
            <a:endParaRPr lang="en-US" altLang="en-US" sz="7200" dirty="0" smtClean="0">
              <a:solidFill>
                <a:srgbClr val="FF0000"/>
              </a:solidFill>
              <a:latin typeface="Times New Roman" panose="02020603050405020304" pitchFamily="18" charset="0"/>
              <a:cs typeface="Times New Roman" panose="02020603050405020304" pitchFamily="18" charset="0"/>
              <a:sym typeface="+mn-ea"/>
            </a:endParaRPr>
          </a:p>
        </p:txBody>
      </p:sp>
      <p:pic>
        <p:nvPicPr>
          <p:cNvPr id="4" name="EmDiChoiThuyen-CandyNgocHa-64901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173200" y="87249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4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Phim Hoạt Hình Thuyền Buồm Gần Hòn đảo Nhỏ Ngoài Trời Ven Biển  Vectơ PNG , Ngoài Trời, Duyên Hải, Hàng Hải PNG và Vector với nền trong  suốt đ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1"/>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28600" y="2931"/>
            <a:ext cx="6172200" cy="2971800"/>
          </a:xfrm>
          <a:prstGeom prst="ellipse">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smtClean="0">
                <a:solidFill>
                  <a:srgbClr val="FF0000"/>
                </a:solidFill>
                <a:latin typeface="+mj-lt"/>
              </a:rPr>
              <a:t>Cô có bức tranh gì đây?</a:t>
            </a:r>
          </a:p>
          <a:p>
            <a:pPr algn="ctr"/>
            <a:r>
              <a:rPr lang="vi-VN" sz="4800" b="1" dirty="0" smtClean="0">
                <a:solidFill>
                  <a:srgbClr val="FF0000"/>
                </a:solidFill>
                <a:latin typeface="+mj-lt"/>
              </a:rPr>
              <a:t>(Thuyền buồm)</a:t>
            </a:r>
            <a:endParaRPr lang="vi-VN" sz="4800" b="1" dirty="0">
              <a:solidFill>
                <a:srgbClr val="FF0000"/>
              </a:solidFill>
              <a:latin typeface="+mj-lt"/>
            </a:endParaRPr>
          </a:p>
        </p:txBody>
      </p:sp>
    </p:spTree>
    <p:extLst>
      <p:ext uri="{BB962C8B-B14F-4D97-AF65-F5344CB8AC3E}">
        <p14:creationId xmlns:p14="http://schemas.microsoft.com/office/powerpoint/2010/main" val="2605402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Phim Hoạt Hình Thuyền Buồm Gần Hòn đảo Nhỏ Ngoài Trời Ven Biển  Vectơ PNG , Ngoài Trời, Duyên Hải, Hàng Hải PNG và Vector với nền trong  suốt đ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9"/>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7391400" y="2324100"/>
            <a:ext cx="1981200" cy="685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6324600" y="1905000"/>
            <a:ext cx="2590800" cy="646331"/>
          </a:xfrm>
          <a:prstGeom prst="rect">
            <a:avLst/>
          </a:prstGeom>
          <a:noFill/>
        </p:spPr>
        <p:txBody>
          <a:bodyPr wrap="square" rtlCol="0">
            <a:spAutoFit/>
          </a:bodyPr>
          <a:lstStyle/>
          <a:p>
            <a:r>
              <a:rPr lang="vi-VN" sz="3600" b="1" dirty="0" smtClean="0">
                <a:solidFill>
                  <a:srgbClr val="FF0000"/>
                </a:solidFill>
                <a:latin typeface="+mj-lt"/>
              </a:rPr>
              <a:t>Cánh buồm</a:t>
            </a:r>
            <a:endParaRPr lang="vi-VN" sz="3600" b="1" dirty="0">
              <a:solidFill>
                <a:srgbClr val="FF0000"/>
              </a:solidFill>
              <a:latin typeface="+mj-lt"/>
            </a:endParaRPr>
          </a:p>
        </p:txBody>
      </p:sp>
      <p:sp>
        <p:nvSpPr>
          <p:cNvPr id="5" name="Right Arrow 4"/>
          <p:cNvSpPr/>
          <p:nvPr/>
        </p:nvSpPr>
        <p:spPr>
          <a:xfrm>
            <a:off x="5235667" y="5867330"/>
            <a:ext cx="1447800" cy="762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4719484" y="5293302"/>
            <a:ext cx="2480166" cy="646331"/>
          </a:xfrm>
          <a:prstGeom prst="rect">
            <a:avLst/>
          </a:prstGeom>
          <a:noFill/>
        </p:spPr>
        <p:txBody>
          <a:bodyPr wrap="none" rtlCol="0">
            <a:spAutoFit/>
          </a:bodyPr>
          <a:lstStyle/>
          <a:p>
            <a:r>
              <a:rPr lang="vi-VN" sz="3600" b="1" dirty="0" smtClean="0">
                <a:solidFill>
                  <a:srgbClr val="FF0000"/>
                </a:solidFill>
                <a:latin typeface="+mj-lt"/>
              </a:rPr>
              <a:t>Mui thuyền</a:t>
            </a:r>
            <a:endParaRPr lang="vi-VN" sz="3600" b="1" dirty="0">
              <a:solidFill>
                <a:srgbClr val="FF0000"/>
              </a:solidFill>
              <a:latin typeface="+mj-lt"/>
            </a:endParaRPr>
          </a:p>
        </p:txBody>
      </p:sp>
      <p:sp>
        <p:nvSpPr>
          <p:cNvPr id="9" name="TextBox 8"/>
          <p:cNvSpPr txBox="1"/>
          <p:nvPr/>
        </p:nvSpPr>
        <p:spPr>
          <a:xfrm>
            <a:off x="7875639" y="6705739"/>
            <a:ext cx="3810000" cy="646331"/>
          </a:xfrm>
          <a:prstGeom prst="rect">
            <a:avLst/>
          </a:prstGeom>
          <a:noFill/>
        </p:spPr>
        <p:txBody>
          <a:bodyPr wrap="square" rtlCol="0">
            <a:spAutoFit/>
          </a:bodyPr>
          <a:lstStyle/>
          <a:p>
            <a:r>
              <a:rPr lang="vi-VN" sz="3600" b="1" dirty="0" smtClean="0">
                <a:solidFill>
                  <a:srgbClr val="002060"/>
                </a:solidFill>
                <a:latin typeface="+mj-lt"/>
              </a:rPr>
              <a:t>Khoang Thuyền</a:t>
            </a:r>
            <a:endParaRPr lang="vi-VN" sz="3600" b="1" dirty="0">
              <a:solidFill>
                <a:srgbClr val="002060"/>
              </a:solidFill>
              <a:latin typeface="+mj-lt"/>
            </a:endParaRPr>
          </a:p>
        </p:txBody>
      </p:sp>
      <p:sp>
        <p:nvSpPr>
          <p:cNvPr id="10" name="Left Arrow 9"/>
          <p:cNvSpPr/>
          <p:nvPr/>
        </p:nvSpPr>
        <p:spPr>
          <a:xfrm>
            <a:off x="16840200" y="7209432"/>
            <a:ext cx="1219200" cy="838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15735300" y="6496734"/>
            <a:ext cx="2819400" cy="646331"/>
          </a:xfrm>
          <a:prstGeom prst="rect">
            <a:avLst/>
          </a:prstGeom>
          <a:noFill/>
        </p:spPr>
        <p:txBody>
          <a:bodyPr wrap="square" rtlCol="0">
            <a:spAutoFit/>
          </a:bodyPr>
          <a:lstStyle/>
          <a:p>
            <a:r>
              <a:rPr lang="vi-VN" sz="3600" b="1" dirty="0" smtClean="0">
                <a:solidFill>
                  <a:srgbClr val="FF0000"/>
                </a:solidFill>
                <a:latin typeface="+mj-lt"/>
              </a:rPr>
              <a:t>Đuôi thuyền</a:t>
            </a:r>
            <a:endParaRPr lang="vi-VN" sz="3600" b="1" dirty="0">
              <a:solidFill>
                <a:srgbClr val="FF0000"/>
              </a:solidFill>
              <a:latin typeface="+mj-lt"/>
            </a:endParaRPr>
          </a:p>
        </p:txBody>
      </p:sp>
      <p:sp>
        <p:nvSpPr>
          <p:cNvPr id="12" name="Right Arrow 11"/>
          <p:cNvSpPr/>
          <p:nvPr/>
        </p:nvSpPr>
        <p:spPr>
          <a:xfrm>
            <a:off x="10210800" y="7143065"/>
            <a:ext cx="1447800" cy="628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3886200" y="2171700"/>
            <a:ext cx="10972800" cy="4572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5400" b="1" dirty="0">
                <a:solidFill>
                  <a:srgbClr val="002060"/>
                </a:solidFill>
                <a:latin typeface="Times New Roman" panose="02020603050405020304" pitchFamily="18" charset="0"/>
              </a:rPr>
              <a:t>Thuyền buồm đi ở đâu?</a:t>
            </a:r>
          </a:p>
          <a:p>
            <a:r>
              <a:rPr lang="vi-VN" sz="5400" b="1" dirty="0">
                <a:solidFill>
                  <a:srgbClr val="002060"/>
                </a:solidFill>
                <a:latin typeface="Times New Roman" panose="02020603050405020304" pitchFamily="18" charset="0"/>
              </a:rPr>
              <a:t>- Thuyền buồm dùng để chở gì?</a:t>
            </a:r>
          </a:p>
          <a:p>
            <a:r>
              <a:rPr lang="vi-VN" sz="5400" b="1" dirty="0">
                <a:solidFill>
                  <a:srgbClr val="002060"/>
                </a:solidFill>
                <a:latin typeface="Times New Roman" panose="02020603050405020304" pitchFamily="18" charset="0"/>
              </a:rPr>
              <a:t>- Thuyền buồm là phương tiện giao thông đường gì?</a:t>
            </a:r>
          </a:p>
        </p:txBody>
      </p:sp>
    </p:spTree>
    <p:extLst>
      <p:ext uri="{BB962C8B-B14F-4D97-AF65-F5344CB8AC3E}">
        <p14:creationId xmlns:p14="http://schemas.microsoft.com/office/powerpoint/2010/main" val="3290968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505200" y="2247900"/>
            <a:ext cx="12496800" cy="5486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b="1" dirty="0">
                <a:solidFill>
                  <a:srgbClr val="002060"/>
                </a:solidFill>
                <a:latin typeface="Times New Roman" panose="02020603050405020304" pitchFamily="18" charset="0"/>
              </a:rPr>
              <a:t>Cô chốt lại: Thuyền buồm là phương tiện giao thông đường thủy, thuyền buồm gồm có mũi thuyền, khoang thuyền và đuôi thuyền. Dùng để chở người, hàng hóa và đi đánh bắt cá ngoài biển khơi.</a:t>
            </a:r>
          </a:p>
          <a:p>
            <a:pPr algn="just"/>
            <a:r>
              <a:rPr lang="vi-VN" sz="4000" b="1" dirty="0">
                <a:solidFill>
                  <a:srgbClr val="002060"/>
                </a:solidFill>
                <a:latin typeface="Times New Roman" panose="02020603050405020304" pitchFamily="18" charset="0"/>
              </a:rPr>
              <a:t>- Ngoài thuyền ra chúng mình còn biết PTGT nào nữa cũng chạy dưới nước nữa?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Oval 10"/>
          <p:cNvSpPr/>
          <p:nvPr/>
        </p:nvSpPr>
        <p:spPr>
          <a:xfrm>
            <a:off x="-35170" y="17585"/>
            <a:ext cx="4495800" cy="1790700"/>
          </a:xfrm>
          <a:prstGeom prst="ellipse">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latin typeface="+mj-lt"/>
              </a:rPr>
              <a:t>Cô có bức tranh gì đây?</a:t>
            </a:r>
          </a:p>
          <a:p>
            <a:pPr algn="ctr"/>
            <a:r>
              <a:rPr lang="vi-VN" sz="3600" b="1" dirty="0" smtClean="0">
                <a:solidFill>
                  <a:srgbClr val="FF0000"/>
                </a:solidFill>
                <a:latin typeface="+mj-lt"/>
              </a:rPr>
              <a:t>( Tàu Thủy)</a:t>
            </a:r>
            <a:endParaRPr lang="vi-VN" sz="3600" b="1" dirty="0">
              <a:solidFill>
                <a:srgbClr val="FF0000"/>
              </a:solidFill>
              <a:latin typeface="+mj-lt"/>
            </a:endParaRPr>
          </a:p>
        </p:txBody>
      </p:sp>
      <p:pic>
        <p:nvPicPr>
          <p:cNvPr id="1032" name="Picture 8" descr="Cartoon boat vector illustration © clairev (#303253) | Stockfre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215" y="723900"/>
            <a:ext cx="10761785" cy="855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1" name="Oval 10"/>
          <p:cNvSpPr/>
          <p:nvPr/>
        </p:nvSpPr>
        <p:spPr>
          <a:xfrm>
            <a:off x="-17585" y="0"/>
            <a:ext cx="3675185" cy="1790700"/>
          </a:xfrm>
          <a:prstGeom prst="ellipse">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latin typeface="+mj-lt"/>
              </a:rPr>
              <a:t>Cô có bức tranh gì đây?</a:t>
            </a:r>
            <a:endParaRPr lang="vi-VN" sz="3600" b="1" dirty="0">
              <a:solidFill>
                <a:srgbClr val="FF0000"/>
              </a:solidFill>
              <a:latin typeface="+mj-lt"/>
            </a:endParaRPr>
          </a:p>
        </p:txBody>
      </p:sp>
      <p:pic>
        <p:nvPicPr>
          <p:cNvPr id="1032" name="Picture 8" descr="Cartoon boat vector illustration © clairev (#303253) | Stockfre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30700"/>
            <a:ext cx="10761785" cy="85588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3657600" y="4305300"/>
            <a:ext cx="1981200" cy="609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b="1">
              <a:solidFill>
                <a:srgbClr val="FF0000"/>
              </a:solidFill>
              <a:latin typeface="+mj-lt"/>
            </a:endParaRPr>
          </a:p>
        </p:txBody>
      </p:sp>
      <p:sp>
        <p:nvSpPr>
          <p:cNvPr id="3" name="Left Arrow 2"/>
          <p:cNvSpPr/>
          <p:nvPr/>
        </p:nvSpPr>
        <p:spPr>
          <a:xfrm>
            <a:off x="12895385" y="7219265"/>
            <a:ext cx="2057400" cy="609600"/>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b="1">
              <a:solidFill>
                <a:srgbClr val="FF0000"/>
              </a:solidFill>
              <a:latin typeface="+mj-lt"/>
            </a:endParaRPr>
          </a:p>
        </p:txBody>
      </p:sp>
      <p:sp>
        <p:nvSpPr>
          <p:cNvPr id="4" name="Left Arrow 3"/>
          <p:cNvSpPr/>
          <p:nvPr/>
        </p:nvSpPr>
        <p:spPr>
          <a:xfrm>
            <a:off x="13601699" y="5686473"/>
            <a:ext cx="1790700" cy="762000"/>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b="1">
              <a:solidFill>
                <a:srgbClr val="FF0000"/>
              </a:solidFill>
              <a:latin typeface="+mj-lt"/>
            </a:endParaRPr>
          </a:p>
        </p:txBody>
      </p:sp>
      <p:sp>
        <p:nvSpPr>
          <p:cNvPr id="6" name="Right Arrow 5"/>
          <p:cNvSpPr/>
          <p:nvPr/>
        </p:nvSpPr>
        <p:spPr>
          <a:xfrm>
            <a:off x="5638800" y="3029019"/>
            <a:ext cx="2057400" cy="7620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b="1">
              <a:solidFill>
                <a:srgbClr val="FF0000"/>
              </a:solidFill>
              <a:latin typeface="+mj-lt"/>
            </a:endParaRPr>
          </a:p>
        </p:txBody>
      </p:sp>
      <p:sp>
        <p:nvSpPr>
          <p:cNvPr id="7" name="TextBox 6"/>
          <p:cNvSpPr txBox="1"/>
          <p:nvPr/>
        </p:nvSpPr>
        <p:spPr>
          <a:xfrm>
            <a:off x="3686908" y="3935968"/>
            <a:ext cx="2573215" cy="646331"/>
          </a:xfrm>
          <a:prstGeom prst="rect">
            <a:avLst/>
          </a:prstGeom>
          <a:noFill/>
        </p:spPr>
        <p:txBody>
          <a:bodyPr wrap="square" rtlCol="0">
            <a:spAutoFit/>
          </a:bodyPr>
          <a:lstStyle/>
          <a:p>
            <a:r>
              <a:rPr lang="vi-VN" sz="3600" b="1" dirty="0" smtClean="0">
                <a:solidFill>
                  <a:srgbClr val="FF0000"/>
                </a:solidFill>
                <a:latin typeface="+mj-lt"/>
              </a:rPr>
              <a:t>Mui tàu</a:t>
            </a:r>
            <a:endParaRPr lang="vi-VN" sz="3600" b="1" dirty="0">
              <a:solidFill>
                <a:srgbClr val="FF0000"/>
              </a:solidFill>
              <a:latin typeface="+mj-lt"/>
            </a:endParaRPr>
          </a:p>
        </p:txBody>
      </p:sp>
      <p:sp>
        <p:nvSpPr>
          <p:cNvPr id="8" name="TextBox 7"/>
          <p:cNvSpPr txBox="1"/>
          <p:nvPr/>
        </p:nvSpPr>
        <p:spPr>
          <a:xfrm>
            <a:off x="5600700" y="2487428"/>
            <a:ext cx="2667000" cy="646331"/>
          </a:xfrm>
          <a:prstGeom prst="rect">
            <a:avLst/>
          </a:prstGeom>
          <a:noFill/>
        </p:spPr>
        <p:txBody>
          <a:bodyPr wrap="square" rtlCol="0">
            <a:spAutoFit/>
          </a:bodyPr>
          <a:lstStyle/>
          <a:p>
            <a:r>
              <a:rPr lang="vi-VN" sz="3600" b="1" dirty="0" smtClean="0">
                <a:solidFill>
                  <a:srgbClr val="FF0000"/>
                </a:solidFill>
                <a:latin typeface="+mj-lt"/>
              </a:rPr>
              <a:t>Buồng lái</a:t>
            </a:r>
            <a:endParaRPr lang="vi-VN" sz="3600" b="1" dirty="0">
              <a:solidFill>
                <a:srgbClr val="FF0000"/>
              </a:solidFill>
              <a:latin typeface="+mj-lt"/>
            </a:endParaRPr>
          </a:p>
        </p:txBody>
      </p:sp>
      <p:sp>
        <p:nvSpPr>
          <p:cNvPr id="9" name="TextBox 8"/>
          <p:cNvSpPr txBox="1"/>
          <p:nvPr/>
        </p:nvSpPr>
        <p:spPr>
          <a:xfrm>
            <a:off x="13335000" y="6699490"/>
            <a:ext cx="2590800" cy="646331"/>
          </a:xfrm>
          <a:prstGeom prst="rect">
            <a:avLst/>
          </a:prstGeom>
          <a:noFill/>
        </p:spPr>
        <p:txBody>
          <a:bodyPr wrap="square" rtlCol="0">
            <a:spAutoFit/>
          </a:bodyPr>
          <a:lstStyle/>
          <a:p>
            <a:r>
              <a:rPr lang="vi-VN" sz="3600" b="1" dirty="0" smtClean="0">
                <a:solidFill>
                  <a:srgbClr val="FF0000"/>
                </a:solidFill>
                <a:latin typeface="+mj-lt"/>
              </a:rPr>
              <a:t>Khoang tàu</a:t>
            </a:r>
            <a:endParaRPr lang="vi-VN" sz="3600" b="1" dirty="0">
              <a:solidFill>
                <a:srgbClr val="FF0000"/>
              </a:solidFill>
              <a:latin typeface="+mj-lt"/>
            </a:endParaRPr>
          </a:p>
        </p:txBody>
      </p:sp>
      <p:sp>
        <p:nvSpPr>
          <p:cNvPr id="10" name="TextBox 9"/>
          <p:cNvSpPr txBox="1"/>
          <p:nvPr/>
        </p:nvSpPr>
        <p:spPr>
          <a:xfrm>
            <a:off x="14127816" y="5363307"/>
            <a:ext cx="1890261" cy="646331"/>
          </a:xfrm>
          <a:prstGeom prst="rect">
            <a:avLst/>
          </a:prstGeom>
          <a:noFill/>
        </p:spPr>
        <p:txBody>
          <a:bodyPr wrap="none" rtlCol="0">
            <a:spAutoFit/>
          </a:bodyPr>
          <a:lstStyle/>
          <a:p>
            <a:r>
              <a:rPr lang="vi-VN" sz="3600" b="1" dirty="0" smtClean="0">
                <a:solidFill>
                  <a:srgbClr val="FF0000"/>
                </a:solidFill>
                <a:latin typeface="+mj-lt"/>
              </a:rPr>
              <a:t>Đuôi tàu</a:t>
            </a:r>
            <a:endParaRPr lang="vi-VN" sz="3600" b="1" dirty="0">
              <a:solidFill>
                <a:srgbClr val="FF0000"/>
              </a:solidFill>
              <a:latin typeface="+mj-lt"/>
            </a:endParaRPr>
          </a:p>
        </p:txBody>
      </p:sp>
    </p:spTree>
    <p:extLst>
      <p:ext uri="{BB962C8B-B14F-4D97-AF65-F5344CB8AC3E}">
        <p14:creationId xmlns:p14="http://schemas.microsoft.com/office/powerpoint/2010/main" val="2865616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descr="Nên mua cano cao tốc nhập khẩu ở đâu? – Du Thuyền Yach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6377"/>
            <a:ext cx="8151476" cy="44183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U LÀNG BÍCH HỌA, CON ĐƯỜNG THUYỀN THÚNG SẮP XUẤT HIỆN TẠI TAM K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48578"/>
            <a:ext cx="8303876" cy="55061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o sánh sức mạnh của các tàu ngầm mới lớp Columbia, lớp Dreadnought và  SNLE-3G | VOV.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4357" y="4748578"/>
            <a:ext cx="8436058" cy="470974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0" y="1562100"/>
            <a:ext cx="4343400" cy="2438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NgoaiNgNg</a:t>
            </a:r>
            <a:endParaRPr lang="vi-VN" dirty="0"/>
          </a:p>
        </p:txBody>
      </p:sp>
      <p:sp>
        <p:nvSpPr>
          <p:cNvPr id="3" name="TextBox 2"/>
          <p:cNvSpPr txBox="1"/>
          <p:nvPr/>
        </p:nvSpPr>
        <p:spPr>
          <a:xfrm>
            <a:off x="637465" y="2226743"/>
            <a:ext cx="3068469" cy="1015663"/>
          </a:xfrm>
          <a:prstGeom prst="rect">
            <a:avLst/>
          </a:prstGeom>
          <a:noFill/>
        </p:spPr>
        <p:txBody>
          <a:bodyPr wrap="none" rtlCol="0">
            <a:spAutoFit/>
          </a:bodyPr>
          <a:lstStyle/>
          <a:p>
            <a:r>
              <a:rPr lang="vi-VN" sz="6000" b="1" dirty="0" smtClean="0">
                <a:solidFill>
                  <a:srgbClr val="FF0000"/>
                </a:solidFill>
                <a:latin typeface="+mj-lt"/>
              </a:rPr>
              <a:t>Mở rộng</a:t>
            </a:r>
            <a:endParaRPr lang="vi-VN" sz="6000" b="1" dirty="0">
              <a:solidFill>
                <a:srgbClr val="FF0000"/>
              </a:solidFill>
              <a:latin typeface="+mj-lt"/>
            </a:endParaRPr>
          </a:p>
        </p:txBody>
      </p:sp>
    </p:spTree>
    <p:extLst>
      <p:ext uri="{BB962C8B-B14F-4D97-AF65-F5344CB8AC3E}">
        <p14:creationId xmlns:p14="http://schemas.microsoft.com/office/powerpoint/2010/main" val="37313812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192</Words>
  <Application>Microsoft Office PowerPoint</Application>
  <PresentationFormat>Custom</PresentationFormat>
  <Paragraphs>37</Paragraphs>
  <Slides>11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Times New Roman</vt:lpstr>
      <vt:lpstr>Arial</vt:lpstr>
      <vt:lpstr>Handyman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Green Illustrative Storytelling Kids Presentation</dc:title>
  <dc:creator>Administrator</dc:creator>
  <cp:lastModifiedBy>Techsi.vn</cp:lastModifiedBy>
  <cp:revision>30</cp:revision>
  <dcterms:created xsi:type="dcterms:W3CDTF">2006-08-16T00:00:00Z</dcterms:created>
  <dcterms:modified xsi:type="dcterms:W3CDTF">2025-08-12T08:57:34Z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FA9749AD1A3D403BA30E65AB72C5F735_13</vt:lpwstr>
  </property>
  <property fmtid="{D5CDD505-2E9C-101B-9397-08002B2CF9AE}" pid="3" name="KSOProductBuildVer">
    <vt:lpwstr>1033-12.2.0.20326</vt:lpwstr>
  </property>
</Properties>
</file>