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4" r:id="rId3"/>
    <p:sldId id="326" r:id="rId4"/>
    <p:sldId id="299" r:id="rId5"/>
    <p:sldId id="327" r:id="rId6"/>
    <p:sldId id="330" r:id="rId7"/>
    <p:sldId id="329" r:id="rId8"/>
    <p:sldId id="331" r:id="rId9"/>
    <p:sldId id="328" r:id="rId10"/>
    <p:sldId id="332" r:id="rId11"/>
    <p:sldId id="333" r:id="rId12"/>
    <p:sldId id="334" r:id="rId13"/>
    <p:sldId id="335"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6" userDrawn="1">
          <p15:clr>
            <a:srgbClr val="A4A3A4"/>
          </p15:clr>
        </p15:guide>
        <p15:guide id="2" pos="38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24" autoAdjust="0"/>
    <p:restoredTop sz="94660" autoAdjust="0"/>
  </p:normalViewPr>
  <p:slideViewPr>
    <p:cSldViewPr showGuides="1">
      <p:cViewPr>
        <p:scale>
          <a:sx n="80" d="100"/>
          <a:sy n="80" d="100"/>
        </p:scale>
        <p:origin x="1272" y="594"/>
      </p:cViewPr>
      <p:guideLst>
        <p:guide orient="horz" pos="2156"/>
        <p:guide pos="38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7/4/2025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7/4/2025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7/4/2025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1D8BD707-D9CF-40AE-B4C6-C98DA3205C09}" type="datetimeFigureOut">
              <a:rPr lang="en-US" smtClean="0"/>
              <a:t>7/4/2025</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1756" y="2595867"/>
            <a:ext cx="9601200" cy="2924810"/>
          </a:xfrm>
        </p:spPr>
        <p:txBody>
          <a:bodyPr>
            <a:normAutofit fontScale="90000"/>
          </a:bodyPr>
          <a:lstStyle/>
          <a:p>
            <a:r>
              <a:rPr lang="en-US" sz="1800" b="1" dirty="0">
                <a:solidFill>
                  <a:srgbClr val="FF0000"/>
                </a:solidFill>
                <a:latin typeface="Times New Roman" panose="02020603050405020304" pitchFamily="18" charset="0"/>
                <a:cs typeface="Times New Roman" panose="02020603050405020304" pitchFamily="18" charset="0"/>
              </a:rPr>
              <a:t/>
            </a:r>
            <a:br>
              <a:rPr lang="en-US" sz="1800" b="1" dirty="0">
                <a:solidFill>
                  <a:srgbClr val="FF0000"/>
                </a:solidFill>
                <a:latin typeface="Times New Roman" panose="02020603050405020304" pitchFamily="18" charset="0"/>
                <a:cs typeface="Times New Roman" panose="02020603050405020304" pitchFamily="18" charset="0"/>
              </a:rPr>
            </a:br>
            <a:r>
              <a:rPr lang="en-US" sz="1800" b="1" dirty="0">
                <a:solidFill>
                  <a:srgbClr val="FF0000"/>
                </a:solidFill>
                <a:latin typeface="Times New Roman" panose="02020603050405020304" pitchFamily="18" charset="0"/>
                <a:cs typeface="Times New Roman" panose="02020603050405020304" pitchFamily="18" charset="0"/>
              </a:rPr>
              <a:t/>
            </a:r>
            <a:br>
              <a:rPr lang="en-US" sz="1800" b="1" dirty="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900" b="1" dirty="0">
                <a:solidFill>
                  <a:srgbClr val="FF0000"/>
                </a:solidFill>
                <a:latin typeface="Times New Roman" panose="02020603050405020304" pitchFamily="18" charset="0"/>
                <a:cs typeface="Times New Roman" panose="02020603050405020304" pitchFamily="18" charset="0"/>
              </a:rPr>
              <a:t>PHÁT TRIỂN NGÔN </a:t>
            </a:r>
            <a:r>
              <a:rPr lang="en-US" sz="4900" b="1" dirty="0" smtClean="0">
                <a:solidFill>
                  <a:srgbClr val="FF0000"/>
                </a:solidFill>
                <a:latin typeface="Times New Roman" panose="02020603050405020304" pitchFamily="18" charset="0"/>
                <a:cs typeface="Times New Roman" panose="02020603050405020304" pitchFamily="18" charset="0"/>
              </a:rPr>
              <a:t>NGỮ</a:t>
            </a:r>
            <a:r>
              <a:rPr lang="en-US" sz="4400" b="1" dirty="0" smtClean="0">
                <a:solidFill>
                  <a:srgbClr val="FF0000"/>
                </a:solidFill>
                <a:latin typeface="Times New Roman" panose="02020603050405020304" pitchFamily="18" charset="0"/>
                <a:cs typeface="Times New Roman" panose="02020603050405020304" pitchFamily="18" charset="0"/>
              </a:rPr>
              <a:t/>
            </a:r>
            <a:br>
              <a:rPr lang="en-US" sz="4400" b="1" dirty="0" smtClean="0">
                <a:solidFill>
                  <a:srgbClr val="FF0000"/>
                </a:solidFill>
                <a:latin typeface="Times New Roman" panose="02020603050405020304" pitchFamily="18" charset="0"/>
                <a:cs typeface="Times New Roman" panose="02020603050405020304" pitchFamily="18" charset="0"/>
              </a:rPr>
            </a:br>
            <a:r>
              <a:rPr lang="vi-VN" altLang="en-US" sz="4890" b="1" dirty="0" smtClean="0">
                <a:solidFill>
                  <a:srgbClr val="FF0000"/>
                </a:solidFill>
                <a:latin typeface="Times New Roman" panose="02020603050405020304" pitchFamily="18" charset="0"/>
                <a:cs typeface="Times New Roman" panose="02020603050405020304" pitchFamily="18" charset="0"/>
              </a:rPr>
              <a:t>NBPB</a:t>
            </a:r>
            <a:r>
              <a:rPr lang="vi-VN" altLang="en-US" sz="4890" b="1" dirty="0">
                <a:solidFill>
                  <a:srgbClr val="FF0000"/>
                </a:solidFill>
                <a:latin typeface="Times New Roman" panose="02020603050405020304" pitchFamily="18" charset="0"/>
                <a:cs typeface="Times New Roman" panose="02020603050405020304" pitchFamily="18" charset="0"/>
              </a:rPr>
              <a:t>: </a:t>
            </a:r>
            <a:r>
              <a:rPr lang="en-US" altLang="en-US" sz="4890" b="1" dirty="0" err="1" smtClean="0">
                <a:solidFill>
                  <a:srgbClr val="FF0000"/>
                </a:solidFill>
                <a:latin typeface="Times New Roman" panose="02020603050405020304" pitchFamily="18" charset="0"/>
                <a:cs typeface="Times New Roman" panose="02020603050405020304" pitchFamily="18" charset="0"/>
              </a:rPr>
              <a:t>Một</a:t>
            </a:r>
            <a:r>
              <a:rPr lang="en-US" altLang="en-US" sz="4890" b="1" dirty="0" smtClean="0">
                <a:solidFill>
                  <a:srgbClr val="FF0000"/>
                </a:solidFill>
                <a:latin typeface="Times New Roman" panose="02020603050405020304" pitchFamily="18" charset="0"/>
                <a:cs typeface="Times New Roman" panose="02020603050405020304" pitchFamily="18" charset="0"/>
              </a:rPr>
              <a:t> </a:t>
            </a:r>
            <a:r>
              <a:rPr lang="en-US" altLang="en-US" sz="4890" b="1" dirty="0" err="1" smtClean="0">
                <a:solidFill>
                  <a:srgbClr val="FF0000"/>
                </a:solidFill>
                <a:latin typeface="Times New Roman" panose="02020603050405020304" pitchFamily="18" charset="0"/>
                <a:cs typeface="Times New Roman" panose="02020603050405020304" pitchFamily="18" charset="0"/>
              </a:rPr>
              <a:t>số</a:t>
            </a:r>
            <a:r>
              <a:rPr lang="en-US" altLang="en-US" sz="4890" b="1" dirty="0" smtClean="0">
                <a:solidFill>
                  <a:srgbClr val="FF0000"/>
                </a:solidFill>
                <a:latin typeface="Times New Roman" panose="02020603050405020304" pitchFamily="18" charset="0"/>
                <a:cs typeface="Times New Roman" panose="02020603050405020304" pitchFamily="18" charset="0"/>
              </a:rPr>
              <a:t> </a:t>
            </a:r>
            <a:r>
              <a:rPr lang="en-US" altLang="en-US" sz="4890" b="1" dirty="0" err="1" smtClean="0">
                <a:solidFill>
                  <a:srgbClr val="FF0000"/>
                </a:solidFill>
                <a:latin typeface="Times New Roman" panose="02020603050405020304" pitchFamily="18" charset="0"/>
                <a:cs typeface="Times New Roman" panose="02020603050405020304" pitchFamily="18" charset="0"/>
              </a:rPr>
              <a:t>loại</a:t>
            </a:r>
            <a:r>
              <a:rPr lang="en-US" altLang="en-US" sz="4890" b="1" dirty="0" smtClean="0">
                <a:solidFill>
                  <a:srgbClr val="FF0000"/>
                </a:solidFill>
                <a:latin typeface="Times New Roman" panose="02020603050405020304" pitchFamily="18" charset="0"/>
                <a:cs typeface="Times New Roman" panose="02020603050405020304" pitchFamily="18" charset="0"/>
              </a:rPr>
              <a:t> </a:t>
            </a:r>
            <a:r>
              <a:rPr lang="en-US" altLang="en-US" sz="4890" b="1" dirty="0" err="1" smtClean="0">
                <a:solidFill>
                  <a:srgbClr val="FF0000"/>
                </a:solidFill>
                <a:latin typeface="Times New Roman" panose="02020603050405020304" pitchFamily="18" charset="0"/>
                <a:cs typeface="Times New Roman" panose="02020603050405020304" pitchFamily="18" charset="0"/>
              </a:rPr>
              <a:t>côn</a:t>
            </a:r>
            <a:r>
              <a:rPr lang="en-US" altLang="en-US" sz="4890" b="1" dirty="0" smtClean="0">
                <a:solidFill>
                  <a:srgbClr val="FF0000"/>
                </a:solidFill>
                <a:latin typeface="Times New Roman" panose="02020603050405020304" pitchFamily="18" charset="0"/>
                <a:cs typeface="Times New Roman" panose="02020603050405020304" pitchFamily="18" charset="0"/>
              </a:rPr>
              <a:t> </a:t>
            </a:r>
            <a:r>
              <a:rPr lang="en-US" altLang="en-US" sz="4890" b="1" dirty="0" err="1" smtClean="0">
                <a:solidFill>
                  <a:srgbClr val="FF0000"/>
                </a:solidFill>
                <a:latin typeface="Times New Roman" panose="02020603050405020304" pitchFamily="18" charset="0"/>
                <a:cs typeface="Times New Roman" panose="02020603050405020304" pitchFamily="18" charset="0"/>
              </a:rPr>
              <a:t>trùng</a:t>
            </a:r>
            <a:r>
              <a:rPr lang="en-US" altLang="en-US" sz="4890" b="1" dirty="0" smtClean="0">
                <a:solidFill>
                  <a:srgbClr val="FF0000"/>
                </a:solidFill>
                <a:latin typeface="Times New Roman" panose="02020603050405020304" pitchFamily="18" charset="0"/>
                <a:cs typeface="Times New Roman" panose="02020603050405020304" pitchFamily="18" charset="0"/>
              </a:rPr>
              <a:t/>
            </a:r>
            <a:br>
              <a:rPr lang="en-US" altLang="en-US" sz="4890" b="1" dirty="0" smtClean="0">
                <a:solidFill>
                  <a:srgbClr val="FF0000"/>
                </a:solidFill>
                <a:latin typeface="Times New Roman" panose="02020603050405020304" pitchFamily="18" charset="0"/>
                <a:cs typeface="Times New Roman" panose="02020603050405020304" pitchFamily="18" charset="0"/>
              </a:rPr>
            </a:br>
            <a:r>
              <a:rPr lang="en-US" altLang="en-US" sz="4890" b="1" dirty="0" smtClean="0">
                <a:solidFill>
                  <a:srgbClr val="FF0000"/>
                </a:solidFill>
                <a:latin typeface="Times New Roman" panose="02020603050405020304" pitchFamily="18" charset="0"/>
                <a:cs typeface="Times New Roman" panose="02020603050405020304" pitchFamily="18" charset="0"/>
              </a:rPr>
              <a:t>( Con Ong, con </a:t>
            </a:r>
            <a:r>
              <a:rPr lang="en-US" altLang="en-US" sz="4890" b="1" dirty="0" err="1" smtClean="0">
                <a:solidFill>
                  <a:srgbClr val="FF0000"/>
                </a:solidFill>
                <a:latin typeface="Times New Roman" panose="02020603050405020304" pitchFamily="18" charset="0"/>
                <a:cs typeface="Times New Roman" panose="02020603050405020304" pitchFamily="18" charset="0"/>
              </a:rPr>
              <a:t>Bướm</a:t>
            </a:r>
            <a:r>
              <a:rPr lang="en-US" altLang="en-US" sz="4890" b="1" dirty="0" smtClean="0">
                <a:solidFill>
                  <a:srgbClr val="FF0000"/>
                </a:solidFill>
                <a:latin typeface="Times New Roman" panose="02020603050405020304" pitchFamily="18" charset="0"/>
                <a:cs typeface="Times New Roman" panose="02020603050405020304" pitchFamily="18" charset="0"/>
              </a:rPr>
              <a:t>)</a:t>
            </a:r>
            <a:r>
              <a:rPr lang="en-US" sz="5335" b="1" dirty="0">
                <a:solidFill>
                  <a:srgbClr val="FF0000"/>
                </a:solidFill>
                <a:latin typeface="Times New Roman" panose="02020603050405020304" pitchFamily="18" charset="0"/>
                <a:cs typeface="Times New Roman" panose="02020603050405020304" pitchFamily="18" charset="0"/>
              </a:rPr>
              <a:t/>
            </a:r>
            <a:br>
              <a:rPr lang="en-US" sz="5335" b="1" dirty="0">
                <a:solidFill>
                  <a:srgbClr val="FF0000"/>
                </a:solidFill>
                <a:latin typeface="Times New Roman" panose="02020603050405020304" pitchFamily="18" charset="0"/>
                <a:cs typeface="Times New Roman" panose="02020603050405020304" pitchFamily="18" charset="0"/>
              </a:rPr>
            </a:br>
            <a:r>
              <a:rPr lang="vi-VN" altLang="en-US" sz="4000" b="1" dirty="0" err="1">
                <a:solidFill>
                  <a:srgbClr val="002060"/>
                </a:solidFill>
                <a:latin typeface="Times New Roman" panose="02020603050405020304" pitchFamily="18" charset="0"/>
                <a:cs typeface="Times New Roman" panose="02020603050405020304" pitchFamily="18" charset="0"/>
              </a:rPr>
              <a:t>Đối tượng: 24-36 tháng</a:t>
            </a:r>
            <a:r>
              <a:rPr lang="en-US" sz="4000" b="1" dirty="0">
                <a:solidFill>
                  <a:srgbClr val="002060"/>
                </a:solidFill>
                <a:latin typeface="Times New Roman" panose="02020603050405020304" pitchFamily="18" charset="0"/>
                <a:cs typeface="Times New Roman" panose="02020603050405020304" pitchFamily="18" charset="0"/>
              </a:rPr>
              <a:t/>
            </a:r>
            <a:br>
              <a:rPr lang="en-US" sz="4000" b="1" dirty="0">
                <a:solidFill>
                  <a:srgbClr val="002060"/>
                </a:solidFill>
                <a:latin typeface="Times New Roman" panose="02020603050405020304" pitchFamily="18" charset="0"/>
                <a:cs typeface="Times New Roman" panose="02020603050405020304" pitchFamily="18" charset="0"/>
              </a:rPr>
            </a:b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352800" y="76200"/>
            <a:ext cx="5125720" cy="645160"/>
          </a:xfrm>
          <a:prstGeom prst="rect">
            <a:avLst/>
          </a:prstGeom>
          <a:noFill/>
        </p:spPr>
        <p:txBody>
          <a:bodyPr wrap="square" rtlCol="0">
            <a:spAutoFit/>
          </a:bodyPr>
          <a:lstStyle/>
          <a:p>
            <a:pPr algn="ctr"/>
            <a:r>
              <a:rPr lang="en-US" sz="1800" b="1" dirty="0">
                <a:solidFill>
                  <a:srgbClr val="FF000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ỦY BAN NHÂN DÂN </a:t>
            </a:r>
            <a:r>
              <a:rPr lang="en-US" b="1" dirty="0" smtClean="0">
                <a:solidFill>
                  <a:srgbClr val="002060"/>
                </a:solidFill>
                <a:latin typeface="Times New Roman" panose="02020603050405020304" pitchFamily="18" charset="0"/>
                <a:cs typeface="Times New Roman" panose="02020603050405020304" pitchFamily="18" charset="0"/>
              </a:rPr>
              <a:t>PHƯỜNG PHÚC LỢI</a:t>
            </a:r>
          </a:p>
          <a:p>
            <a:pPr algn="ctr"/>
            <a:r>
              <a:rPr lang="en-US" b="1" dirty="0" smtClean="0">
                <a:solidFill>
                  <a:srgbClr val="002060"/>
                </a:solidFill>
                <a:latin typeface="Times New Roman" panose="02020603050405020304" pitchFamily="18" charset="0"/>
                <a:cs typeface="Times New Roman" panose="02020603050405020304" pitchFamily="18" charset="0"/>
              </a:rPr>
              <a:t>TRƯỜNG </a:t>
            </a:r>
            <a:r>
              <a:rPr lang="en-US" b="1" dirty="0">
                <a:solidFill>
                  <a:srgbClr val="002060"/>
                </a:solidFill>
                <a:latin typeface="Times New Roman" panose="02020603050405020304" pitchFamily="18" charset="0"/>
                <a:cs typeface="Times New Roman" panose="02020603050405020304" pitchFamily="18" charset="0"/>
              </a:rPr>
              <a:t>MẦM NON BAN MAI XANH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914400"/>
            <a:ext cx="1039762" cy="10397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86000" y="1066800"/>
            <a:ext cx="8229600" cy="3477875"/>
          </a:xfrm>
          <a:prstGeom prst="rect">
            <a:avLst/>
          </a:prstGeom>
        </p:spPr>
        <p:txBody>
          <a:bodyPr wrap="square">
            <a:spAutoFit/>
          </a:bodyPr>
          <a:lstStyle/>
          <a:p>
            <a:r>
              <a:rPr lang="vi-VN" sz="4400" dirty="0">
                <a:solidFill>
                  <a:srgbClr val="FF0000"/>
                </a:solidFill>
                <a:latin typeface="Times New Roman" panose="02020603050405020304" pitchFamily="18" charset="0"/>
              </a:rPr>
              <a:t>* Cô khái quát: Con bướm là loại côn trùng có lợi và có hại, bướm giúp hoa thụ phấn và kết quả có hại loại bướm sinh ra trứng và nở thành sâu cắn phá lá cây</a:t>
            </a:r>
            <a:endParaRPr lang="vi-VN" sz="4400" dirty="0">
              <a:solidFill>
                <a:srgbClr val="FF0000"/>
              </a:solidFill>
            </a:endParaRPr>
          </a:p>
        </p:txBody>
      </p:sp>
    </p:spTree>
    <p:extLst>
      <p:ext uri="{BB962C8B-B14F-4D97-AF65-F5344CB8AC3E}">
        <p14:creationId xmlns:p14="http://schemas.microsoft.com/office/powerpoint/2010/main" val="2013417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773681" y="847580"/>
            <a:ext cx="9418319" cy="584775"/>
          </a:xfrm>
          <a:prstGeom prst="rect">
            <a:avLst/>
          </a:prstGeom>
          <a:noFill/>
        </p:spPr>
        <p:txBody>
          <a:bodyPr wrap="square" rtlCol="0">
            <a:spAutoFit/>
          </a:bodyPr>
          <a:lstStyle/>
          <a:p>
            <a:r>
              <a:rPr lang="en-US" sz="3200" b="1" dirty="0" smtClean="0">
                <a:solidFill>
                  <a:srgbClr val="FF0000"/>
                </a:solidFill>
              </a:rPr>
              <a:t>So </a:t>
            </a:r>
            <a:r>
              <a:rPr lang="en-US" sz="3200" b="1" dirty="0" err="1" smtClean="0">
                <a:solidFill>
                  <a:srgbClr val="FF0000"/>
                </a:solidFill>
              </a:rPr>
              <a:t>sánh</a:t>
            </a:r>
            <a:r>
              <a:rPr lang="en-US" sz="3200" b="1" dirty="0" smtClean="0">
                <a:solidFill>
                  <a:srgbClr val="FF0000"/>
                </a:solidFill>
              </a:rPr>
              <a:t> con </a:t>
            </a:r>
            <a:r>
              <a:rPr lang="en-US" sz="3200" b="1" dirty="0" err="1" smtClean="0">
                <a:solidFill>
                  <a:srgbClr val="FF0000"/>
                </a:solidFill>
              </a:rPr>
              <a:t>ong</a:t>
            </a:r>
            <a:r>
              <a:rPr lang="en-US" sz="3200" b="1" dirty="0" smtClean="0">
                <a:solidFill>
                  <a:srgbClr val="FF0000"/>
                </a:solidFill>
              </a:rPr>
              <a:t> </a:t>
            </a:r>
            <a:r>
              <a:rPr lang="en-US" sz="3200" b="1" dirty="0" err="1" smtClean="0">
                <a:solidFill>
                  <a:srgbClr val="FF0000"/>
                </a:solidFill>
              </a:rPr>
              <a:t>và</a:t>
            </a:r>
            <a:r>
              <a:rPr lang="en-US" sz="3200" b="1" dirty="0" smtClean="0">
                <a:solidFill>
                  <a:srgbClr val="FF0000"/>
                </a:solidFill>
              </a:rPr>
              <a:t> con </a:t>
            </a:r>
            <a:r>
              <a:rPr lang="en-US" sz="3200" b="1" dirty="0" err="1" smtClean="0">
                <a:solidFill>
                  <a:srgbClr val="FF0000"/>
                </a:solidFill>
              </a:rPr>
              <a:t>bướm</a:t>
            </a:r>
            <a:endParaRPr lang="vi-VN" sz="3200" b="1" dirty="0">
              <a:solidFill>
                <a:srgbClr val="FF0000"/>
              </a:solidFill>
            </a:endParaRPr>
          </a:p>
        </p:txBody>
      </p:sp>
      <p:sp>
        <p:nvSpPr>
          <p:cNvPr id="3" name="Rectangle 2"/>
          <p:cNvSpPr/>
          <p:nvPr/>
        </p:nvSpPr>
        <p:spPr>
          <a:xfrm>
            <a:off x="1828800" y="1556114"/>
            <a:ext cx="4267200" cy="3701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smtClean="0"/>
          </a:p>
          <a:p>
            <a:endParaRPr lang="vi-VN" dirty="0" smtClean="0"/>
          </a:p>
          <a:p>
            <a:endParaRPr lang="vi-VN" dirty="0"/>
          </a:p>
          <a:p>
            <a:endParaRPr lang="vi-VN" dirty="0"/>
          </a:p>
          <a:p>
            <a:r>
              <a:rPr lang="vi-VN" dirty="0"/>
              <a:t> </a:t>
            </a:r>
            <a:endParaRPr lang="vi-VN" dirty="0" smtClean="0"/>
          </a:p>
          <a:p>
            <a:r>
              <a:rPr lang="vi-VN" b="1" dirty="0" smtClean="0">
                <a:solidFill>
                  <a:srgbClr val="002060"/>
                </a:solidFill>
              </a:rPr>
              <a:t>Con </a:t>
            </a:r>
            <a:r>
              <a:rPr lang="vi-VN" b="1" dirty="0">
                <a:solidFill>
                  <a:srgbClr val="002060"/>
                </a:solidFill>
              </a:rPr>
              <a:t>ong, con bướm </a:t>
            </a:r>
            <a:r>
              <a:rPr lang="vi-VN" b="1" dirty="0" smtClean="0">
                <a:solidFill>
                  <a:srgbClr val="002060"/>
                </a:solidFill>
              </a:rPr>
              <a:t>giống </a:t>
            </a:r>
            <a:r>
              <a:rPr lang="vi-VN" b="1" dirty="0">
                <a:solidFill>
                  <a:srgbClr val="002060"/>
                </a:solidFill>
              </a:rPr>
              <a:t>nhau?(Đều là côn trùng,hút mật hoa, thụ phấn cho cây)</a:t>
            </a:r>
          </a:p>
          <a:p>
            <a:r>
              <a:rPr lang="vi-VN" b="1" dirty="0">
                <a:solidFill>
                  <a:srgbClr val="002060"/>
                </a:solidFill>
              </a:rPr>
              <a:t>- </a:t>
            </a:r>
            <a:r>
              <a:rPr lang="vi-VN" b="1" dirty="0" smtClean="0">
                <a:solidFill>
                  <a:srgbClr val="002060"/>
                </a:solidFill>
              </a:rPr>
              <a:t>khác </a:t>
            </a:r>
            <a:r>
              <a:rPr lang="vi-VN" b="1" dirty="0">
                <a:solidFill>
                  <a:srgbClr val="002060"/>
                </a:solidFill>
              </a:rPr>
              <a:t>nhau?(Bướm cánh rộng, ong cánh nhỏ hơn còn giúp làm mật cho người</a:t>
            </a:r>
            <a:r>
              <a:rPr lang="vi-VN" b="1" dirty="0" smtClean="0">
                <a:solidFill>
                  <a:srgbClr val="002060"/>
                </a:solidFill>
              </a:rPr>
              <a:t>)</a:t>
            </a:r>
            <a:endParaRPr lang="vi-VN" b="1" dirty="0">
              <a:solidFill>
                <a:srgbClr val="002060"/>
              </a:solidFill>
            </a:endParaRPr>
          </a:p>
        </p:txBody>
      </p:sp>
      <p:sp>
        <p:nvSpPr>
          <p:cNvPr id="4" name="Rectangle 3"/>
          <p:cNvSpPr/>
          <p:nvPr/>
        </p:nvSpPr>
        <p:spPr>
          <a:xfrm>
            <a:off x="6782154" y="1556113"/>
            <a:ext cx="4419600" cy="3701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 </a:t>
            </a:r>
            <a:endParaRPr lang="vi-VN" dirty="0" smtClean="0"/>
          </a:p>
          <a:p>
            <a:endParaRPr lang="vi-VN" dirty="0" smtClean="0"/>
          </a:p>
          <a:p>
            <a:endParaRPr lang="vi-VN" dirty="0"/>
          </a:p>
          <a:p>
            <a:endParaRPr lang="vi-VN" dirty="0"/>
          </a:p>
          <a:p>
            <a:r>
              <a:rPr lang="vi-VN" b="1" dirty="0" smtClean="0">
                <a:solidFill>
                  <a:srgbClr val="002060"/>
                </a:solidFill>
              </a:rPr>
              <a:t>Con </a:t>
            </a:r>
            <a:r>
              <a:rPr lang="vi-VN" b="1" dirty="0">
                <a:solidFill>
                  <a:srgbClr val="002060"/>
                </a:solidFill>
              </a:rPr>
              <a:t>ong, con bướm </a:t>
            </a:r>
            <a:r>
              <a:rPr lang="vi-VN" b="1" dirty="0" smtClean="0">
                <a:solidFill>
                  <a:srgbClr val="002060"/>
                </a:solidFill>
              </a:rPr>
              <a:t>giống </a:t>
            </a:r>
            <a:r>
              <a:rPr lang="vi-VN" b="1" dirty="0">
                <a:solidFill>
                  <a:srgbClr val="002060"/>
                </a:solidFill>
              </a:rPr>
              <a:t>nhau?(Đều là côn trùng,hút mật hoa, thụ phấn cho cây)</a:t>
            </a:r>
          </a:p>
          <a:p>
            <a:r>
              <a:rPr lang="vi-VN" b="1" dirty="0">
                <a:solidFill>
                  <a:srgbClr val="002060"/>
                </a:solidFill>
              </a:rPr>
              <a:t>- </a:t>
            </a:r>
            <a:r>
              <a:rPr lang="vi-VN" b="1" dirty="0" smtClean="0">
                <a:solidFill>
                  <a:srgbClr val="002060"/>
                </a:solidFill>
              </a:rPr>
              <a:t>khác </a:t>
            </a:r>
            <a:r>
              <a:rPr lang="vi-VN" b="1" dirty="0">
                <a:solidFill>
                  <a:srgbClr val="002060"/>
                </a:solidFill>
              </a:rPr>
              <a:t>nhau?(Bướm cánh rộng, ong cánh nhỏ hơn còn giúp làm mật cho người</a:t>
            </a:r>
            <a:r>
              <a:rPr lang="vi-VN" b="1" dirty="0" smtClean="0">
                <a:solidFill>
                  <a:srgbClr val="002060"/>
                </a:solidFill>
              </a:rPr>
              <a:t>)</a:t>
            </a:r>
            <a:endParaRPr lang="vi-VN" b="1" dirty="0">
              <a:solidFill>
                <a:srgbClr val="00206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571664"/>
            <a:ext cx="1652214" cy="140246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54" y="1461902"/>
            <a:ext cx="1664732" cy="1664732"/>
          </a:xfrm>
          <a:prstGeom prst="rect">
            <a:avLst/>
          </a:prstGeom>
        </p:spPr>
      </p:pic>
    </p:spTree>
    <p:extLst>
      <p:ext uri="{BB962C8B-B14F-4D97-AF65-F5344CB8AC3E}">
        <p14:creationId xmlns:p14="http://schemas.microsoft.com/office/powerpoint/2010/main" val="3891150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p:cNvSpPr/>
          <p:nvPr/>
        </p:nvSpPr>
        <p:spPr>
          <a:xfrm>
            <a:off x="2514600" y="1295400"/>
            <a:ext cx="7848600" cy="2308324"/>
          </a:xfrm>
          <a:prstGeom prst="rect">
            <a:avLst/>
          </a:prstGeom>
        </p:spPr>
        <p:txBody>
          <a:bodyPr wrap="square">
            <a:spAutoFit/>
          </a:bodyPr>
          <a:lstStyle/>
          <a:p>
            <a:r>
              <a:rPr lang="vi-VN" sz="4800" dirty="0">
                <a:solidFill>
                  <a:srgbClr val="FF0000"/>
                </a:solidFill>
              </a:rPr>
              <a:t>*</a:t>
            </a:r>
            <a:r>
              <a:rPr lang="vi-VN" sz="4800" dirty="0">
                <a:solidFill>
                  <a:srgbClr val="FF0000"/>
                </a:solidFill>
                <a:latin typeface="Times New Roman" panose="02020603050405020304" pitchFamily="18" charset="0"/>
                <a:cs typeface="Times New Roman" panose="02020603050405020304" pitchFamily="18" charset="0"/>
              </a:rPr>
              <a:t>Giáo dục: Các con phải biết yêu quý các con vật có lợi và tránh xa các con vật có hại.</a:t>
            </a:r>
          </a:p>
        </p:txBody>
      </p:sp>
    </p:spTree>
    <p:extLst>
      <p:ext uri="{BB962C8B-B14F-4D97-AF65-F5344CB8AC3E}">
        <p14:creationId xmlns:p14="http://schemas.microsoft.com/office/powerpoint/2010/main" val="1385065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28800" y="533400"/>
            <a:ext cx="9459641" cy="523220"/>
          </a:xfrm>
          <a:prstGeom prst="rect">
            <a:avLst/>
          </a:prstGeom>
        </p:spPr>
        <p:txBody>
          <a:bodyPr wrap="none">
            <a:spAutoFit/>
          </a:bodyPr>
          <a:lstStyle/>
          <a:p>
            <a:r>
              <a:rPr lang="vi-VN" dirty="0">
                <a:solidFill>
                  <a:srgbClr val="000000"/>
                </a:solidFill>
                <a:latin typeface="Times New Roman" panose="02020603050405020304" pitchFamily="18" charset="0"/>
              </a:rPr>
              <a:t> </a:t>
            </a:r>
            <a:r>
              <a:rPr lang="vi-VN" sz="2800" b="1" dirty="0">
                <a:solidFill>
                  <a:srgbClr val="FF0000"/>
                </a:solidFill>
                <a:latin typeface="Times New Roman" panose="02020603050405020304" pitchFamily="18" charset="0"/>
              </a:rPr>
              <a:t>TC: Chọn đúng tranh:Chọn tranh lô tô theo yêu cầu của cô:</a:t>
            </a:r>
            <a:endParaRPr lang="vi-VN" sz="28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676400"/>
            <a:ext cx="3448493" cy="344849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447800"/>
            <a:ext cx="4572000" cy="4572000"/>
          </a:xfrm>
          <a:prstGeom prst="rect">
            <a:avLst/>
          </a:prstGeom>
        </p:spPr>
      </p:pic>
    </p:spTree>
    <p:extLst>
      <p:ext uri="{BB962C8B-B14F-4D97-AF65-F5344CB8AC3E}">
        <p14:creationId xmlns:p14="http://schemas.microsoft.com/office/powerpoint/2010/main" val="357071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TextBox 4"/>
          <p:cNvSpPr txBox="1"/>
          <p:nvPr/>
        </p:nvSpPr>
        <p:spPr>
          <a:xfrm>
            <a:off x="1752600" y="1143000"/>
            <a:ext cx="8733155" cy="2491740"/>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800" dirty="0">
                <a:solidFill>
                  <a:srgbClr val="FF0000"/>
                </a:solidFill>
                <a:latin typeface="Times New Roman" panose="02020603050405020304" pitchFamily="18" charset="0"/>
                <a:cs typeface="Times New Roman" panose="02020603050405020304" pitchFamily="18" charset="0"/>
              </a:rPr>
              <a:t> </a:t>
            </a:r>
            <a:r>
              <a:rPr lang="vi-VN" altLang="en-US" sz="6000" b="1" dirty="0">
                <a:solidFill>
                  <a:srgbClr val="FF0000"/>
                </a:solidFill>
                <a:latin typeface="Times New Roman" panose="02020603050405020304" pitchFamily="18" charset="0"/>
                <a:cs typeface="Times New Roman" panose="02020603050405020304" pitchFamily="18" charset="0"/>
              </a:rPr>
              <a:t>K</a:t>
            </a:r>
            <a:r>
              <a:rPr lang="en-US" sz="6000" b="1" dirty="0" err="1">
                <a:solidFill>
                  <a:srgbClr val="FF0000"/>
                </a:solidFill>
                <a:latin typeface="Times New Roman" panose="02020603050405020304" pitchFamily="18" charset="0"/>
                <a:cs typeface="Times New Roman" panose="02020603050405020304" pitchFamily="18" charset="0"/>
              </a:rPr>
              <a:t>ết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thúc</a:t>
            </a:r>
          </a:p>
          <a:p>
            <a:pPr algn="ctr"/>
            <a:r>
              <a:rPr lang="en-US" sz="4800" b="1" dirty="0" err="1">
                <a:solidFill>
                  <a:srgbClr val="002060"/>
                </a:solidFill>
                <a:latin typeface="Times New Roman" panose="02020603050405020304" pitchFamily="18" charset="0"/>
                <a:cs typeface="Times New Roman" panose="02020603050405020304" pitchFamily="18" charset="0"/>
              </a:rPr>
              <a:t>Cô</a:t>
            </a:r>
            <a:r>
              <a:rPr lang="en-US" sz="4800" b="1" dirty="0">
                <a:solidFill>
                  <a:srgbClr val="002060"/>
                </a:solidFill>
                <a:latin typeface="Times New Roman" panose="02020603050405020304" pitchFamily="18" charset="0"/>
                <a:cs typeface="Times New Roman" panose="02020603050405020304" pitchFamily="18" charset="0"/>
              </a:rPr>
              <a:t> </a:t>
            </a:r>
            <a:r>
              <a:rPr lang="vi-VN" altLang="en-US" sz="4800" b="1" dirty="0">
                <a:solidFill>
                  <a:srgbClr val="002060"/>
                </a:solidFill>
                <a:latin typeface="Times New Roman" panose="02020603050405020304" pitchFamily="18" charset="0"/>
                <a:cs typeface="Times New Roman" panose="02020603050405020304" pitchFamily="18" charset="0"/>
              </a:rPr>
              <a:t>nhận xét giờ học và chuyển</a:t>
            </a:r>
          </a:p>
          <a:p>
            <a:pPr algn="ctr"/>
            <a:r>
              <a:rPr lang="vi-VN" altLang="en-US" sz="4800" b="1" dirty="0">
                <a:solidFill>
                  <a:srgbClr val="002060"/>
                </a:solidFill>
                <a:latin typeface="Times New Roman" panose="02020603050405020304" pitchFamily="18" charset="0"/>
                <a:cs typeface="Times New Roman" panose="02020603050405020304" pitchFamily="18" charset="0"/>
              </a:rPr>
              <a:t> hoạt động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000" b="-8000"/>
          </a:stretch>
        </a:blipFill>
        <a:effectLst/>
      </p:bgPr>
    </p:bg>
    <p:spTree>
      <p:nvGrpSpPr>
        <p:cNvPr id="1" name=""/>
        <p:cNvGrpSpPr/>
        <p:nvPr/>
      </p:nvGrpSpPr>
      <p:grpSpPr>
        <a:xfrm>
          <a:off x="0" y="0"/>
          <a:ext cx="0" cy="0"/>
          <a:chOff x="0" y="0"/>
          <a:chExt cx="0" cy="0"/>
        </a:xfrm>
      </p:grpSpPr>
      <p:sp>
        <p:nvSpPr>
          <p:cNvPr id="4" name="Rectangle 3"/>
          <p:cNvSpPr/>
          <p:nvPr/>
        </p:nvSpPr>
        <p:spPr>
          <a:xfrm>
            <a:off x="4814225" y="762000"/>
            <a:ext cx="309880" cy="706755"/>
          </a:xfrm>
          <a:prstGeom prst="rect">
            <a:avLst/>
          </a:prstGeom>
          <a:noFill/>
        </p:spPr>
        <p:txBody>
          <a:bodyPr wrap="none" lIns="91440" tIns="45720" rIns="91440" bIns="45720">
            <a:spAutoFit/>
          </a:bodyPr>
          <a:lstStyle/>
          <a:p>
            <a:pPr algn="ctr"/>
            <a:endParaRPr lang="en-US" sz="4000" b="1" cap="none" spc="0" dirty="0">
              <a:ln w="10541" cmpd="sng">
                <a:solidFill>
                  <a:schemeClr val="accent1">
                    <a:shade val="88000"/>
                    <a:satMod val="110000"/>
                  </a:schemeClr>
                </a:solidFill>
                <a:prstDash val="solid"/>
              </a:ln>
              <a:solidFill>
                <a:srgbClr val="FF0000"/>
              </a:solidFill>
              <a:effectLst/>
            </a:endParaRPr>
          </a:p>
        </p:txBody>
      </p:sp>
      <p:sp>
        <p:nvSpPr>
          <p:cNvPr id="9" name="Text Box 8"/>
          <p:cNvSpPr txBox="1"/>
          <p:nvPr/>
        </p:nvSpPr>
        <p:spPr>
          <a:xfrm>
            <a:off x="1104900" y="1407128"/>
            <a:ext cx="9982200" cy="1295400"/>
          </a:xfrm>
          <a:prstGeom prst="rect">
            <a:avLst/>
          </a:prstGeom>
          <a:noFill/>
        </p:spPr>
        <p:txBody>
          <a:bodyPr wrap="square" rtlCol="0">
            <a:noAutofit/>
          </a:bodyPr>
          <a:lstStyle/>
          <a:p>
            <a:pPr algn="ctr"/>
            <a:r>
              <a:rPr lang="vi-VN" altLang="en-US" sz="5400" dirty="0">
                <a:solidFill>
                  <a:srgbClr val="FF0000"/>
                </a:solidFill>
                <a:latin typeface="Times New Roman" panose="02020603050405020304" pitchFamily="18" charset="0"/>
                <a:cs typeface="Times New Roman" panose="02020603050405020304" pitchFamily="18" charset="0"/>
              </a:rPr>
              <a:t>Hoạt động gây hứng thú</a:t>
            </a:r>
            <a:r>
              <a:rPr lang="vi-VN" altLang="en-US" sz="4800" dirty="0">
                <a:solidFill>
                  <a:srgbClr val="FF0000"/>
                </a:solidFill>
                <a:latin typeface="Times New Roman" panose="02020603050405020304" pitchFamily="18" charset="0"/>
                <a:cs typeface="Times New Roman" panose="02020603050405020304" pitchFamily="18" charset="0"/>
              </a:rPr>
              <a:t>:</a:t>
            </a:r>
          </a:p>
          <a:p>
            <a:pPr algn="ctr"/>
            <a:r>
              <a:rPr lang="vi-VN" altLang="en-US" sz="4800" dirty="0">
                <a:solidFill>
                  <a:schemeClr val="tx1"/>
                </a:solidFill>
                <a:latin typeface="Times New Roman" panose="02020603050405020304" pitchFamily="18" charset="0"/>
                <a:cs typeface="Times New Roman" panose="02020603050405020304" pitchFamily="18" charset="0"/>
              </a:rPr>
              <a:t>  </a:t>
            </a:r>
            <a:r>
              <a:rPr lang="vi-VN" dirty="0"/>
              <a:t> </a:t>
            </a:r>
            <a:r>
              <a:rPr lang="vi-VN" sz="4800" dirty="0">
                <a:solidFill>
                  <a:srgbClr val="002060"/>
                </a:solidFill>
                <a:latin typeface="Times New Roman" panose="02020603050405020304" pitchFamily="18" charset="0"/>
                <a:cs typeface="Times New Roman" panose="02020603050405020304" pitchFamily="18" charset="0"/>
              </a:rPr>
              <a:t>Cô và trẻ </a:t>
            </a:r>
            <a:r>
              <a:rPr lang="vi-VN" sz="4800" dirty="0" smtClean="0">
                <a:solidFill>
                  <a:srgbClr val="002060"/>
                </a:solidFill>
                <a:latin typeface="Times New Roman" panose="02020603050405020304" pitchFamily="18" charset="0"/>
                <a:cs typeface="Times New Roman" panose="02020603050405020304" pitchFamily="18" charset="0"/>
              </a:rPr>
              <a:t>hát bài: Ong và bướm</a:t>
            </a:r>
            <a:endParaRPr lang="vi-VN" altLang="en-US" sz="4800" dirty="0">
              <a:solidFill>
                <a:srgbClr val="002060"/>
              </a:solidFill>
              <a:latin typeface="Times New Roman" panose="02020603050405020304" pitchFamily="18" charset="0"/>
              <a:cs typeface="Times New Roman" panose="02020603050405020304" pitchFamily="18" charset="0"/>
            </a:endParaRPr>
          </a:p>
        </p:txBody>
      </p:sp>
      <p:pic>
        <p:nvPicPr>
          <p:cNvPr id="3" name="OngVaBuom-BeThaoVan-692919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7500" y="624662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971800" y="1905000"/>
            <a:ext cx="6324600" cy="923330"/>
          </a:xfrm>
          <a:prstGeom prst="rect">
            <a:avLst/>
          </a:prstGeom>
          <a:noFill/>
        </p:spPr>
        <p:txBody>
          <a:bodyPr wrap="square" rtlCol="0">
            <a:spAutoFit/>
          </a:bodyPr>
          <a:lstStyle/>
          <a:p>
            <a:r>
              <a:rPr lang="en-US" sz="5400" dirty="0" err="1" smtClean="0">
                <a:solidFill>
                  <a:srgbClr val="FF0000"/>
                </a:solidFill>
              </a:rPr>
              <a:t>Nhận</a:t>
            </a:r>
            <a:r>
              <a:rPr lang="en-US" sz="5400" dirty="0" smtClean="0">
                <a:solidFill>
                  <a:srgbClr val="FF0000"/>
                </a:solidFill>
              </a:rPr>
              <a:t> </a:t>
            </a:r>
            <a:r>
              <a:rPr lang="en-US" sz="5400" dirty="0" err="1" smtClean="0">
                <a:solidFill>
                  <a:srgbClr val="FF0000"/>
                </a:solidFill>
              </a:rPr>
              <a:t>biết</a:t>
            </a:r>
            <a:r>
              <a:rPr lang="en-US" sz="5400" dirty="0" smtClean="0">
                <a:solidFill>
                  <a:srgbClr val="FF0000"/>
                </a:solidFill>
              </a:rPr>
              <a:t> con Ong</a:t>
            </a:r>
            <a:endParaRPr lang="vi-VN" sz="5400" dirty="0">
              <a:solidFill>
                <a:srgbClr val="FF0000"/>
              </a:solidFill>
            </a:endParaRPr>
          </a:p>
        </p:txBody>
      </p:sp>
    </p:spTree>
    <p:extLst>
      <p:ext uri="{BB962C8B-B14F-4D97-AF65-F5344CB8AC3E}">
        <p14:creationId xmlns:p14="http://schemas.microsoft.com/office/powerpoint/2010/main" val="4263691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90800" y="255657"/>
            <a:ext cx="8610600" cy="707886"/>
          </a:xfrm>
          <a:prstGeom prst="rect">
            <a:avLst/>
          </a:prstGeom>
          <a:noFill/>
        </p:spPr>
        <p:txBody>
          <a:bodyPr wrap="square" rtlCol="0">
            <a:spAutoFit/>
          </a:bodyPr>
          <a:lstStyle/>
          <a:p>
            <a:r>
              <a:rPr lang="en-US" sz="4000" dirty="0" smtClean="0">
                <a:solidFill>
                  <a:srgbClr val="FF0000"/>
                </a:solidFill>
              </a:rPr>
              <a:t>Cho </a:t>
            </a:r>
            <a:r>
              <a:rPr lang="en-US" sz="4000" dirty="0" err="1" smtClean="0">
                <a:solidFill>
                  <a:srgbClr val="FF0000"/>
                </a:solidFill>
              </a:rPr>
              <a:t>trẻ</a:t>
            </a:r>
            <a:r>
              <a:rPr lang="en-US" sz="4000" dirty="0" smtClean="0">
                <a:solidFill>
                  <a:srgbClr val="FF0000"/>
                </a:solidFill>
              </a:rPr>
              <a:t> </a:t>
            </a:r>
            <a:r>
              <a:rPr lang="en-US" sz="4000" dirty="0" err="1" smtClean="0">
                <a:solidFill>
                  <a:srgbClr val="FF0000"/>
                </a:solidFill>
              </a:rPr>
              <a:t>quan</a:t>
            </a:r>
            <a:r>
              <a:rPr lang="en-US" sz="4000" dirty="0" smtClean="0">
                <a:solidFill>
                  <a:srgbClr val="FF0000"/>
                </a:solidFill>
              </a:rPr>
              <a:t> </a:t>
            </a:r>
            <a:r>
              <a:rPr lang="en-US" sz="4000" dirty="0" err="1" smtClean="0">
                <a:solidFill>
                  <a:srgbClr val="FF0000"/>
                </a:solidFill>
              </a:rPr>
              <a:t>sát</a:t>
            </a:r>
            <a:r>
              <a:rPr lang="en-US" sz="4000" dirty="0" smtClean="0">
                <a:solidFill>
                  <a:srgbClr val="FF0000"/>
                </a:solidFill>
              </a:rPr>
              <a:t> </a:t>
            </a:r>
            <a:r>
              <a:rPr lang="en-US" sz="4000" dirty="0" err="1" smtClean="0">
                <a:solidFill>
                  <a:srgbClr val="FF0000"/>
                </a:solidFill>
              </a:rPr>
              <a:t>hình</a:t>
            </a:r>
            <a:r>
              <a:rPr lang="en-US" sz="4000" dirty="0" smtClean="0">
                <a:solidFill>
                  <a:srgbClr val="FF0000"/>
                </a:solidFill>
              </a:rPr>
              <a:t> </a:t>
            </a:r>
            <a:r>
              <a:rPr lang="en-US" sz="4000" dirty="0" err="1" smtClean="0">
                <a:solidFill>
                  <a:srgbClr val="FF0000"/>
                </a:solidFill>
              </a:rPr>
              <a:t>ảnh</a:t>
            </a:r>
            <a:r>
              <a:rPr lang="en-US" sz="4000" dirty="0" smtClean="0">
                <a:solidFill>
                  <a:srgbClr val="FF0000"/>
                </a:solidFill>
              </a:rPr>
              <a:t> con </a:t>
            </a:r>
            <a:r>
              <a:rPr lang="en-US" sz="4000" dirty="0" err="1" smtClean="0">
                <a:solidFill>
                  <a:srgbClr val="FF0000"/>
                </a:solidFill>
              </a:rPr>
              <a:t>ong</a:t>
            </a:r>
            <a:endParaRPr lang="vi-VN" sz="4000" dirty="0">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623777"/>
            <a:ext cx="6553200" cy="55626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cxnSp>
        <p:nvCxnSpPr>
          <p:cNvPr id="4" name="Straight Arrow Connector 3"/>
          <p:cNvCxnSpPr/>
          <p:nvPr/>
        </p:nvCxnSpPr>
        <p:spPr>
          <a:xfrm flipH="1">
            <a:off x="4233797" y="2362200"/>
            <a:ext cx="33403" cy="30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Left Arrow 5"/>
          <p:cNvSpPr/>
          <p:nvPr/>
        </p:nvSpPr>
        <p:spPr>
          <a:xfrm>
            <a:off x="9182100" y="2590800"/>
            <a:ext cx="838200" cy="381000"/>
          </a:xfrm>
          <a:prstGeom prst="leftArrow">
            <a:avLst>
              <a:gd name="adj1" fmla="val 50000"/>
              <a:gd name="adj2" fmla="val 472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solidFill>
                <a:srgbClr val="002060"/>
              </a:solidFill>
            </a:endParaRPr>
          </a:p>
        </p:txBody>
      </p:sp>
      <p:sp>
        <p:nvSpPr>
          <p:cNvPr id="7" name="Right Arrow 6"/>
          <p:cNvSpPr/>
          <p:nvPr/>
        </p:nvSpPr>
        <p:spPr>
          <a:xfrm>
            <a:off x="2321752" y="2045732"/>
            <a:ext cx="1107248"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solidFill>
                <a:srgbClr val="00206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670" y="621487"/>
            <a:ext cx="6553200" cy="5562600"/>
          </a:xfrm>
          <a:prstGeom prst="rect">
            <a:avLst/>
          </a:prstGeom>
        </p:spPr>
      </p:pic>
      <p:sp>
        <p:nvSpPr>
          <p:cNvPr id="3" name="TextBox 2"/>
          <p:cNvSpPr txBox="1"/>
          <p:nvPr/>
        </p:nvSpPr>
        <p:spPr>
          <a:xfrm>
            <a:off x="7696200" y="606499"/>
            <a:ext cx="1295400" cy="461665"/>
          </a:xfrm>
          <a:prstGeom prst="rect">
            <a:avLst/>
          </a:prstGeom>
          <a:noFill/>
        </p:spPr>
        <p:txBody>
          <a:bodyPr wrap="square" rtlCol="0">
            <a:spAutoFit/>
          </a:bodyPr>
          <a:lstStyle/>
          <a:p>
            <a:r>
              <a:rPr lang="vi-VN" sz="2400" b="1" dirty="0" smtClean="0">
                <a:solidFill>
                  <a:srgbClr val="002060"/>
                </a:solidFill>
              </a:rPr>
              <a:t>Đầu</a:t>
            </a:r>
            <a:endParaRPr lang="vi-VN" sz="2400" b="1" dirty="0">
              <a:solidFill>
                <a:srgbClr val="002060"/>
              </a:solidFill>
            </a:endParaRPr>
          </a:p>
        </p:txBody>
      </p:sp>
      <p:sp>
        <p:nvSpPr>
          <p:cNvPr id="8" name="TextBox 7"/>
          <p:cNvSpPr txBox="1"/>
          <p:nvPr/>
        </p:nvSpPr>
        <p:spPr>
          <a:xfrm>
            <a:off x="2204783" y="1748135"/>
            <a:ext cx="1219200" cy="461665"/>
          </a:xfrm>
          <a:prstGeom prst="rect">
            <a:avLst/>
          </a:prstGeom>
          <a:noFill/>
        </p:spPr>
        <p:txBody>
          <a:bodyPr wrap="square" rtlCol="0">
            <a:spAutoFit/>
          </a:bodyPr>
          <a:lstStyle/>
          <a:p>
            <a:r>
              <a:rPr lang="vi-VN" sz="2400" b="1" dirty="0" smtClean="0">
                <a:solidFill>
                  <a:srgbClr val="002060"/>
                </a:solidFill>
              </a:rPr>
              <a:t>Cánh</a:t>
            </a:r>
            <a:endParaRPr lang="vi-VN" sz="2400" b="1" dirty="0">
              <a:solidFill>
                <a:srgbClr val="002060"/>
              </a:solidFill>
            </a:endParaRPr>
          </a:p>
        </p:txBody>
      </p:sp>
      <p:sp>
        <p:nvSpPr>
          <p:cNvPr id="9" name="Down Arrow 8"/>
          <p:cNvSpPr/>
          <p:nvPr/>
        </p:nvSpPr>
        <p:spPr>
          <a:xfrm>
            <a:off x="7848600" y="1091166"/>
            <a:ext cx="381000" cy="633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solidFill>
                <a:srgbClr val="002060"/>
              </a:solidFill>
            </a:endParaRPr>
          </a:p>
        </p:txBody>
      </p:sp>
      <p:sp>
        <p:nvSpPr>
          <p:cNvPr id="10" name="TextBox 9"/>
          <p:cNvSpPr txBox="1"/>
          <p:nvPr/>
        </p:nvSpPr>
        <p:spPr>
          <a:xfrm>
            <a:off x="9960595" y="2550467"/>
            <a:ext cx="1143000" cy="461665"/>
          </a:xfrm>
          <a:prstGeom prst="rect">
            <a:avLst/>
          </a:prstGeom>
          <a:noFill/>
        </p:spPr>
        <p:txBody>
          <a:bodyPr wrap="square" rtlCol="0">
            <a:spAutoFit/>
          </a:bodyPr>
          <a:lstStyle/>
          <a:p>
            <a:r>
              <a:rPr lang="vi-VN" sz="2400" b="1" dirty="0" smtClean="0">
                <a:solidFill>
                  <a:srgbClr val="002060"/>
                </a:solidFill>
              </a:rPr>
              <a:t>Mắt</a:t>
            </a:r>
            <a:endParaRPr lang="vi-VN" sz="2400" b="1" dirty="0">
              <a:solidFill>
                <a:srgbClr val="002060"/>
              </a:solidFill>
            </a:endParaRPr>
          </a:p>
        </p:txBody>
      </p:sp>
      <p:sp>
        <p:nvSpPr>
          <p:cNvPr id="11" name="Left Arrow 10"/>
          <p:cNvSpPr/>
          <p:nvPr/>
        </p:nvSpPr>
        <p:spPr>
          <a:xfrm>
            <a:off x="7467600" y="5181600"/>
            <a:ext cx="10668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solidFill>
                <a:srgbClr val="002060"/>
              </a:solidFill>
            </a:endParaRPr>
          </a:p>
        </p:txBody>
      </p:sp>
      <p:sp>
        <p:nvSpPr>
          <p:cNvPr id="12" name="TextBox 11"/>
          <p:cNvSpPr txBox="1"/>
          <p:nvPr/>
        </p:nvSpPr>
        <p:spPr>
          <a:xfrm>
            <a:off x="8810125" y="5176284"/>
            <a:ext cx="954107" cy="461665"/>
          </a:xfrm>
          <a:prstGeom prst="rect">
            <a:avLst/>
          </a:prstGeom>
          <a:noFill/>
        </p:spPr>
        <p:txBody>
          <a:bodyPr wrap="none" rtlCol="0">
            <a:spAutoFit/>
          </a:bodyPr>
          <a:lstStyle/>
          <a:p>
            <a:r>
              <a:rPr lang="vi-VN" sz="2400" b="1" dirty="0" smtClean="0">
                <a:solidFill>
                  <a:srgbClr val="002060"/>
                </a:solidFill>
              </a:rPr>
              <a:t>Chân</a:t>
            </a:r>
            <a:endParaRPr lang="vi-VN" sz="2400" b="1" dirty="0">
              <a:solidFill>
                <a:srgbClr val="002060"/>
              </a:solidFill>
            </a:endParaRPr>
          </a:p>
        </p:txBody>
      </p:sp>
    </p:spTree>
    <p:extLst>
      <p:ext uri="{BB962C8B-B14F-4D97-AF65-F5344CB8AC3E}">
        <p14:creationId xmlns:p14="http://schemas.microsoft.com/office/powerpoint/2010/main" val="224047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09800" y="1143000"/>
            <a:ext cx="8534400" cy="3046988"/>
          </a:xfrm>
          <a:prstGeom prst="rect">
            <a:avLst/>
          </a:prstGeom>
        </p:spPr>
        <p:txBody>
          <a:bodyPr wrap="square">
            <a:spAutoFit/>
          </a:bodyPr>
          <a:lstStyle/>
          <a:p>
            <a:pPr marL="685800" indent="-685800">
              <a:buFont typeface="Arial" panose="020B0604020202020204" pitchFamily="34" charset="0"/>
              <a:buChar char="•"/>
            </a:pPr>
            <a:r>
              <a:rPr lang="vi-VN" sz="4800" b="1" dirty="0" smtClean="0">
                <a:solidFill>
                  <a:srgbClr val="FF0000"/>
                </a:solidFill>
                <a:latin typeface="Times New Roman" panose="02020603050405020304" pitchFamily="18" charset="0"/>
              </a:rPr>
              <a:t>Cô </a:t>
            </a:r>
            <a:r>
              <a:rPr lang="vi-VN" sz="4800" b="1" dirty="0">
                <a:solidFill>
                  <a:srgbClr val="FF0000"/>
                </a:solidFill>
                <a:latin typeface="Times New Roman" panose="02020603050405020304" pitchFamily="18" charset="0"/>
              </a:rPr>
              <a:t>khái quát</a:t>
            </a:r>
            <a:r>
              <a:rPr lang="vi-VN" sz="4800" b="1" dirty="0" smtClean="0">
                <a:solidFill>
                  <a:srgbClr val="FF0000"/>
                </a:solidFill>
                <a:latin typeface="Times New Roman" panose="02020603050405020304" pitchFamily="18" charset="0"/>
              </a:rPr>
              <a:t>:</a:t>
            </a:r>
          </a:p>
          <a:p>
            <a:r>
              <a:rPr lang="vi-VN" sz="4800" b="1" dirty="0" smtClean="0">
                <a:solidFill>
                  <a:srgbClr val="FF0000"/>
                </a:solidFill>
                <a:latin typeface="Times New Roman" panose="02020603050405020304" pitchFamily="18" charset="0"/>
              </a:rPr>
              <a:t> </a:t>
            </a:r>
            <a:r>
              <a:rPr lang="vi-VN" sz="4800" b="1" dirty="0">
                <a:solidFill>
                  <a:srgbClr val="FF0000"/>
                </a:solidFill>
                <a:latin typeface="Times New Roman" panose="02020603050405020304" pitchFamily="18" charset="0"/>
              </a:rPr>
              <a:t>Con ong thuộc nhóm côn trùng có ích, con ong giúp cho hoa thụ phấn để kết thành quả đấ</a:t>
            </a:r>
            <a:endParaRPr lang="vi-VN" sz="4800" b="1" dirty="0">
              <a:solidFill>
                <a:srgbClr val="FF0000"/>
              </a:solidFill>
            </a:endParaRPr>
          </a:p>
        </p:txBody>
      </p:sp>
    </p:spTree>
    <p:extLst>
      <p:ext uri="{BB962C8B-B14F-4D97-AF65-F5344CB8AC3E}">
        <p14:creationId xmlns:p14="http://schemas.microsoft.com/office/powerpoint/2010/main" val="3946611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1752600"/>
            <a:ext cx="6705600" cy="923330"/>
          </a:xfrm>
          <a:prstGeom prst="rect">
            <a:avLst/>
          </a:prstGeom>
          <a:noFill/>
        </p:spPr>
        <p:txBody>
          <a:bodyPr wrap="square" rtlCol="0">
            <a:spAutoFit/>
          </a:bodyPr>
          <a:lstStyle/>
          <a:p>
            <a:r>
              <a:rPr lang="en-US" sz="5400" dirty="0" err="1" smtClean="0">
                <a:solidFill>
                  <a:srgbClr val="FF0000"/>
                </a:solidFill>
              </a:rPr>
              <a:t>Nhận</a:t>
            </a:r>
            <a:r>
              <a:rPr lang="en-US" sz="5400" dirty="0" smtClean="0">
                <a:solidFill>
                  <a:srgbClr val="FF0000"/>
                </a:solidFill>
              </a:rPr>
              <a:t> </a:t>
            </a:r>
            <a:r>
              <a:rPr lang="en-US" sz="5400" dirty="0" err="1" smtClean="0">
                <a:solidFill>
                  <a:srgbClr val="FF0000"/>
                </a:solidFill>
              </a:rPr>
              <a:t>biết</a:t>
            </a:r>
            <a:r>
              <a:rPr lang="en-US" sz="5400" dirty="0" smtClean="0">
                <a:solidFill>
                  <a:srgbClr val="FF0000"/>
                </a:solidFill>
              </a:rPr>
              <a:t> con </a:t>
            </a:r>
            <a:r>
              <a:rPr lang="en-US" sz="5400" dirty="0" err="1" smtClean="0">
                <a:solidFill>
                  <a:srgbClr val="FF0000"/>
                </a:solidFill>
              </a:rPr>
              <a:t>Bướm</a:t>
            </a:r>
            <a:endParaRPr lang="vi-VN" sz="5400" dirty="0">
              <a:solidFill>
                <a:srgbClr val="FF0000"/>
              </a:solidFill>
            </a:endParaRPr>
          </a:p>
        </p:txBody>
      </p:sp>
    </p:spTree>
    <p:extLst>
      <p:ext uri="{BB962C8B-B14F-4D97-AF65-F5344CB8AC3E}">
        <p14:creationId xmlns:p14="http://schemas.microsoft.com/office/powerpoint/2010/main" val="1002472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600" y="435114"/>
            <a:ext cx="8610600" cy="707886"/>
          </a:xfrm>
          <a:prstGeom prst="rect">
            <a:avLst/>
          </a:prstGeom>
          <a:noFill/>
        </p:spPr>
        <p:txBody>
          <a:bodyPr wrap="square" rtlCol="0">
            <a:spAutoFit/>
          </a:bodyPr>
          <a:lstStyle/>
          <a:p>
            <a:pPr algn="ctr"/>
            <a:r>
              <a:rPr lang="en-US" sz="4000" dirty="0" smtClean="0">
                <a:solidFill>
                  <a:srgbClr val="FF0000"/>
                </a:solidFill>
              </a:rPr>
              <a:t>Cho </a:t>
            </a:r>
            <a:r>
              <a:rPr lang="en-US" sz="4000" dirty="0" err="1" smtClean="0">
                <a:solidFill>
                  <a:srgbClr val="FF0000"/>
                </a:solidFill>
              </a:rPr>
              <a:t>trẻ</a:t>
            </a:r>
            <a:r>
              <a:rPr lang="en-US" sz="4000" dirty="0" smtClean="0">
                <a:solidFill>
                  <a:srgbClr val="FF0000"/>
                </a:solidFill>
              </a:rPr>
              <a:t> </a:t>
            </a:r>
            <a:r>
              <a:rPr lang="en-US" sz="4000" dirty="0" err="1" smtClean="0">
                <a:solidFill>
                  <a:srgbClr val="FF0000"/>
                </a:solidFill>
              </a:rPr>
              <a:t>quan</a:t>
            </a:r>
            <a:r>
              <a:rPr lang="en-US" sz="4000" dirty="0" smtClean="0">
                <a:solidFill>
                  <a:srgbClr val="FF0000"/>
                </a:solidFill>
              </a:rPr>
              <a:t> </a:t>
            </a:r>
            <a:r>
              <a:rPr lang="en-US" sz="4000" dirty="0" err="1" smtClean="0">
                <a:solidFill>
                  <a:srgbClr val="FF0000"/>
                </a:solidFill>
              </a:rPr>
              <a:t>sát</a:t>
            </a:r>
            <a:r>
              <a:rPr lang="en-US" sz="4000" dirty="0" smtClean="0">
                <a:solidFill>
                  <a:srgbClr val="FF0000"/>
                </a:solidFill>
              </a:rPr>
              <a:t> </a:t>
            </a:r>
            <a:r>
              <a:rPr lang="en-US" sz="4000" dirty="0" err="1" smtClean="0">
                <a:solidFill>
                  <a:srgbClr val="FF0000"/>
                </a:solidFill>
              </a:rPr>
              <a:t>hình</a:t>
            </a:r>
            <a:r>
              <a:rPr lang="en-US" sz="4000" dirty="0" smtClean="0">
                <a:solidFill>
                  <a:srgbClr val="FF0000"/>
                </a:solidFill>
              </a:rPr>
              <a:t> </a:t>
            </a:r>
            <a:r>
              <a:rPr lang="en-US" sz="4000" dirty="0" err="1" smtClean="0">
                <a:solidFill>
                  <a:srgbClr val="FF0000"/>
                </a:solidFill>
              </a:rPr>
              <a:t>ảnh</a:t>
            </a:r>
            <a:r>
              <a:rPr lang="en-US" sz="4000" dirty="0" smtClean="0">
                <a:solidFill>
                  <a:srgbClr val="FF0000"/>
                </a:solidFill>
              </a:rPr>
              <a:t> con </a:t>
            </a:r>
            <a:r>
              <a:rPr lang="en-US" sz="4000" dirty="0" err="1" smtClean="0">
                <a:solidFill>
                  <a:srgbClr val="FF0000"/>
                </a:solidFill>
              </a:rPr>
              <a:t>Bướm</a:t>
            </a:r>
            <a:endParaRPr lang="vi-VN" sz="4000" dirty="0">
              <a:solidFill>
                <a:srgbClr val="FF0000"/>
              </a:solidFill>
            </a:endParaRPr>
          </a:p>
        </p:txBody>
      </p:sp>
      <p:pic>
        <p:nvPicPr>
          <p:cNvPr id="1032" name="Picture 8" descr="Bướm bay vào nhà báo hiệu điều gì? Con số nào may mắ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143000"/>
            <a:ext cx="81534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052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042491" y="2511027"/>
            <a:ext cx="990600" cy="369332"/>
          </a:xfrm>
          <a:prstGeom prst="rect">
            <a:avLst/>
          </a:prstGeom>
          <a:noFill/>
        </p:spPr>
        <p:txBody>
          <a:bodyPr wrap="square" rtlCol="0">
            <a:spAutoFit/>
          </a:bodyPr>
          <a:lstStyle/>
          <a:p>
            <a:r>
              <a:rPr lang="en-US" b="1" dirty="0" err="1" smtClean="0">
                <a:solidFill>
                  <a:srgbClr val="FF0000"/>
                </a:solidFill>
              </a:rPr>
              <a:t>Đầu</a:t>
            </a:r>
            <a:endParaRPr lang="vi-VN" b="1" dirty="0">
              <a:solidFill>
                <a:srgbClr val="FF0000"/>
              </a:solidFill>
            </a:endParaRPr>
          </a:p>
        </p:txBody>
      </p:sp>
      <p:pic>
        <p:nvPicPr>
          <p:cNvPr id="2054" name="Picture 6" descr="Bướm bay vào nhà báo hiệu điều gì? Con số nào may mắ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00" b="99373" l="7895" r="98947">
                        <a14:backgroundMark x1="73860" y1="86466" x2="73860" y2="86466"/>
                        <a14:backgroundMark x1="67105" y1="82832" x2="67105" y2="82832"/>
                        <a14:backgroundMark x1="68070" y1="82080" x2="68070" y2="82080"/>
                        <a14:backgroundMark x1="66316" y1="74185" x2="65526" y2="73684"/>
                        <a14:backgroundMark x1="60263" y1="69674" x2="60263" y2="69674"/>
                        <a14:backgroundMark x1="63947" y1="77318" x2="64386" y2="79198"/>
                        <a14:backgroundMark x1="64386" y1="83459" x2="64386" y2="84085"/>
                        <a14:backgroundMark x1="63772" y1="85464" x2="63596" y2="87719"/>
                        <a14:backgroundMark x1="63421" y1="89850" x2="63596" y2="91228"/>
                        <a14:backgroundMark x1="65526" y1="92481" x2="65526" y2="92481"/>
                        <a14:backgroundMark x1="50088" y1="70802" x2="50088" y2="70802"/>
                        <a14:backgroundMark x1="51491" y1="69925" x2="51491" y2="69925"/>
                      </a14:backgroundRemoval>
                    </a14:imgEffect>
                  </a14:imgLayer>
                </a14:imgProps>
              </a:ext>
              <a:ext uri="{28A0092B-C50C-407E-A947-70E740481C1C}">
                <a14:useLocalDpi xmlns:a14="http://schemas.microsoft.com/office/drawing/2010/main" val="0"/>
              </a:ext>
            </a:extLst>
          </a:blip>
          <a:srcRect/>
          <a:stretch>
            <a:fillRect/>
          </a:stretch>
        </p:blipFill>
        <p:spPr bwMode="auto">
          <a:xfrm>
            <a:off x="1981200" y="327659"/>
            <a:ext cx="7791640" cy="5105400"/>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4800600" y="2964179"/>
            <a:ext cx="9525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8" name="Left Arrow 7"/>
          <p:cNvSpPr/>
          <p:nvPr/>
        </p:nvSpPr>
        <p:spPr>
          <a:xfrm>
            <a:off x="6766559" y="3794759"/>
            <a:ext cx="960119" cy="2743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9" name="TextBox 8"/>
          <p:cNvSpPr txBox="1"/>
          <p:nvPr/>
        </p:nvSpPr>
        <p:spPr>
          <a:xfrm>
            <a:off x="7010400" y="4069078"/>
            <a:ext cx="838200" cy="369332"/>
          </a:xfrm>
          <a:prstGeom prst="rect">
            <a:avLst/>
          </a:prstGeom>
          <a:noFill/>
        </p:spPr>
        <p:txBody>
          <a:bodyPr wrap="square" rtlCol="0">
            <a:spAutoFit/>
          </a:bodyPr>
          <a:lstStyle/>
          <a:p>
            <a:r>
              <a:rPr lang="en-US" b="1" dirty="0" err="1" smtClean="0">
                <a:solidFill>
                  <a:srgbClr val="FF0000"/>
                </a:solidFill>
              </a:rPr>
              <a:t>Mình</a:t>
            </a:r>
            <a:endParaRPr lang="vi-VN" b="1" dirty="0">
              <a:solidFill>
                <a:srgbClr val="FF0000"/>
              </a:solidFill>
            </a:endParaRPr>
          </a:p>
        </p:txBody>
      </p:sp>
      <p:sp>
        <p:nvSpPr>
          <p:cNvPr id="10" name="Right Arrow 9"/>
          <p:cNvSpPr/>
          <p:nvPr/>
        </p:nvSpPr>
        <p:spPr>
          <a:xfrm>
            <a:off x="2993155" y="3596639"/>
            <a:ext cx="2849526" cy="1371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11" name="TextBox 10"/>
          <p:cNvSpPr txBox="1"/>
          <p:nvPr/>
        </p:nvSpPr>
        <p:spPr>
          <a:xfrm>
            <a:off x="3429000" y="3356847"/>
            <a:ext cx="761747" cy="369332"/>
          </a:xfrm>
          <a:prstGeom prst="rect">
            <a:avLst/>
          </a:prstGeom>
          <a:noFill/>
        </p:spPr>
        <p:txBody>
          <a:bodyPr wrap="none" rtlCol="0">
            <a:spAutoFit/>
          </a:bodyPr>
          <a:lstStyle/>
          <a:p>
            <a:r>
              <a:rPr lang="en-US" b="1" dirty="0" err="1" smtClean="0">
                <a:solidFill>
                  <a:srgbClr val="FF0000"/>
                </a:solidFill>
              </a:rPr>
              <a:t>Chân</a:t>
            </a:r>
            <a:endParaRPr lang="vi-VN" b="1" dirty="0">
              <a:solidFill>
                <a:srgbClr val="FF0000"/>
              </a:solidFill>
            </a:endParaRPr>
          </a:p>
        </p:txBody>
      </p:sp>
      <p:sp>
        <p:nvSpPr>
          <p:cNvPr id="12" name="Left Arrow 11"/>
          <p:cNvSpPr/>
          <p:nvPr/>
        </p:nvSpPr>
        <p:spPr>
          <a:xfrm>
            <a:off x="8471997" y="1664732"/>
            <a:ext cx="9906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13" name="TextBox 12"/>
          <p:cNvSpPr txBox="1"/>
          <p:nvPr/>
        </p:nvSpPr>
        <p:spPr>
          <a:xfrm>
            <a:off x="8648891" y="1325526"/>
            <a:ext cx="968828" cy="369332"/>
          </a:xfrm>
          <a:prstGeom prst="rect">
            <a:avLst/>
          </a:prstGeom>
          <a:noFill/>
        </p:spPr>
        <p:txBody>
          <a:bodyPr wrap="square" rtlCol="0">
            <a:spAutoFit/>
          </a:bodyPr>
          <a:lstStyle/>
          <a:p>
            <a:r>
              <a:rPr lang="en-US" b="1" dirty="0" err="1" smtClean="0">
                <a:solidFill>
                  <a:srgbClr val="FF0000"/>
                </a:solidFill>
              </a:rPr>
              <a:t>Cánh</a:t>
            </a:r>
            <a:endParaRPr lang="vi-VN" b="1" dirty="0">
              <a:solidFill>
                <a:srgbClr val="FF0000"/>
              </a:solidFill>
            </a:endParaRPr>
          </a:p>
        </p:txBody>
      </p:sp>
    </p:spTree>
    <p:extLst>
      <p:ext uri="{BB962C8B-B14F-4D97-AF65-F5344CB8AC3E}">
        <p14:creationId xmlns:p14="http://schemas.microsoft.com/office/powerpoint/2010/main" val="379911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animBg="1"/>
    </p:bldLst>
  </p:timing>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TotalTime>
  <Words>164</Words>
  <Application>Microsoft Office PowerPoint</Application>
  <PresentationFormat>Widescreen</PresentationFormat>
  <Paragraphs>39</Paragraphs>
  <Slides>14</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Times New Roman</vt:lpstr>
      <vt:lpstr>Arial</vt:lpstr>
      <vt:lpstr>1_Default Design</vt:lpstr>
      <vt:lpstr>     PHÁT TRIỂN NGÔN NGỮ NBPB: Một số loại côn trùng ( Con Ong, con Bướm) Đối tượng: 24-36 tháng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Techsi.vn</cp:lastModifiedBy>
  <cp:revision>62</cp:revision>
  <dcterms:created xsi:type="dcterms:W3CDTF">2006-08-16T00:00:00Z</dcterms:created>
  <dcterms:modified xsi:type="dcterms:W3CDTF">2025-07-04T02:52:32Z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BAFF3A3A068145F9BCB964E2D492F2D6_13</vt:lpwstr>
  </property>
  <property fmtid="{D5CDD505-2E9C-101B-9397-08002B2CF9AE}" pid="3" name="KSOProductBuildVer">
    <vt:lpwstr>1033-12.2.0.19307</vt:lpwstr>
  </property>
</Properties>
</file>