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3" r:id="rId7"/>
    <p:sldId id="267" r:id="rId8"/>
    <p:sldId id="265" r:id="rId9"/>
    <p:sldId id="266"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1" autoAdjust="0"/>
    <p:restoredTop sz="94660"/>
  </p:normalViewPr>
  <p:slideViewPr>
    <p:cSldViewPr snapToGrid="0">
      <p:cViewPr varScale="1">
        <p:scale>
          <a:sx n="98" d="100"/>
          <a:sy n="98" d="100"/>
        </p:scale>
        <p:origin x="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04/07/2025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93377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04/07/2025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7408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04/07/2025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12990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04/07/2025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6305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745BAD-8D27-46D4-AD0B-78E5AA3465B3}" type="datetimeFigureOut">
              <a:rPr lang="vi-VN" smtClean="0"/>
              <a:t>04/07/2025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8871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6745BAD-8D27-46D4-AD0B-78E5AA3465B3}" type="datetimeFigureOut">
              <a:rPr lang="vi-VN" smtClean="0"/>
              <a:t>04/07/2025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11735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6745BAD-8D27-46D4-AD0B-78E5AA3465B3}" type="datetimeFigureOut">
              <a:rPr lang="vi-VN" smtClean="0"/>
              <a:t>04/07/2025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9491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6745BAD-8D27-46D4-AD0B-78E5AA3465B3}" type="datetimeFigureOut">
              <a:rPr lang="vi-VN" smtClean="0"/>
              <a:t>04/07/2025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41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45BAD-8D27-46D4-AD0B-78E5AA3465B3}" type="datetimeFigureOut">
              <a:rPr lang="vi-VN" smtClean="0"/>
              <a:t>04/07/2025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5731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04/07/2025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310286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04/07/2025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72571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45BAD-8D27-46D4-AD0B-78E5AA3465B3}" type="datetimeFigureOut">
              <a:rPr lang="vi-VN" smtClean="0"/>
              <a:t>04/07/2025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0A4F4-EB38-4025-9F28-C31E6317F098}" type="slidenum">
              <a:rPr lang="vi-VN" smtClean="0"/>
              <a:t>‹#›</a:t>
            </a:fld>
            <a:endParaRPr lang="vi-VN"/>
          </a:p>
        </p:txBody>
      </p:sp>
    </p:spTree>
    <p:extLst>
      <p:ext uri="{BB962C8B-B14F-4D97-AF65-F5344CB8AC3E}">
        <p14:creationId xmlns:p14="http://schemas.microsoft.com/office/powerpoint/2010/main" val="154105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pc\Documents\6323862966386.mp4" TargetMode="External"/><Relationship Id="rId1" Type="http://schemas.microsoft.com/office/2007/relationships/media" Target="file:///C:\Users\pc\Documents\6323862966386.mp4" TargetMode="External"/><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descr="149079053_3571002713029246_5172747834860867210_n"/>
          <p:cNvPicPr>
            <a:picLocks noChangeAspect="1"/>
          </p:cNvPicPr>
          <p:nvPr/>
        </p:nvPicPr>
        <p:blipFill>
          <a:blip r:embed="rId2"/>
          <a:stretch>
            <a:fillRect/>
          </a:stretch>
        </p:blipFill>
        <p:spPr>
          <a:xfrm>
            <a:off x="3082925" y="2956878"/>
            <a:ext cx="1828800" cy="1828800"/>
          </a:xfrm>
          <a:prstGeom prst="rect">
            <a:avLst/>
          </a:prstGeom>
        </p:spPr>
      </p:pic>
      <p:pic>
        <p:nvPicPr>
          <p:cNvPr id="5" name="Picture 4" descr="27"/>
          <p:cNvPicPr>
            <a:picLocks noChangeAspect="1"/>
          </p:cNvPicPr>
          <p:nvPr/>
        </p:nvPicPr>
        <p:blipFill>
          <a:blip r:embed="rId3"/>
          <a:stretch>
            <a:fillRect/>
          </a:stretch>
        </p:blipFill>
        <p:spPr>
          <a:xfrm>
            <a:off x="1524000" y="18415"/>
            <a:ext cx="9144000" cy="6848475"/>
          </a:xfrm>
          <a:prstGeom prst="rect">
            <a:avLst/>
          </a:prstGeom>
          <a:noFill/>
          <a:ln w="9525">
            <a:noFill/>
          </a:ln>
        </p:spPr>
      </p:pic>
      <p:pic>
        <p:nvPicPr>
          <p:cNvPr id="6" name="Content Placeholder 6" descr="ảnh nền 4"/>
          <p:cNvPicPr>
            <a:picLocks noChangeAspect="1"/>
          </p:cNvPicPr>
          <p:nvPr/>
        </p:nvPicPr>
        <p:blipFill>
          <a:blip r:embed="rId4"/>
          <a:stretch>
            <a:fillRect/>
          </a:stretch>
        </p:blipFill>
        <p:spPr>
          <a:xfrm>
            <a:off x="228600" y="31750"/>
            <a:ext cx="12029440" cy="6859905"/>
          </a:xfrm>
          <a:prstGeom prst="rect">
            <a:avLst/>
          </a:prstGeom>
        </p:spPr>
      </p:pic>
      <p:pic>
        <p:nvPicPr>
          <p:cNvPr id="7" name="Picture 6"/>
          <p:cNvPicPr>
            <a:picLocks noChangeAspect="1"/>
          </p:cNvPicPr>
          <p:nvPr/>
        </p:nvPicPr>
        <p:blipFill>
          <a:blip r:embed="rId5"/>
          <a:stretch>
            <a:fillRect/>
          </a:stretch>
        </p:blipFill>
        <p:spPr>
          <a:xfrm>
            <a:off x="0" y="19050"/>
            <a:ext cx="12260580" cy="6838950"/>
          </a:xfrm>
          <a:prstGeom prst="rect">
            <a:avLst/>
          </a:prstGeom>
        </p:spPr>
      </p:pic>
      <p:sp>
        <p:nvSpPr>
          <p:cNvPr id="8" name="Text Box 8"/>
          <p:cNvSpPr txBox="1">
            <a:spLocks noChangeArrowheads="1"/>
          </p:cNvSpPr>
          <p:nvPr/>
        </p:nvSpPr>
        <p:spPr bwMode="auto">
          <a:xfrm>
            <a:off x="226061" y="2644037"/>
            <a:ext cx="11855692"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defTabSz="914400">
              <a:spcBef>
                <a:spcPct val="50000"/>
              </a:spcBef>
              <a:buClrTx/>
              <a:buSzTx/>
              <a:buFontTx/>
              <a:buNone/>
              <a:defRPr/>
            </a:pPr>
            <a:r>
              <a:rPr lang="en-US" altLang="en-US" sz="5000" b="1" dirty="0">
                <a:solidFill>
                  <a:srgbClr val="FF0000"/>
                </a:solidFill>
                <a:latin typeface="Times New Roman" panose="02020603050405020304" pitchFamily="18" charset="0"/>
                <a:cs typeface="Times New Roman" panose="02020603050405020304" pitchFamily="18" charset="0"/>
              </a:rPr>
              <a:t>HOẠT ĐỘNG ÂM </a:t>
            </a:r>
            <a:r>
              <a:rPr lang="en-US" altLang="en-US" sz="5000" b="1" dirty="0" smtClean="0">
                <a:solidFill>
                  <a:srgbClr val="FF0000"/>
                </a:solidFill>
                <a:latin typeface="Times New Roman" panose="02020603050405020304" pitchFamily="18" charset="0"/>
                <a:cs typeface="Times New Roman" panose="02020603050405020304" pitchFamily="18" charset="0"/>
              </a:rPr>
              <a:t>NHẠC</a:t>
            </a:r>
            <a:endParaRPr lang="vi-VN" altLang="en-US" sz="5000" b="1" dirty="0" smtClean="0">
              <a:solidFill>
                <a:srgbClr val="FF0000"/>
              </a:solidFill>
              <a:latin typeface="Times New Roman" panose="02020603050405020304" pitchFamily="18" charset="0"/>
              <a:cs typeface="Times New Roman" panose="02020603050405020304" pitchFamily="18" charset="0"/>
            </a:endParaRPr>
          </a:p>
          <a:p>
            <a:pPr marR="0" algn="ctr" defTabSz="914400">
              <a:spcBef>
                <a:spcPct val="50000"/>
              </a:spcBef>
              <a:buClrTx/>
              <a:buSzTx/>
              <a:buFontTx/>
              <a:buNone/>
              <a:defRPr/>
            </a:pPr>
            <a:r>
              <a:rPr lang="vi-VN" altLang="en-US" sz="4400" b="1" dirty="0" smtClean="0">
                <a:solidFill>
                  <a:srgbClr val="FF0000"/>
                </a:solidFill>
                <a:latin typeface="Times New Roman" panose="02020603050405020304" pitchFamily="18" charset="0"/>
                <a:cs typeface="Times New Roman" panose="02020603050405020304" pitchFamily="18" charset="0"/>
              </a:rPr>
              <a:t>Nghe</a:t>
            </a:r>
            <a:r>
              <a:rPr lang="vi-VN" altLang="en-US" sz="4400" b="1" dirty="0" smtClean="0">
                <a:solidFill>
                  <a:srgbClr val="FF0000"/>
                </a:solidFill>
                <a:latin typeface="UTM Avo" panose="02040603050506020204" pitchFamily="18"/>
              </a:rPr>
              <a:t> </a:t>
            </a:r>
            <a:r>
              <a:rPr lang="vi-VN" altLang="en-US" sz="4400" b="1" dirty="0">
                <a:solidFill>
                  <a:srgbClr val="FF0000"/>
                </a:solidFill>
                <a:latin typeface="+mj-lt"/>
              </a:rPr>
              <a:t>h</a:t>
            </a:r>
            <a:r>
              <a:rPr lang="vi-VN" altLang="en-US" sz="4400" b="1" dirty="0">
                <a:solidFill>
                  <a:srgbClr val="FF0000"/>
                </a:solidFill>
                <a:latin typeface="Times New Roman" panose="02020603050405020304" pitchFamily="18" charset="0"/>
                <a:cs typeface="Times New Roman" panose="02020603050405020304" pitchFamily="18" charset="0"/>
              </a:rPr>
              <a:t>át:  </a:t>
            </a:r>
            <a:r>
              <a:rPr lang="vi-VN" altLang="en-US" sz="4400" b="1" dirty="0" smtClean="0">
                <a:solidFill>
                  <a:srgbClr val="FF0000"/>
                </a:solidFill>
                <a:latin typeface="Times New Roman" panose="02020603050405020304" pitchFamily="18" charset="0"/>
                <a:cs typeface="Times New Roman" panose="02020603050405020304" pitchFamily="18" charset="0"/>
              </a:rPr>
              <a:t>Kìa con bướm vàng</a:t>
            </a:r>
            <a:endParaRPr lang="vi-VN"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vi-VN" altLang="en-US" sz="4400" b="1" dirty="0">
                <a:solidFill>
                  <a:srgbClr val="FF0000"/>
                </a:solidFill>
                <a:latin typeface="Times New Roman" panose="02020603050405020304" pitchFamily="18" charset="0"/>
                <a:cs typeface="Times New Roman" panose="02020603050405020304" pitchFamily="18" charset="0"/>
              </a:rPr>
              <a:t>TCÂN: </a:t>
            </a:r>
            <a:r>
              <a:rPr lang="vi-VN" altLang="en-US" sz="4400" b="1" dirty="0" smtClean="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400" b="1" dirty="0" smtClean="0">
                <a:solidFill>
                  <a:srgbClr val="FF0000"/>
                </a:solidFill>
                <a:latin typeface="Times New Roman" panose="02020603050405020304" pitchFamily="18" charset="0"/>
                <a:cs typeface="Times New Roman" panose="02020603050405020304" pitchFamily="18" charset="0"/>
              </a:rPr>
              <a:t> con vật</a:t>
            </a:r>
            <a:endParaRPr lang="en-US"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tuổi</a:t>
            </a:r>
            <a:r>
              <a:rPr kumimoji="0" lang="en-US" sz="4400" b="1" kern="1200" cap="none" spc="0" normalizeH="0" baseline="0" noProof="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400" b="1" kern="1200" cap="none" spc="0" normalizeH="0" baseline="0" noProof="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24-36 </a:t>
            </a:r>
            <a:r>
              <a:rPr kumimoji="0" lang="en-US" sz="44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a:t>
            </a:r>
            <a:r>
              <a:rPr kumimoji="0" lang="en-US" sz="36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kumimoji="0" lang="en-US" sz="3600" b="1" kern="1200" cap="none" spc="0" normalizeH="0" baseline="0" noProof="0" dirty="0">
              <a:solidFill>
                <a:srgbClr val="002060"/>
              </a:solidFill>
              <a:effectLst>
                <a:outerShdw blurRad="38100" dist="38100" dir="2700000" algn="tl">
                  <a:srgbClr val="000000">
                    <a:alpha val="43137"/>
                  </a:srgbClr>
                </a:outerShdw>
              </a:effectLst>
              <a:latin typeface="UTM Avo" panose="02040603050506020204" pitchFamily="18"/>
              <a:cs typeface="Times New Roman" panose="02020603050405020304" pitchFamily="18" charset="0"/>
            </a:endParaRPr>
          </a:p>
          <a:p>
            <a:pPr marR="0" algn="ctr" defTabSz="914400">
              <a:spcBef>
                <a:spcPct val="50000"/>
              </a:spcBef>
              <a:buClrTx/>
              <a:buSzTx/>
              <a:buFontTx/>
              <a:buNone/>
              <a:defRPr/>
            </a:pPr>
            <a:endParaRPr kumimoji="0" lang="en-US" sz="3600" b="1" kern="1200" cap="none" spc="0" normalizeH="0" baseline="0" noProof="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 name="Text Box 17"/>
          <p:cNvSpPr txBox="1">
            <a:spLocks noChangeArrowheads="1"/>
          </p:cNvSpPr>
          <p:nvPr/>
        </p:nvSpPr>
        <p:spPr bwMode="auto">
          <a:xfrm>
            <a:off x="6150954" y="158385"/>
            <a:ext cx="184731" cy="400110"/>
          </a:xfrm>
          <a:prstGeom prst="rect">
            <a:avLst/>
          </a:prstGeom>
          <a:noFill/>
          <a:ln w="9525">
            <a:noFill/>
            <a:miter lim="800000"/>
          </a:ln>
          <a:effectLst/>
        </p:spPr>
        <p:txBody>
          <a:bodyPr wrap="none">
            <a:spAutoFit/>
          </a:bodyPr>
          <a:lstStyle/>
          <a:p>
            <a:pPr marR="0" algn="ctr" defTabSz="914400">
              <a:buClrTx/>
              <a:buSzTx/>
              <a:buFontTx/>
              <a:buNone/>
            </a:pPr>
            <a:endParaRPr kumimoji="0" sz="2000" b="1" kern="1200" cap="none" spc="0" normalizeH="0" baseline="0" noProof="1">
              <a:gradFill>
                <a:gsLst>
                  <a:gs pos="0">
                    <a:srgbClr val="012D86"/>
                  </a:gs>
                  <a:gs pos="100000">
                    <a:srgbClr val="0E2557"/>
                  </a:gs>
                </a:gsLst>
                <a:lin scaled="0"/>
              </a:gra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819400" y="158385"/>
            <a:ext cx="6222670" cy="913070"/>
          </a:xfrm>
          <a:prstGeom prst="rect">
            <a:avLst/>
          </a:prstGeom>
          <a:noFill/>
        </p:spPr>
        <p:txBody>
          <a:bodyPr wrap="square">
            <a:spAutoFit/>
          </a:bodyPr>
          <a:lstStyle/>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ỦY BAN NHÂN DÂN </a:t>
            </a:r>
            <a:r>
              <a:rPr lang="en-US" sz="2000" b="1" dirty="0" smtClean="0">
                <a:solidFill>
                  <a:srgbClr val="002060"/>
                </a:solidFill>
                <a:latin typeface="Times New Roman" panose="02020603050405020304" pitchFamily="18" charset="0"/>
                <a:cs typeface="Times New Roman" panose="02020603050405020304" pitchFamily="18" charset="0"/>
              </a:rPr>
              <a:t>PHƯỜNG PHÚC LỢI</a:t>
            </a:r>
            <a:endParaRPr lang="en-US" sz="2000" b="1" dirty="0">
              <a:solidFill>
                <a:srgbClr val="002060"/>
              </a:solidFill>
              <a:latin typeface="Times New Roman" panose="02020603050405020304" pitchFamily="18" charset="0"/>
              <a:cs typeface="Times New Roman" panose="02020603050405020304" pitchFamily="18" charset="0"/>
            </a:endParaRPr>
          </a:p>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TRƯỜNG MẦM NON BAN MAI XANH</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535" y="1071455"/>
            <a:ext cx="1216399" cy="1216399"/>
          </a:xfrm>
          <a:prstGeom prst="rect">
            <a:avLst/>
          </a:prstGeom>
        </p:spPr>
      </p:pic>
    </p:spTree>
    <p:extLst>
      <p:ext uri="{BB962C8B-B14F-4D97-AF65-F5344CB8AC3E}">
        <p14:creationId xmlns:p14="http://schemas.microsoft.com/office/powerpoint/2010/main" val="18229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05150" y="1873121"/>
            <a:ext cx="6096000" cy="3170099"/>
          </a:xfrm>
          <a:prstGeom prst="rect">
            <a:avLst/>
          </a:prstGeom>
        </p:spPr>
        <p:txBody>
          <a:bodyPr>
            <a:spAutoFit/>
          </a:bodyPr>
          <a:lstStyle/>
          <a:p>
            <a:pPr algn="ctr"/>
            <a:r>
              <a:rPr lang="vi-VN" altLang="en-US" sz="4000" dirty="0" smtClean="0">
                <a:solidFill>
                  <a:srgbClr val="FF0000"/>
                </a:solidFill>
                <a:latin typeface="+mj-lt"/>
                <a:cs typeface="Times New Roman" panose="02020603050405020304" pitchFamily="18" charset="0"/>
              </a:rPr>
              <a:t>Hoạt động gây hứng thú</a:t>
            </a:r>
          </a:p>
          <a:p>
            <a:pPr algn="ctr"/>
            <a:endParaRPr lang="vi-VN" altLang="en-US" sz="4000" dirty="0" smtClean="0">
              <a:latin typeface="+mj-lt"/>
            </a:endParaRPr>
          </a:p>
          <a:p>
            <a:pPr algn="ctr"/>
            <a:r>
              <a:rPr lang="vi-VN" altLang="en-US" sz="4000" dirty="0" smtClean="0">
                <a:latin typeface="+mj-lt"/>
              </a:rPr>
              <a:t> </a:t>
            </a:r>
            <a:r>
              <a:rPr lang="en-US" altLang="en-US" sz="4000" dirty="0" err="1">
                <a:solidFill>
                  <a:srgbClr val="002060"/>
                </a:solidFill>
                <a:latin typeface="Times New Roman" panose="02020603050405020304" pitchFamily="18" charset="0"/>
                <a:cs typeface="Times New Roman" panose="02020603050405020304" pitchFamily="18" charset="0"/>
              </a:rPr>
              <a:t>Cô</a:t>
            </a:r>
            <a:r>
              <a:rPr lang="en-US" altLang="en-US" sz="4000" dirty="0">
                <a:solidFill>
                  <a:srgbClr val="002060"/>
                </a:solidFill>
                <a:latin typeface="+mj-lt"/>
                <a:cs typeface="Times New Roman" panose="02020603050405020304" pitchFamily="18" charset="0"/>
              </a:rPr>
              <a:t> </a:t>
            </a:r>
            <a:r>
              <a:rPr lang="vi-VN" altLang="en-US" sz="4000" dirty="0">
                <a:solidFill>
                  <a:srgbClr val="002060"/>
                </a:solidFill>
                <a:latin typeface="+mj-lt"/>
                <a:cs typeface="Times New Roman" panose="02020603050405020304" pitchFamily="18" charset="0"/>
              </a:rPr>
              <a:t>cho trẻ </a:t>
            </a:r>
            <a:r>
              <a:rPr lang="vi-VN" altLang="en-US" sz="4000" dirty="0" smtClean="0">
                <a:solidFill>
                  <a:srgbClr val="002060"/>
                </a:solidFill>
                <a:latin typeface="+mj-lt"/>
                <a:cs typeface="Times New Roman" panose="02020603050405020304" pitchFamily="18" charset="0"/>
              </a:rPr>
              <a:t>chơi trò chơi chim chích và </a:t>
            </a:r>
            <a:r>
              <a:rPr lang="vi-VN" altLang="en-US" sz="4000" dirty="0">
                <a:solidFill>
                  <a:srgbClr val="002060"/>
                </a:solidFill>
                <a:latin typeface="+mj-lt"/>
                <a:cs typeface="Times New Roman" panose="02020603050405020304" pitchFamily="18" charset="0"/>
              </a:rPr>
              <a:t>dẫn </a:t>
            </a:r>
            <a:r>
              <a:rPr lang="vi-VN" altLang="en-US" sz="4000" dirty="0" smtClean="0">
                <a:solidFill>
                  <a:srgbClr val="002060"/>
                </a:solidFill>
                <a:latin typeface="+mj-lt"/>
                <a:cs typeface="Times New Roman" panose="02020603050405020304" pitchFamily="18" charset="0"/>
              </a:rPr>
              <a:t>dắt trẻ </a:t>
            </a:r>
            <a:r>
              <a:rPr lang="vi-VN" altLang="en-US" sz="4000" dirty="0">
                <a:solidFill>
                  <a:srgbClr val="002060"/>
                </a:solidFill>
                <a:latin typeface="+mj-lt"/>
                <a:cs typeface="Times New Roman" panose="02020603050405020304" pitchFamily="18" charset="0"/>
              </a:rPr>
              <a:t>vào bài</a:t>
            </a:r>
          </a:p>
        </p:txBody>
      </p:sp>
    </p:spTree>
    <p:extLst>
      <p:ext uri="{BB962C8B-B14F-4D97-AF65-F5344CB8AC3E}">
        <p14:creationId xmlns:p14="http://schemas.microsoft.com/office/powerpoint/2010/main" val="235024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7610" y="2379077"/>
            <a:ext cx="10515600" cy="4351338"/>
          </a:xfrm>
        </p:spPr>
        <p:txBody>
          <a:bodyPr/>
          <a:lstStyle/>
          <a:p>
            <a:r>
              <a:rPr lang="vi-VN" altLang="en-US" sz="4800" dirty="0">
                <a:solidFill>
                  <a:srgbClr val="FF0000"/>
                </a:solidFill>
                <a:sym typeface="+mn-ea"/>
              </a:rPr>
              <a:t>Cô hát lần 1: Không nhạc</a:t>
            </a:r>
          </a:p>
          <a:p>
            <a:r>
              <a:rPr lang="vi-VN" altLang="en-US" dirty="0">
                <a:gradFill>
                  <a:gsLst>
                    <a:gs pos="0">
                      <a:srgbClr val="012D86"/>
                    </a:gs>
                    <a:gs pos="100000">
                      <a:srgbClr val="0E2557"/>
                    </a:gs>
                  </a:gsLst>
                  <a:lin scaled="0"/>
                </a:gradFill>
                <a:cs typeface="Times New Roman" panose="02020603050405020304" pitchFamily="18" charset="0"/>
                <a:sym typeface="+mn-ea"/>
              </a:rPr>
              <a:t>     </a:t>
            </a:r>
            <a:r>
              <a:rPr lang="vi-VN" altLang="en-US" dirty="0" smtClean="0">
                <a:gradFill>
                  <a:gsLst>
                    <a:gs pos="0">
                      <a:srgbClr val="012D86"/>
                    </a:gs>
                    <a:gs pos="100000">
                      <a:srgbClr val="0E2557"/>
                    </a:gs>
                  </a:gsLst>
                  <a:lin scaled="0"/>
                </a:gradFill>
                <a:cs typeface="Times New Roman" panose="02020603050405020304" pitchFamily="18" charset="0"/>
                <a:sym typeface="+mn-ea"/>
              </a:rPr>
              <a:t>H</a:t>
            </a:r>
            <a:r>
              <a:rPr lang="vi-VN" altLang="en-US" dirty="0" smtClean="0">
                <a:solidFill>
                  <a:srgbClr val="002060"/>
                </a:solidFill>
                <a:cs typeface="Times New Roman" panose="02020603050405020304" pitchFamily="18" charset="0"/>
                <a:sym typeface="+mn-ea"/>
              </a:rPr>
              <a:t>ỏi </a:t>
            </a:r>
            <a:r>
              <a:rPr lang="vi-VN" altLang="en-US" dirty="0">
                <a:solidFill>
                  <a:srgbClr val="002060"/>
                </a:solidFill>
                <a:cs typeface="Times New Roman" panose="02020603050405020304" pitchFamily="18" charset="0"/>
                <a:sym typeface="+mn-ea"/>
              </a:rPr>
              <a:t>trẻ tên bài hát? ( </a:t>
            </a:r>
            <a:r>
              <a:rPr lang="vi-VN" altLang="en-US" dirty="0" smtClean="0">
                <a:solidFill>
                  <a:srgbClr val="002060"/>
                </a:solidFill>
                <a:cs typeface="Times New Roman" panose="02020603050405020304" pitchFamily="18" charset="0"/>
                <a:sym typeface="+mn-ea"/>
              </a:rPr>
              <a:t>Kìa con bướm vàng)</a:t>
            </a:r>
            <a:endParaRPr lang="vi-VN" altLang="en-US" dirty="0">
              <a:solidFill>
                <a:srgbClr val="002060"/>
              </a:solidFill>
              <a:cs typeface="Times New Roman" panose="02020603050405020304" pitchFamily="18" charset="0"/>
            </a:endParaRPr>
          </a:p>
          <a:p>
            <a:r>
              <a:rPr lang="vi-VN" altLang="en-US" dirty="0">
                <a:solidFill>
                  <a:srgbClr val="002060"/>
                </a:solidFill>
                <a:cs typeface="Times New Roman" panose="02020603050405020304" pitchFamily="18" charset="0"/>
                <a:sym typeface="+mn-ea"/>
              </a:rPr>
              <a:t>    </a:t>
            </a:r>
            <a:r>
              <a:rPr lang="vi-VN" altLang="en-US" dirty="0" smtClean="0">
                <a:solidFill>
                  <a:srgbClr val="002060"/>
                </a:solidFill>
                <a:cs typeface="Times New Roman" panose="02020603050405020304" pitchFamily="18" charset="0"/>
                <a:sym typeface="+mn-ea"/>
              </a:rPr>
              <a:t> </a:t>
            </a:r>
            <a:r>
              <a:rPr lang="vi-VN" altLang="en-US" dirty="0">
                <a:solidFill>
                  <a:srgbClr val="002060"/>
                </a:solidFill>
                <a:cs typeface="Times New Roman" panose="02020603050405020304" pitchFamily="18" charset="0"/>
                <a:sym typeface="+mn-ea"/>
              </a:rPr>
              <a:t>Tên tác giả? ( </a:t>
            </a:r>
            <a:r>
              <a:rPr lang="vi-VN" altLang="en-US" dirty="0" smtClean="0">
                <a:solidFill>
                  <a:srgbClr val="002060"/>
                </a:solidFill>
                <a:cs typeface="Times New Roman" panose="02020603050405020304" pitchFamily="18" charset="0"/>
                <a:sym typeface="+mn-ea"/>
              </a:rPr>
              <a:t>Vũ Trọng Phụng)</a:t>
            </a:r>
            <a:endParaRPr lang="vi-VN" altLang="en-US" dirty="0">
              <a:solidFill>
                <a:srgbClr val="002060"/>
              </a:solidFill>
              <a:cs typeface="Times New Roman" panose="02020603050405020304" pitchFamily="18" charset="0"/>
            </a:endParaRPr>
          </a:p>
          <a:p>
            <a:endParaRPr lang="en-US" dirty="0"/>
          </a:p>
          <a:p>
            <a:endParaRPr lang="vi-VN" dirty="0"/>
          </a:p>
        </p:txBody>
      </p:sp>
    </p:spTree>
    <p:extLst>
      <p:ext uri="{BB962C8B-B14F-4D97-AF65-F5344CB8AC3E}">
        <p14:creationId xmlns:p14="http://schemas.microsoft.com/office/powerpoint/2010/main" val="103660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169" y="1813593"/>
            <a:ext cx="10042357" cy="4351338"/>
          </a:xfrm>
        </p:spPr>
        <p:txBody>
          <a:bodyPr/>
          <a:lstStyle/>
          <a:p>
            <a:r>
              <a:rPr lang="vi-VN" altLang="en-US" sz="4400" b="1" dirty="0" smtClean="0">
                <a:solidFill>
                  <a:srgbClr val="FF0000"/>
                </a:solidFill>
                <a:latin typeface="Times New Roman" panose="02020603050405020304" pitchFamily="18" charset="0"/>
                <a:cs typeface="Times New Roman" panose="02020603050405020304" pitchFamily="18" charset="0"/>
                <a:sym typeface="+mn-ea"/>
              </a:rPr>
              <a:t>Cô hát lần 2:</a:t>
            </a:r>
            <a:r>
              <a:rPr lang="vi-VN" altLang="en-US" sz="5400" b="1" dirty="0" smtClean="0">
                <a:solidFill>
                  <a:srgbClr val="FF0000"/>
                </a:solidFill>
                <a:latin typeface="Times New Roman" panose="02020603050405020304" pitchFamily="18" charset="0"/>
                <a:cs typeface="Times New Roman" panose="02020603050405020304" pitchFamily="18" charset="0"/>
                <a:sym typeface="+mn-ea"/>
              </a:rPr>
              <a:t> </a:t>
            </a:r>
            <a:r>
              <a:rPr lang="vi-VN" altLang="en-US" sz="4400" b="1" dirty="0" smtClean="0">
                <a:solidFill>
                  <a:srgbClr val="002060"/>
                </a:solidFill>
                <a:latin typeface="Times New Roman" panose="02020603050405020304" pitchFamily="18" charset="0"/>
                <a:cs typeface="Times New Roman" panose="02020603050405020304" pitchFamily="18" charset="0"/>
                <a:sym typeface="+mn-ea"/>
              </a:rPr>
              <a:t>Kết hợp nhạc</a:t>
            </a:r>
          </a:p>
          <a:p>
            <a:pPr marL="0" indent="0">
              <a:buNone/>
            </a:pP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àm</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thoại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với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về</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nội</a:t>
            </a:r>
            <a:r>
              <a:rPr lang="en-US" altLang="en-US" b="1" dirty="0">
                <a:solidFill>
                  <a:srgbClr val="002060"/>
                </a:solidFill>
                <a:latin typeface="Times New Roman" panose="02020603050405020304" pitchFamily="18" charset="0"/>
                <a:cs typeface="Times New Roman" panose="02020603050405020304" pitchFamily="18" charset="0"/>
                <a:sym typeface="+mn-ea"/>
              </a:rPr>
              <a:t> dung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hỏi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tác</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giả</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nói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về</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con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bướm</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đang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bay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rất</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đẹp</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p>
          <a:p>
            <a:pPr marL="0" indent="0">
              <a:buNone/>
            </a:pP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có</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iệu</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nh</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thế</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nào</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iệu</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vui</a:t>
            </a:r>
            <a:r>
              <a:rPr lang="en-US" altLang="en-US" b="1" dirty="0">
                <a:solidFill>
                  <a:srgbClr val="002060"/>
                </a:solidFill>
                <a:latin typeface="Times New Roman" panose="02020603050405020304" pitchFamily="18" charset="0"/>
                <a:cs typeface="Times New Roman" panose="02020603050405020304" pitchFamily="18" charset="0"/>
                <a:sym typeface="+mn-ea"/>
              </a:rPr>
              <a:t> t</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ơi</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rộn</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a:t>
            </a:r>
            <a:endParaRPr lang="en-US" altLang="en-US" b="1" dirty="0">
              <a:solidFill>
                <a:srgbClr val="002060"/>
              </a:solidFill>
              <a:latin typeface="Times New Roman" panose="02020603050405020304" pitchFamily="18" charset="0"/>
              <a:cs typeface="Times New Roman" panose="02020603050405020304" pitchFamily="18" charset="0"/>
              <a:sym typeface="+mn-ea"/>
            </a:endParaRPr>
          </a:p>
          <a:p>
            <a:endParaRPr lang="en-US" altLang="en-US" sz="2400" dirty="0" smtClean="0">
              <a:latin typeface="Times New Roman" panose="02020603050405020304" pitchFamily="18" charset="0"/>
              <a:cs typeface="Times New Roman" panose="02020603050405020304" pitchFamily="18" charset="0"/>
            </a:endParaRPr>
          </a:p>
          <a:p>
            <a:endParaRPr lang="vi-VN" dirty="0"/>
          </a:p>
        </p:txBody>
      </p:sp>
      <p:pic>
        <p:nvPicPr>
          <p:cNvPr id="4" name="KiaConBuomVang-XuanMai_rc6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7754" y="5555331"/>
            <a:ext cx="609600" cy="609600"/>
          </a:xfrm>
          <a:prstGeom prst="rect">
            <a:avLst/>
          </a:prstGeom>
        </p:spPr>
      </p:pic>
    </p:spTree>
    <p:extLst>
      <p:ext uri="{BB962C8B-B14F-4D97-AF65-F5344CB8AC3E}">
        <p14:creationId xmlns:p14="http://schemas.microsoft.com/office/powerpoint/2010/main" val="314365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1889" y="2349382"/>
            <a:ext cx="7591926" cy="1877437"/>
          </a:xfrm>
          <a:prstGeom prst="rect">
            <a:avLst/>
          </a:prstGeom>
        </p:spPr>
        <p:txBody>
          <a:bodyPr wrap="square">
            <a:spAutoFit/>
          </a:bodyPr>
          <a:lstStyle/>
          <a:p>
            <a:pPr algn="ctr"/>
            <a:r>
              <a:rPr lang="vi-VN" altLang="en-US" sz="4400" b="1" dirty="0">
                <a:solidFill>
                  <a:srgbClr val="FF0000"/>
                </a:solidFill>
                <a:latin typeface="+mj-lt"/>
                <a:cs typeface="Times New Roman" panose="02020603050405020304" pitchFamily="18" charset="0"/>
              </a:rPr>
              <a:t>Cô g</a:t>
            </a:r>
            <a:r>
              <a:rPr lang="en-US" altLang="en-US" sz="4400" b="1" dirty="0" err="1">
                <a:solidFill>
                  <a:srgbClr val="FF0000"/>
                </a:solidFill>
                <a:latin typeface="Times New Roman" panose="02020603050405020304" pitchFamily="18" charset="0"/>
                <a:cs typeface="Times New Roman" panose="02020603050405020304" pitchFamily="18" charset="0"/>
              </a:rPr>
              <a:t>iảng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nội</a:t>
            </a:r>
            <a:r>
              <a:rPr lang="en-US" altLang="en-US" sz="4400" b="1" dirty="0">
                <a:solidFill>
                  <a:srgbClr val="FF0000"/>
                </a:solidFill>
                <a:latin typeface="Times New Roman" panose="02020603050405020304" pitchFamily="18" charset="0"/>
                <a:cs typeface="Times New Roman" panose="02020603050405020304" pitchFamily="18" charset="0"/>
              </a:rPr>
              <a:t> dung </a:t>
            </a:r>
            <a:r>
              <a:rPr lang="en-US" altLang="en-US" sz="4400" b="1" dirty="0" err="1">
                <a:solidFill>
                  <a:srgbClr val="FF0000"/>
                </a:solidFill>
                <a:latin typeface="Times New Roman" panose="02020603050405020304" pitchFamily="18" charset="0"/>
                <a:cs typeface="Times New Roman" panose="02020603050405020304" pitchFamily="18" charset="0"/>
              </a:rPr>
              <a:t>bài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hát</a:t>
            </a:r>
            <a:endParaRPr lang="en-US" altLang="en-US" sz="4400" b="1" dirty="0">
              <a:solidFill>
                <a:srgbClr val="FF0000"/>
              </a:solidFill>
              <a:latin typeface="Times New Roman" panose="02020603050405020304" pitchFamily="18" charset="0"/>
              <a:cs typeface="Times New Roman" panose="02020603050405020304" pitchFamily="18" charset="0"/>
            </a:endParaRPr>
          </a:p>
          <a:p>
            <a:pPr algn="ct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mj-lt"/>
              </a:rPr>
              <a:t>nói về </a:t>
            </a:r>
            <a:r>
              <a:rPr lang="vi-VN" sz="3600" b="1" dirty="0" smtClean="0">
                <a:solidFill>
                  <a:srgbClr val="002060"/>
                </a:solidFill>
                <a:latin typeface="+mj-lt"/>
              </a:rPr>
              <a:t>hình ảnh con bướm vàng đang bay rất đẹp</a:t>
            </a:r>
            <a:endParaRPr lang="vi-VN" sz="3600" b="1" dirty="0">
              <a:solidFill>
                <a:srgbClr val="002060"/>
              </a:solidFill>
              <a:latin typeface="+mj-lt"/>
            </a:endParaRPr>
          </a:p>
        </p:txBody>
      </p:sp>
    </p:spTree>
    <p:extLst>
      <p:ext uri="{BB962C8B-B14F-4D97-AF65-F5344CB8AC3E}">
        <p14:creationId xmlns:p14="http://schemas.microsoft.com/office/powerpoint/2010/main" val="22721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1350645" y="2096245"/>
            <a:ext cx="8491855" cy="2031325"/>
          </a:xfrm>
          <a:prstGeom prst="rect">
            <a:avLst/>
          </a:prstGeom>
          <a:noFill/>
        </p:spPr>
        <p:txBody>
          <a:bodyPr wrap="square" rtlCol="0">
            <a:spAutoFit/>
          </a:bodyPr>
          <a:lstStyle/>
          <a:p>
            <a:pPr algn="ctr"/>
            <a:r>
              <a:rPr lang="vi-VN" altLang="en-US" sz="5400" dirty="0">
                <a:solidFill>
                  <a:srgbClr val="FF0000"/>
                </a:solidFill>
                <a:latin typeface="Times New Roman" panose="02020603050405020304" pitchFamily="18" charset="0"/>
                <a:cs typeface="Times New Roman" panose="02020603050405020304" pitchFamily="18" charset="0"/>
              </a:rPr>
              <a:t>L</a:t>
            </a:r>
            <a:r>
              <a:rPr lang="vi-VN" altLang="en-US" sz="5400" dirty="0" smtClean="0">
                <a:solidFill>
                  <a:srgbClr val="FF0000"/>
                </a:solidFill>
                <a:latin typeface="Times New Roman" panose="02020603050405020304" pitchFamily="18" charset="0"/>
                <a:cs typeface="Times New Roman" panose="02020603050405020304" pitchFamily="18" charset="0"/>
              </a:rPr>
              <a:t>ần </a:t>
            </a:r>
            <a:r>
              <a:rPr lang="vi-VN" altLang="en-US" sz="5400" dirty="0">
                <a:solidFill>
                  <a:srgbClr val="FF0000"/>
                </a:solidFill>
                <a:latin typeface="Times New Roman" panose="02020603050405020304" pitchFamily="18" charset="0"/>
                <a:cs typeface="Times New Roman" panose="02020603050405020304" pitchFamily="18" charset="0"/>
              </a:rPr>
              <a:t>3:</a:t>
            </a:r>
          </a:p>
          <a:p>
            <a:pPr algn="ctr"/>
            <a:r>
              <a:rPr lang="vi-VN" altLang="en-US" sz="4000" dirty="0">
                <a:solidFill>
                  <a:srgbClr val="FF0000"/>
                </a:solidFill>
                <a:latin typeface="Times New Roman" panose="02020603050405020304" pitchFamily="18" charset="0"/>
                <a:cs typeface="Times New Roman" panose="02020603050405020304" pitchFamily="18" charset="0"/>
              </a:rPr>
              <a:t>     </a:t>
            </a:r>
            <a:r>
              <a:rPr lang="vi-VN" altLang="en-US" sz="4000" b="1" dirty="0" smtClean="0">
                <a:solidFill>
                  <a:srgbClr val="002060"/>
                </a:solidFill>
                <a:latin typeface="Times New Roman" panose="02020603050405020304" pitchFamily="18" charset="0"/>
                <a:cs typeface="Times New Roman" panose="02020603050405020304" pitchFamily="18" charset="0"/>
              </a:rPr>
              <a:t>Cô cho trẻ xem video ca sĩ hát</a:t>
            </a:r>
            <a:endParaRPr lang="en-US" altLang="en-US" sz="3200" b="1" dirty="0">
              <a:solidFill>
                <a:srgbClr val="002060"/>
              </a:solidFill>
              <a:latin typeface="Times New Roman" panose="02020603050405020304" pitchFamily="18" charset="0"/>
              <a:cs typeface="Times New Roman" panose="02020603050405020304" pitchFamily="18" charset="0"/>
            </a:endParaRPr>
          </a:p>
          <a:p>
            <a:endParaRPr lang="en-US" altLang="en-US" sz="3200" dirty="0">
              <a:solidFill>
                <a:schemeClr val="tx1"/>
              </a:solidFill>
              <a:latin typeface="Times New Roman" panose="02020603050405020304" pitchFamily="18" charset="0"/>
              <a:cs typeface="Times New Roman" panose="02020603050405020304" pitchFamily="18" charset="0"/>
            </a:endParaRPr>
          </a:p>
        </p:txBody>
      </p:sp>
      <p:pic>
        <p:nvPicPr>
          <p:cNvPr id="2" name="6323862966386">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4168775" y="6752590"/>
            <a:ext cx="821690" cy="105410"/>
          </a:xfrm>
          <a:prstGeom prst="rect">
            <a:avLst/>
          </a:prstGeom>
        </p:spPr>
      </p:pic>
    </p:spTree>
    <p:extLst>
      <p:ext uri="{BB962C8B-B14F-4D97-AF65-F5344CB8AC3E}">
        <p14:creationId xmlns:p14="http://schemas.microsoft.com/office/powerpoint/2010/main" val="1358507622"/>
      </p:ext>
    </p:extLst>
  </p:cSld>
  <p:clrMapOvr>
    <a:masterClrMapping/>
  </p:clrMapOvr>
  <p:transition/>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64017509789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105" y="1"/>
            <a:ext cx="12789568" cy="6858000"/>
          </a:xfrm>
          <a:prstGeom prst="rect">
            <a:avLst/>
          </a:prstGeom>
        </p:spPr>
      </p:pic>
    </p:spTree>
    <p:extLst>
      <p:ext uri="{BB962C8B-B14F-4D97-AF65-F5344CB8AC3E}">
        <p14:creationId xmlns:p14="http://schemas.microsoft.com/office/powerpoint/2010/main" val="3898770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ext Box 2"/>
          <p:cNvSpPr txBox="1"/>
          <p:nvPr/>
        </p:nvSpPr>
        <p:spPr>
          <a:xfrm>
            <a:off x="1442936" y="1715966"/>
            <a:ext cx="9482666" cy="4505325"/>
          </a:xfrm>
          <a:prstGeom prst="rect">
            <a:avLst/>
          </a:prstGeom>
          <a:noFill/>
        </p:spPr>
        <p:txBody>
          <a:bodyPr wrap="square" rtlCol="0">
            <a:noAutofit/>
          </a:bodyPr>
          <a:lstStyle/>
          <a:p>
            <a:pPr lvl="0" algn="ctr" defTabSz="457200">
              <a:defRPr/>
            </a:pPr>
            <a:r>
              <a:rPr lang="en-US" altLang="en-US" sz="4000" b="1" dirty="0" err="1" smtClean="0">
                <a:solidFill>
                  <a:srgbClr val="FF0000"/>
                </a:solidFill>
                <a:latin typeface="Times New Roman" panose="02020603050405020304" pitchFamily="18" charset="0"/>
                <a:cs typeface="Times New Roman" panose="02020603050405020304" pitchFamily="18" charset="0"/>
              </a:rPr>
              <a:t>Trò</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000" b="1" dirty="0">
                <a:solidFill>
                  <a:srgbClr val="FF0000"/>
                </a:solidFill>
                <a:latin typeface="Times New Roman" panose="02020603050405020304" pitchFamily="18" charset="0"/>
                <a:cs typeface="Times New Roman" panose="02020603050405020304" pitchFamily="18" charset="0"/>
              </a:rPr>
              <a:t> con </a:t>
            </a:r>
            <a:r>
              <a:rPr lang="vi-VN" altLang="en-US" sz="4000" b="1" dirty="0" smtClean="0">
                <a:solidFill>
                  <a:srgbClr val="FF0000"/>
                </a:solidFill>
                <a:latin typeface="Times New Roman" panose="02020603050405020304" pitchFamily="18" charset="0"/>
                <a:cs typeface="Times New Roman" panose="02020603050405020304" pitchFamily="18" charset="0"/>
              </a:rPr>
              <a:t>vật</a:t>
            </a:r>
            <a:endParaRPr lang="vi-VN" altLang="en-US" sz="4000" b="1" dirty="0">
              <a:latin typeface="Times New Roman" panose="02020603050405020304" pitchFamily="18" charset="0"/>
              <a:cs typeface="Times New Roman" panose="02020603050405020304" pitchFamily="18" charset="0"/>
            </a:endParaRPr>
          </a:p>
          <a:p>
            <a:r>
              <a:rPr lang="vi-VN" sz="3200" dirty="0">
                <a:solidFill>
                  <a:srgbClr val="002060"/>
                </a:solidFill>
                <a:latin typeface="+mj-lt"/>
              </a:rPr>
              <a:t>Cách chơi: cô cho trẻ nghe đoạn nhạc bài hát có nhắc đến các con vật. Trẻ lắng  nghe và đoán tên con vật có trong bài hát, sau đó bắt trước hành động con vật đó.</a:t>
            </a:r>
          </a:p>
          <a:p>
            <a:r>
              <a:rPr lang="vi-VN" sz="3200" dirty="0">
                <a:solidFill>
                  <a:srgbClr val="002060"/>
                </a:solidFill>
                <a:latin typeface="+mj-lt"/>
              </a:rPr>
              <a:t>- Luật chơi: Ai trả lời nhanh chính xác là  người thắng cuộc. Ai trả lời sai hoặc không làm được hành động thì thua cuộc.</a:t>
            </a:r>
          </a:p>
        </p:txBody>
      </p:sp>
    </p:spTree>
    <p:extLst>
      <p:ext uri="{BB962C8B-B14F-4D97-AF65-F5344CB8AC3E}">
        <p14:creationId xmlns:p14="http://schemas.microsoft.com/office/powerpoint/2010/main" val="2909911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3445192" y="1443683"/>
            <a:ext cx="5301615" cy="2153285"/>
          </a:xfrm>
          <a:prstGeom prst="rect">
            <a:avLst/>
          </a:prstGeom>
          <a:noFill/>
        </p:spPr>
        <p:txBody>
          <a:bodyPr wrap="square" rtlCol="0">
            <a:spAutoFit/>
          </a:bodyPr>
          <a:lstStyle/>
          <a:p>
            <a:pPr algn="ctr"/>
            <a:r>
              <a:rPr lang="vi-VN" altLang="en-US" sz="5400" dirty="0">
                <a:latin typeface="Times New Roman" panose="02020603050405020304" pitchFamily="18" charset="0"/>
                <a:cs typeface="Times New Roman" panose="02020603050405020304" pitchFamily="18" charset="0"/>
              </a:rPr>
              <a:t>   </a:t>
            </a:r>
            <a:r>
              <a:rPr lang="vi-VN" altLang="en-US" sz="5400" b="1" dirty="0" smtClean="0">
                <a:solidFill>
                  <a:srgbClr val="FF0000"/>
                </a:solidFill>
                <a:latin typeface="Times New Roman" panose="02020603050405020304" pitchFamily="18" charset="0"/>
                <a:cs typeface="Times New Roman" panose="02020603050405020304" pitchFamily="18" charset="0"/>
              </a:rPr>
              <a:t>Kết </a:t>
            </a:r>
            <a:r>
              <a:rPr lang="vi-VN" altLang="en-US" sz="5400" b="1" dirty="0">
                <a:solidFill>
                  <a:srgbClr val="FF0000"/>
                </a:solidFill>
                <a:latin typeface="Times New Roman" panose="02020603050405020304" pitchFamily="18" charset="0"/>
                <a:cs typeface="Times New Roman" panose="02020603050405020304" pitchFamily="18" charset="0"/>
              </a:rPr>
              <a:t>thúc</a:t>
            </a:r>
          </a:p>
          <a:p>
            <a:pPr algn="ctr"/>
            <a:r>
              <a:rPr lang="vi-VN" altLang="en-US" sz="4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29739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237</Words>
  <Application>Microsoft Office PowerPoint</Application>
  <PresentationFormat>Widescreen</PresentationFormat>
  <Paragraphs>28</Paragraphs>
  <Slides>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12</cp:revision>
  <dcterms:created xsi:type="dcterms:W3CDTF">2025-02-17T05:32:31Z</dcterms:created>
  <dcterms:modified xsi:type="dcterms:W3CDTF">2025-07-04T02:58:47Z</dcterms:modified>
</cp:coreProperties>
</file>