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65" r:id="rId3"/>
    <p:sldId id="257" r:id="rId4"/>
    <p:sldId id="259" r:id="rId5"/>
    <p:sldId id="290" r:id="rId6"/>
    <p:sldId id="277" r:id="rId7"/>
    <p:sldId id="287" r:id="rId8"/>
    <p:sldId id="288" r:id="rId9"/>
    <p:sldId id="289" r:id="rId10"/>
    <p:sldId id="275" r:id="rId11"/>
    <p:sldId id="264" r:id="rId12"/>
    <p:sldId id="266" r:id="rId13"/>
    <p:sldId id="258" r:id="rId14"/>
    <p:sldId id="282" r:id="rId15"/>
  </p:sldIdLst>
  <p:sldSz cx="18288000" cy="10287000"/>
  <p:notesSz cx="6858000" cy="9144000"/>
  <p:embeddedFontLs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73" autoAdjust="0"/>
  </p:normalViewPr>
  <p:slideViewPr>
    <p:cSldViewPr showGuides="1">
      <p:cViewPr varScale="1">
        <p:scale>
          <a:sx n="65" d="100"/>
          <a:sy n="65" d="100"/>
        </p:scale>
        <p:origin x="2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044000" y="540000"/>
            <a:ext cx="16200000" cy="1080000"/>
          </a:xfrm>
        </p:spPr>
        <p:txBody>
          <a:bodyPr wrap="square" lIns="0" tIns="0" rIns="0" bIns="0">
            <a:normAutofit/>
          </a:bodyPr>
          <a:lstStyle>
            <a:lvl1pPr algn="l" fontAlgn="base">
              <a:defRPr sz="4800">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en-US"/>
              <a:t>Date Area</a:t>
            </a:r>
          </a:p>
        </p:txBody>
      </p:sp>
      <p:sp>
        <p:nvSpPr>
          <p:cNvPr id="4" name="页脚占位符 3"/>
          <p:cNvSpPr>
            <a:spLocks noGrp="1"/>
          </p:cNvSpPr>
          <p:nvPr>
            <p:ph type="ftr" sz="quarter" idx="11"/>
            <p:custDataLst>
              <p:tags r:id="rId3"/>
            </p:custDataLst>
          </p:nvPr>
        </p:nvSpPr>
        <p:spPr/>
        <p:txBody>
          <a:bodyPr/>
          <a:lstStyle/>
          <a:p>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3"/>
            <a:stretch>
              <a:fillRect/>
            </a:stretch>
          </a:blipFill>
        </p:spPr>
      </p:sp>
      <p:sp>
        <p:nvSpPr>
          <p:cNvPr id="7" name="Freeform 7"/>
          <p:cNvSpPr/>
          <p:nvPr/>
        </p:nvSpPr>
        <p:spPr>
          <a:xfrm>
            <a:off x="-17642" y="5967576"/>
            <a:ext cx="3642473" cy="4367241"/>
          </a:xfrm>
          <a:custGeom>
            <a:avLst/>
            <a:gdLst/>
            <a:ahLst/>
            <a:cxnLst/>
            <a:rect l="l" t="t" r="r" b="b"/>
            <a:pathLst>
              <a:path w="3960697" h="4786341">
                <a:moveTo>
                  <a:pt x="0" y="0"/>
                </a:moveTo>
                <a:lnTo>
                  <a:pt x="3960697" y="0"/>
                </a:lnTo>
                <a:lnTo>
                  <a:pt x="3960697" y="4786341"/>
                </a:lnTo>
                <a:lnTo>
                  <a:pt x="0" y="4786341"/>
                </a:lnTo>
                <a:lnTo>
                  <a:pt x="0" y="0"/>
                </a:lnTo>
                <a:close/>
              </a:path>
            </a:pathLst>
          </a:custGeom>
          <a:blipFill>
            <a:blip r:embed="rId4"/>
            <a:stretch>
              <a:fillRect/>
            </a:stretch>
          </a:blipFill>
        </p:spPr>
      </p:sp>
      <p:sp>
        <p:nvSpPr>
          <p:cNvPr id="9" name="Freeform 9"/>
          <p:cNvSpPr/>
          <p:nvPr/>
        </p:nvSpPr>
        <p:spPr>
          <a:xfrm flipH="1">
            <a:off x="14877013" y="3581210"/>
            <a:ext cx="3210526" cy="6889903"/>
          </a:xfrm>
          <a:custGeom>
            <a:avLst/>
            <a:gdLst/>
            <a:ahLst/>
            <a:cxnLst/>
            <a:rect l="l" t="t" r="r" b="b"/>
            <a:pathLst>
              <a:path w="5417864" h="7409044">
                <a:moveTo>
                  <a:pt x="5417863" y="0"/>
                </a:moveTo>
                <a:lnTo>
                  <a:pt x="0" y="0"/>
                </a:lnTo>
                <a:lnTo>
                  <a:pt x="0" y="7409045"/>
                </a:lnTo>
                <a:lnTo>
                  <a:pt x="5417863" y="7409045"/>
                </a:lnTo>
                <a:lnTo>
                  <a:pt x="5417863" y="0"/>
                </a:lnTo>
                <a:close/>
              </a:path>
            </a:pathLst>
          </a:custGeom>
          <a:blipFill>
            <a:blip r:embed="rId5"/>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3"/>
            <a:stretch>
              <a:fillRect/>
            </a:stretch>
          </a:blipFill>
        </p:spPr>
      </p:sp>
      <p:sp>
        <p:nvSpPr>
          <p:cNvPr id="12" name="Freeform 12"/>
          <p:cNvSpPr/>
          <p:nvPr/>
        </p:nvSpPr>
        <p:spPr>
          <a:xfrm>
            <a:off x="7349942" y="647700"/>
            <a:ext cx="3927658" cy="3717462"/>
          </a:xfrm>
          <a:custGeom>
            <a:avLst/>
            <a:gdLst/>
            <a:ahLst/>
            <a:cxnLst/>
            <a:rect l="l" t="t" r="r" b="b"/>
            <a:pathLst>
              <a:path w="4365173" h="4340014">
                <a:moveTo>
                  <a:pt x="0" y="0"/>
                </a:moveTo>
                <a:lnTo>
                  <a:pt x="4365173" y="0"/>
                </a:lnTo>
                <a:lnTo>
                  <a:pt x="4365173" y="4340014"/>
                </a:lnTo>
                <a:lnTo>
                  <a:pt x="0" y="4340014"/>
                </a:lnTo>
                <a:lnTo>
                  <a:pt x="0" y="0"/>
                </a:lnTo>
                <a:close/>
              </a:path>
            </a:pathLst>
          </a:custGeom>
          <a:blipFill>
            <a:blip r:embed="rId6"/>
            <a:stretch>
              <a:fillRect/>
            </a:stretch>
          </a:blipFill>
        </p:spPr>
      </p:sp>
      <p:sp>
        <p:nvSpPr>
          <p:cNvPr id="13" name="TextBox 13"/>
          <p:cNvSpPr txBox="1"/>
          <p:nvPr/>
        </p:nvSpPr>
        <p:spPr>
          <a:xfrm>
            <a:off x="4648200" y="193699"/>
            <a:ext cx="9660826" cy="1395575"/>
          </a:xfrm>
          <a:prstGeom prst="rect">
            <a:avLst/>
          </a:prstGeom>
        </p:spPr>
        <p:txBody>
          <a:bodyPr wrap="square" lIns="0" tIns="0" rIns="0" bIns="0" rtlCol="0" anchor="t">
            <a:spAutoFit/>
          </a:bodyPr>
          <a:lstStyle/>
          <a:p>
            <a:pPr algn="ctr"/>
            <a:r>
              <a:rPr lang="en-US" sz="2800" b="1" dirty="0">
                <a:solidFill>
                  <a:srgbClr val="002060"/>
                </a:solidFill>
                <a:latin typeface="Times New Roman" panose="02020603050405020304" pitchFamily="18" charset="0"/>
                <a:ea typeface="Handyman"/>
                <a:cs typeface="Times New Roman" panose="02020603050405020304" pitchFamily="18" charset="0"/>
                <a:sym typeface="Handyman"/>
              </a:rPr>
              <a:t>ỦY BAN NHÂN DÂN QUẬN LONG BIÊN</a:t>
            </a:r>
          </a:p>
          <a:p>
            <a:pPr algn="ctr"/>
            <a:r>
              <a:rPr lang="en-US" sz="2800" b="1" dirty="0">
                <a:solidFill>
                  <a:srgbClr val="002060"/>
                </a:solidFill>
                <a:latin typeface="Times New Roman" panose="02020603050405020304" pitchFamily="18" charset="0"/>
                <a:ea typeface="Handyman"/>
                <a:cs typeface="Times New Roman" panose="02020603050405020304" pitchFamily="18" charset="0"/>
                <a:sym typeface="Handyman"/>
              </a:rPr>
              <a:t> TRƯỜNG MẦM NON BAN MAI XANH</a:t>
            </a:r>
          </a:p>
          <a:p>
            <a:pPr algn="ctr">
              <a:lnSpc>
                <a:spcPts val="4720"/>
              </a:lnSpc>
              <a:spcBef>
                <a:spcPct val="0"/>
              </a:spcBef>
            </a:pPr>
            <a:endParaRPr lang="en-US" sz="2800" dirty="0">
              <a:solidFill>
                <a:srgbClr val="002060"/>
              </a:solidFill>
              <a:latin typeface="Handyman"/>
              <a:ea typeface="Handyman"/>
              <a:cs typeface="Handyman"/>
              <a:sym typeface="Handyman"/>
            </a:endParaRPr>
          </a:p>
        </p:txBody>
      </p:sp>
      <p:sp>
        <p:nvSpPr>
          <p:cNvPr id="14" name="TextBox 14"/>
          <p:cNvSpPr txBox="1"/>
          <p:nvPr/>
        </p:nvSpPr>
        <p:spPr>
          <a:xfrm>
            <a:off x="2145266" y="3590002"/>
            <a:ext cx="14249400" cy="4755148"/>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FF0000"/>
                </a:solidFill>
                <a:latin typeface="+mj-lt"/>
                <a:ea typeface="Handyman"/>
                <a:cs typeface="Handyman"/>
                <a:sym typeface="Handyman"/>
              </a:rPr>
              <a:t>LÀM QUEN VĂN HỌC</a:t>
            </a:r>
          </a:p>
          <a:p>
            <a:pPr algn="ctr">
              <a:lnSpc>
                <a:spcPct val="150000"/>
              </a:lnSpc>
              <a:spcBef>
                <a:spcPct val="0"/>
              </a:spcBef>
            </a:pPr>
            <a:r>
              <a:rPr lang="en-US" sz="7200" b="1" dirty="0" err="1" smtClean="0">
                <a:solidFill>
                  <a:srgbClr val="FF0000"/>
                </a:solidFill>
                <a:latin typeface="Times New Roman" panose="02020603050405020304" pitchFamily="18" charset="0"/>
                <a:ea typeface="Handyman"/>
                <a:cs typeface="Times New Roman" panose="02020603050405020304" pitchFamily="18" charset="0"/>
                <a:sym typeface="Handyman"/>
              </a:rPr>
              <a:t>Truyện</a:t>
            </a:r>
            <a:r>
              <a:rPr lang="vi-VN" sz="7200" b="1" dirty="0" smtClean="0">
                <a:solidFill>
                  <a:srgbClr val="FF0000"/>
                </a:solidFill>
                <a:latin typeface="Times New Roman" panose="02020603050405020304" pitchFamily="18" charset="0"/>
                <a:ea typeface="Handyman"/>
                <a:cs typeface="Times New Roman" panose="02020603050405020304" pitchFamily="18" charset="0"/>
                <a:sym typeface="Handyman"/>
              </a:rPr>
              <a:t> “ </a:t>
            </a:r>
            <a:r>
              <a:rPr lang="en-US" sz="7200" b="1" dirty="0" smtClean="0">
                <a:solidFill>
                  <a:srgbClr val="FF0000"/>
                </a:solidFill>
                <a:latin typeface="Times New Roman" panose="02020603050405020304" pitchFamily="18" charset="0"/>
                <a:ea typeface="Handyman"/>
                <a:cs typeface="Times New Roman" panose="02020603050405020304" pitchFamily="18" charset="0"/>
                <a:sym typeface="Handyman"/>
              </a:rPr>
              <a:t>T</a:t>
            </a:r>
            <a:r>
              <a:rPr lang="vi-VN" sz="7200" b="1" dirty="0" smtClean="0">
                <a:solidFill>
                  <a:srgbClr val="FF0000"/>
                </a:solidFill>
                <a:latin typeface="Times New Roman" panose="02020603050405020304" pitchFamily="18" charset="0"/>
                <a:ea typeface="Handyman"/>
                <a:cs typeface="Times New Roman" panose="02020603050405020304" pitchFamily="18" charset="0"/>
                <a:sym typeface="Handyman"/>
              </a:rPr>
              <a:t>àu thủy tý hon”</a:t>
            </a:r>
            <a:endParaRPr lang="vi-VN" sz="7200" b="1" dirty="0">
              <a:solidFill>
                <a:srgbClr val="FF0000"/>
              </a:solidFill>
              <a:latin typeface="Times New Roman" panose="02020603050405020304" pitchFamily="18" charset="0"/>
              <a:ea typeface="Handyman"/>
              <a:cs typeface="Times New Roman" panose="02020603050405020304" pitchFamily="18" charset="0"/>
              <a:sym typeface="Handyman"/>
            </a:endParaRPr>
          </a:p>
          <a:p>
            <a:pPr algn="ctr">
              <a:lnSpc>
                <a:spcPct val="150000"/>
              </a:lnSpc>
              <a:spcBef>
                <a:spcPct val="0"/>
              </a:spcBef>
            </a:pPr>
            <a:r>
              <a:rPr lang="vi-VN" sz="5400" b="1" dirty="0">
                <a:solidFill>
                  <a:srgbClr val="FF0000"/>
                </a:solidFill>
                <a:latin typeface="+mj-lt"/>
                <a:ea typeface="Handyman"/>
                <a:cs typeface="Handyman"/>
                <a:sym typeface="Handyman"/>
              </a:rPr>
              <a:t>Đối tượng: 24-36 tháng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 Box 2"/>
          <p:cNvSpPr txBox="1"/>
          <p:nvPr/>
        </p:nvSpPr>
        <p:spPr>
          <a:xfrm>
            <a:off x="3505200" y="8267700"/>
            <a:ext cx="11628120" cy="369332"/>
          </a:xfrm>
          <a:prstGeom prst="rect">
            <a:avLst/>
          </a:prstGeom>
          <a:noFill/>
        </p:spPr>
        <p:txBody>
          <a:bodyPr wrap="square" rtlCol="0">
            <a:spAutoFit/>
          </a:bodyPr>
          <a:lstStyle/>
          <a:p>
            <a:r>
              <a:rPr lang="vi-VN" b="1" dirty="0"/>
              <a:t> </a:t>
            </a:r>
            <a:endParaRPr lang="en-US" altLang="en-US" sz="48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962400" y="2705100"/>
            <a:ext cx="12573000" cy="4038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dirty="0">
                <a:solidFill>
                  <a:srgbClr val="002060"/>
                </a:solidFill>
                <a:latin typeface="Times New Roman" panose="02020603050405020304" pitchFamily="18" charset="0"/>
                <a:cs typeface="Times New Roman" panose="02020603050405020304" pitchFamily="18" charset="0"/>
              </a:rPr>
              <a:t>Nội dung:</a:t>
            </a:r>
            <a:r>
              <a:rPr lang="vi-VN" sz="4400" dirty="0">
                <a:solidFill>
                  <a:srgbClr val="002060"/>
                </a:solidFill>
                <a:latin typeface="Times New Roman" panose="02020603050405020304" pitchFamily="18" charset="0"/>
                <a:cs typeface="Times New Roman" panose="02020603050405020304" pitchFamily="18" charset="0"/>
              </a:rPr>
              <a:t> Truyện kể về tàu thủy tí hon và ông của tàu thủy chở hàng đi trên một con sông đến ngã ba thì bỗng nhiên có một chiếc xà lan bị mắc cạn, tàu thủy tí hon chạy nhanh tới và đẩy xà lan đó di chuyển và 2 ông cháu lại đi tiếp.</a:t>
            </a:r>
            <a:endParaRPr lang="en-US" altLang="en-US" sz="4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 name="Flowchart: Preparation 10"/>
          <p:cNvSpPr/>
          <p:nvPr/>
        </p:nvSpPr>
        <p:spPr>
          <a:xfrm>
            <a:off x="4153299" y="84702"/>
            <a:ext cx="8760460" cy="1524000"/>
          </a:xfrm>
          <a:prstGeom prst="flowChartPreparation">
            <a:avLst/>
          </a:prstGeom>
          <a:solidFill>
            <a:schemeClr val="accent3">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Box 3"/>
          <p:cNvSpPr txBox="1"/>
          <p:nvPr/>
        </p:nvSpPr>
        <p:spPr>
          <a:xfrm>
            <a:off x="3200400" y="208721"/>
            <a:ext cx="11049000" cy="1014730"/>
          </a:xfrm>
          <a:prstGeom prst="rect">
            <a:avLst/>
          </a:prstGeom>
          <a:noFill/>
        </p:spPr>
        <p:txBody>
          <a:bodyPr wrap="square" rtlCol="0">
            <a:spAutoFit/>
          </a:bodyPr>
          <a:lstStyle/>
          <a:p>
            <a:pPr algn="ctr"/>
            <a:r>
              <a:rPr lang="en-US" sz="6000" dirty="0" err="1" smtClean="0">
                <a:solidFill>
                  <a:srgbClr val="FF0000"/>
                </a:solidFill>
                <a:latin typeface="Times New Roman" panose="02020603050405020304" pitchFamily="18" charset="0"/>
                <a:cs typeface="Times New Roman" panose="02020603050405020304" pitchFamily="18" charset="0"/>
              </a:rPr>
              <a:t>Đàm</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thoại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với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trẻ</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657599" y="1943100"/>
            <a:ext cx="11582401" cy="7540526"/>
          </a:xfrm>
          <a:prstGeom prst="rect">
            <a:avLst/>
          </a:prstGeom>
          <a:noFill/>
        </p:spPr>
        <p:txBody>
          <a:bodyPr wrap="square" rtlCol="0">
            <a:spAutoFit/>
          </a:bodyPr>
          <a:lstStyle/>
          <a:p>
            <a:r>
              <a:rPr lang="vi-VN" dirty="0"/>
              <a:t> </a:t>
            </a:r>
            <a:r>
              <a:rPr lang="vi-VN" sz="3200" b="1" dirty="0">
                <a:solidFill>
                  <a:srgbClr val="002060"/>
                </a:solidFill>
                <a:latin typeface="Times New Roman" panose="02020603050405020304" pitchFamily="18" charset="0"/>
                <a:cs typeface="Times New Roman" panose="02020603050405020304" pitchFamily="18" charset="0"/>
              </a:rPr>
              <a:t>Cô vừa kể cho các con nghe câu chuyện gì?</a:t>
            </a:r>
          </a:p>
          <a:p>
            <a:r>
              <a:rPr lang="vi-VN" sz="3200" b="1" dirty="0">
                <a:solidFill>
                  <a:srgbClr val="002060"/>
                </a:solidFill>
                <a:latin typeface="Times New Roman" panose="02020603050405020304" pitchFamily="18" charset="0"/>
                <a:cs typeface="Times New Roman" panose="02020603050405020304" pitchFamily="18" charset="0"/>
              </a:rPr>
              <a:t>- Trong câu chuyện có những phương tiện giao thông nào?</a:t>
            </a:r>
          </a:p>
          <a:p>
            <a:r>
              <a:rPr lang="vi-VN" sz="3200" b="1" dirty="0">
                <a:solidFill>
                  <a:srgbClr val="002060"/>
                </a:solidFill>
                <a:latin typeface="Times New Roman" panose="02020603050405020304" pitchFamily="18" charset="0"/>
                <a:cs typeface="Times New Roman" panose="02020603050405020304" pitchFamily="18" charset="0"/>
              </a:rPr>
              <a:t>- Công việc của ông nội tàu thủy tí hon là làm gì? “Tàu thủy tí hon rất thích ông nội làm việc. Ông là một tàu thủy lớn. Ông đẩy các xà lan trên sông”</a:t>
            </a:r>
          </a:p>
          <a:p>
            <a:r>
              <a:rPr lang="vi-VN" sz="3200" b="1" dirty="0">
                <a:solidFill>
                  <a:srgbClr val="002060"/>
                </a:solidFill>
                <a:latin typeface="Times New Roman" panose="02020603050405020304" pitchFamily="18" charset="0"/>
                <a:cs typeface="Times New Roman" panose="02020603050405020304" pitchFamily="18" charset="0"/>
              </a:rPr>
              <a:t>- Có chuyện gì xảy ra khi hai ông cháu đang đẩy xà lan chở đầy lúa?</a:t>
            </a:r>
          </a:p>
          <a:p>
            <a:r>
              <a:rPr lang="vi-VN" sz="3200" b="1" dirty="0">
                <a:solidFill>
                  <a:srgbClr val="002060"/>
                </a:solidFill>
                <a:latin typeface="Times New Roman" panose="02020603050405020304" pitchFamily="18" charset="0"/>
                <a:cs typeface="Times New Roman" panose="02020603050405020304" pitchFamily="18" charset="0"/>
              </a:rPr>
              <a:t>“Á à !Một chiếc xuồng đang ngáng đường kìa ! Các xà lan thì quá lớn mà tình thế lại quá cấp bách không tránh kịp nữa rồi”.</a:t>
            </a:r>
          </a:p>
          <a:p>
            <a:r>
              <a:rPr lang="vi-VN" sz="3200" b="1" dirty="0">
                <a:solidFill>
                  <a:srgbClr val="002060"/>
                </a:solidFill>
                <a:latin typeface="Times New Roman" panose="02020603050405020304" pitchFamily="18" charset="0"/>
                <a:cs typeface="Times New Roman" panose="02020603050405020304" pitchFamily="18" charset="0"/>
              </a:rPr>
              <a:t>- Tàu thủy tí hon đã làm gì?</a:t>
            </a:r>
          </a:p>
          <a:p>
            <a:r>
              <a:rPr lang="vi-VN" sz="3200" b="1" dirty="0">
                <a:solidFill>
                  <a:srgbClr val="002060"/>
                </a:solidFill>
                <a:latin typeface="Times New Roman" panose="02020603050405020304" pitchFamily="18" charset="0"/>
                <a:cs typeface="Times New Roman" panose="02020603050405020304" pitchFamily="18" charset="0"/>
              </a:rPr>
              <a:t>“Tàu thủy tí hon vội vươn lên trước ông, đẩy xuồng qua chỗ an toàn”</a:t>
            </a:r>
          </a:p>
          <a:p>
            <a:r>
              <a:rPr lang="vi-VN" sz="3200" b="1" dirty="0">
                <a:solidFill>
                  <a:srgbClr val="002060"/>
                </a:solidFill>
                <a:latin typeface="Times New Roman" panose="02020603050405020304" pitchFamily="18" charset="0"/>
                <a:cs typeface="Times New Roman" panose="02020603050405020304" pitchFamily="18" charset="0"/>
              </a:rPr>
              <a:t>-Ông đã nói gì với tàu thủy tí hon?</a:t>
            </a:r>
          </a:p>
          <a:p>
            <a:r>
              <a:rPr lang="vi-VN" sz="3200" b="1" dirty="0">
                <a:solidFill>
                  <a:srgbClr val="002060"/>
                </a:solidFill>
                <a:latin typeface="Times New Roman" panose="02020603050405020304" pitchFamily="18" charset="0"/>
                <a:cs typeface="Times New Roman" panose="02020603050405020304" pitchFamily="18" charset="0"/>
              </a:rPr>
              <a:t>“Phì ! suýt chút nữa thì tiêu ! Ông nói.”</a:t>
            </a:r>
          </a:p>
          <a:p>
            <a:endParaRPr lang="en-US" alt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00400" y="2171700"/>
            <a:ext cx="12115800" cy="4154984"/>
          </a:xfrm>
          <a:prstGeom prst="rect">
            <a:avLst/>
          </a:prstGeom>
          <a:noFill/>
        </p:spPr>
        <p:txBody>
          <a:bodyPr wrap="square" rtlCol="0">
            <a:spAutoFit/>
          </a:bodyPr>
          <a:lstStyle/>
          <a:p>
            <a:r>
              <a:rPr lang="vi-VN" dirty="0">
                <a:solidFill>
                  <a:srgbClr val="000000"/>
                </a:solidFill>
                <a:latin typeface="Times New Roman" panose="02020603050405020304" pitchFamily="18" charset="0"/>
              </a:rPr>
              <a:t> </a:t>
            </a:r>
            <a:r>
              <a:rPr lang="vi-VN" sz="4400" b="1" dirty="0" smtClean="0">
                <a:solidFill>
                  <a:srgbClr val="002060"/>
                </a:solidFill>
                <a:latin typeface="Times New Roman" panose="02020603050405020304" pitchFamily="18" charset="0"/>
                <a:cs typeface="Times New Roman" panose="02020603050405020304" pitchFamily="18" charset="0"/>
              </a:rPr>
              <a:t>Cô </a:t>
            </a:r>
            <a:r>
              <a:rPr lang="vi-VN" sz="4400" b="1" dirty="0">
                <a:solidFill>
                  <a:srgbClr val="002060"/>
                </a:solidFill>
                <a:latin typeface="Times New Roman" panose="02020603050405020304" pitchFamily="18" charset="0"/>
                <a:cs typeface="Times New Roman" panose="02020603050405020304" pitchFamily="18" charset="0"/>
              </a:rPr>
              <a:t>chốt lại: Tàu thủy thật dũng cảm phải không, tàu thủy tí hon đã cứu anh xuồng và ông nội thoát nạn đấy. Các con có yêu quý tàu thủy tí hon không?</a:t>
            </a:r>
          </a:p>
          <a:p>
            <a:r>
              <a:rPr lang="vi-VN" sz="4400" b="1" dirty="0">
                <a:solidFill>
                  <a:srgbClr val="002060"/>
                </a:solidFill>
                <a:latin typeface="Times New Roman" panose="02020603050405020304" pitchFamily="18" charset="0"/>
                <a:cs typeface="Times New Roman" panose="02020603050405020304" pitchFamily="18" charset="0"/>
              </a:rPr>
              <a:t>-Yêu quý thì chúng mình phải học tàu thủy tí hon là biết giúp đỡ mọi người nhé</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838200" y="32238"/>
            <a:ext cx="15925800" cy="887422"/>
          </a:xfrm>
          <a:prstGeom prst="rect">
            <a:avLst/>
          </a:prstGeom>
          <a:noFill/>
        </p:spPr>
        <p:txBody>
          <a:bodyPr wrap="square">
            <a:spAutoFit/>
          </a:bodyPr>
          <a:lstStyle/>
          <a:p>
            <a:pPr>
              <a:lnSpc>
                <a:spcPts val="6165"/>
              </a:lnSpc>
              <a:spcBef>
                <a:spcPct val="0"/>
              </a:spcBef>
            </a:pPr>
            <a:r>
              <a:rPr lang="vi-VN" sz="6000" b="1" dirty="0">
                <a:solidFill>
                  <a:srgbClr val="FF0000"/>
                </a:solidFill>
                <a:latin typeface="Times New Roman" panose="02020603050405020304" pitchFamily="18" charset="0"/>
                <a:ea typeface="Handyman"/>
                <a:cs typeface="Times New Roman" panose="02020603050405020304" pitchFamily="18" charset="0"/>
                <a:sym typeface="Handyman"/>
              </a:rPr>
              <a:t>Lần 3: Xem video </a:t>
            </a:r>
            <a:r>
              <a:rPr lang="en-US" sz="6000" b="1" dirty="0" err="1" smtClean="0">
                <a:solidFill>
                  <a:srgbClr val="FF0000"/>
                </a:solidFill>
                <a:latin typeface="Times New Roman" panose="02020603050405020304" pitchFamily="18" charset="0"/>
                <a:ea typeface="Handyman"/>
                <a:cs typeface="Times New Roman" panose="02020603050405020304" pitchFamily="18" charset="0"/>
                <a:sym typeface="Handyman"/>
              </a:rPr>
              <a:t>truyện</a:t>
            </a:r>
            <a:r>
              <a:rPr lang="vi-VN" sz="60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000" b="1" dirty="0" smtClean="0">
                <a:solidFill>
                  <a:srgbClr val="FF0000"/>
                </a:solidFill>
                <a:latin typeface="Times New Roman" panose="02020603050405020304" pitchFamily="18" charset="0"/>
                <a:ea typeface="Handyman"/>
                <a:cs typeface="Times New Roman" panose="02020603050405020304" pitchFamily="18" charset="0"/>
                <a:sym typeface="Handyman"/>
              </a:rPr>
              <a:t> T</a:t>
            </a:r>
            <a:r>
              <a:rPr lang="vi-VN" sz="6000" b="1" dirty="0" smtClean="0">
                <a:solidFill>
                  <a:srgbClr val="FF0000"/>
                </a:solidFill>
                <a:latin typeface="Times New Roman" panose="02020603050405020304" pitchFamily="18" charset="0"/>
                <a:ea typeface="Handyman"/>
                <a:cs typeface="Times New Roman" panose="02020603050405020304" pitchFamily="18" charset="0"/>
                <a:sym typeface="Handyman"/>
              </a:rPr>
              <a:t>àu thủy tý hon”</a:t>
            </a:r>
            <a:endParaRPr lang="vi-VN" sz="6000" b="1" dirty="0">
              <a:solidFill>
                <a:srgbClr val="FF0000"/>
              </a:solidFill>
              <a:latin typeface="Times New Roman" panose="02020603050405020304" pitchFamily="18" charset="0"/>
              <a:ea typeface="Handyman"/>
              <a:cs typeface="Times New Roman" panose="02020603050405020304" pitchFamily="18" charset="0"/>
              <a:sym typeface="Handyman"/>
            </a:endParaRPr>
          </a:p>
        </p:txBody>
      </p:sp>
      <p:pic>
        <p:nvPicPr>
          <p:cNvPr id="2" name="6533866823359 (1)">
            <a:hlinkClick r:id="" action="ppaction://media"/>
          </p:cNvPr>
          <p:cNvPicPr>
            <a:picLocks noChangeAspect="1"/>
          </p:cNvPicPr>
          <p:nvPr>
            <a:videoFile r:link="rId1"/>
            <p:extLst>
              <p:ext uri="{DAA4B4D4-6D71-4841-9C94-3DE7FCFB9230}">
                <p14:media xmlns:p14="http://schemas.microsoft.com/office/powerpoint/2010/main" r:embed="rId2">
                  <p14:trim end="1376.6666"/>
                </p14:media>
              </p:ext>
            </p:extLst>
          </p:nvPr>
        </p:nvPicPr>
        <p:blipFill>
          <a:blip r:embed="rId5"/>
          <a:stretch>
            <a:fillRect/>
          </a:stretch>
        </p:blipFill>
        <p:spPr>
          <a:xfrm>
            <a:off x="0" y="952500"/>
            <a:ext cx="18288000" cy="933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124200" y="2552700"/>
            <a:ext cx="12496800" cy="4038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8000" b="1" dirty="0">
                <a:solidFill>
                  <a:srgbClr val="FF0000"/>
                </a:solidFill>
                <a:latin typeface="Times New Roman" panose="02020603050405020304" pitchFamily="18" charset="0"/>
                <a:cs typeface="Times New Roman" panose="02020603050405020304" pitchFamily="18" charset="0"/>
              </a:rPr>
              <a:t>Cô nhận xét giờ hoc và      chuyển hoạt động</a:t>
            </a:r>
            <a:endParaRPr lang="vi-VN" sz="8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6" name="Text Box 5"/>
          <p:cNvSpPr txBox="1"/>
          <p:nvPr/>
        </p:nvSpPr>
        <p:spPr>
          <a:xfrm>
            <a:off x="3200400" y="1028700"/>
            <a:ext cx="10822305" cy="923330"/>
          </a:xfrm>
          <a:prstGeom prst="rect">
            <a:avLst/>
          </a:prstGeom>
          <a:noFill/>
        </p:spPr>
        <p:txBody>
          <a:bodyPr wrap="square" rtlCol="0">
            <a:spAutoFit/>
          </a:bodyPr>
          <a:lstStyle/>
          <a:p>
            <a:endPar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pic>
        <p:nvPicPr>
          <p:cNvPr id="1028" name="Picture 4" descr="Tạo hình vẽ tàu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1031" y="164440"/>
            <a:ext cx="3352800" cy="17285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p:cNvSpPr txBox="1"/>
          <p:nvPr/>
        </p:nvSpPr>
        <p:spPr>
          <a:xfrm>
            <a:off x="284285" y="366980"/>
            <a:ext cx="2895600" cy="1323439"/>
          </a:xfrm>
          <a:prstGeom prst="rect">
            <a:avLst/>
          </a:prstGeom>
          <a:noFill/>
        </p:spPr>
        <p:txBody>
          <a:bodyPr wrap="square" rtlCol="0">
            <a:spAutoFit/>
          </a:bodyPr>
          <a:lstStyle/>
          <a:p>
            <a:r>
              <a:rPr lang="en-US" sz="4000" b="1" dirty="0" err="1" smtClean="0">
                <a:solidFill>
                  <a:srgbClr val="002060"/>
                </a:solidFill>
                <a:latin typeface="Times New Roman" panose="02020603050405020304" pitchFamily="18" charset="0"/>
                <a:cs typeface="Times New Roman" panose="02020603050405020304" pitchFamily="18" charset="0"/>
              </a:rPr>
              <a:t>Cô</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có</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hình</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ảnh</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gì</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đây</a:t>
            </a:r>
            <a:r>
              <a:rPr lang="en-US" sz="4000" b="1" dirty="0" smtClean="0">
                <a:solidFill>
                  <a:srgbClr val="002060"/>
                </a:solidFill>
                <a:latin typeface="Times New Roman" panose="02020603050405020304" pitchFamily="18" charset="0"/>
                <a:cs typeface="Times New Roman" panose="02020603050405020304" pitchFamily="18" charset="0"/>
              </a:rPr>
              <a:t>?</a:t>
            </a:r>
            <a:endParaRPr lang="vi-VN" sz="4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5000">
        <p159:morph option="byObject"/>
      </p:transition>
    </mc:Choice>
    <mc:Fallback>
      <p:transition spd="slow"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038600" y="2933700"/>
            <a:ext cx="10210800" cy="3124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7200" b="1" dirty="0">
                <a:solidFill>
                  <a:srgbClr val="FF0000"/>
                </a:solidFill>
                <a:latin typeface="Times New Roman" panose="02020603050405020304" pitchFamily="18" charset="0"/>
                <a:cs typeface="Times New Roman" panose="02020603050405020304" pitchFamily="18" charset="0"/>
              </a:rPr>
              <a:t>Lần 1:</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Cô</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kể</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kết</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hợp</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cử</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chỉ</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điệu</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bộ</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nét</a:t>
            </a:r>
            <a:r>
              <a:rPr lang="en-US" altLang="en-US" sz="7200" b="1" dirty="0">
                <a:solidFill>
                  <a:srgbClr val="FF0000"/>
                </a:solidFill>
                <a:latin typeface="Times New Roman" panose="02020603050405020304" pitchFamily="18" charset="0"/>
                <a:cs typeface="Times New Roman" panose="02020603050405020304" pitchFamily="18" charset="0"/>
              </a:rPr>
              <a:t> </a:t>
            </a:r>
            <a:r>
              <a:rPr lang="en-US" altLang="en-US" sz="7200" b="1" dirty="0" err="1">
                <a:solidFill>
                  <a:srgbClr val="FF0000"/>
                </a:solidFill>
                <a:latin typeface="Times New Roman" panose="02020603050405020304" pitchFamily="18" charset="0"/>
                <a:cs typeface="Times New Roman" panose="02020603050405020304" pitchFamily="18" charset="0"/>
              </a:rPr>
              <a:t>mặt</a:t>
            </a:r>
            <a:r>
              <a:rPr lang="en-US" altLang="en-US" sz="7200" b="1" dirty="0">
                <a:solidFill>
                  <a:srgbClr val="FF0000"/>
                </a:solidFill>
                <a:latin typeface="Times New Roman" panose="02020603050405020304" pitchFamily="18" charset="0"/>
                <a:cs typeface="Times New Roman" panose="02020603050405020304" pitchFamily="18" charset="0"/>
              </a:rPr>
              <a:t> </a:t>
            </a:r>
            <a:endParaRPr lang="vi-VN" altLang="en-US" sz="7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343400" y="3390900"/>
            <a:ext cx="10515600" cy="2743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8000" b="1" dirty="0">
                <a:solidFill>
                  <a:srgbClr val="FF0000"/>
                </a:solidFill>
                <a:latin typeface="Times New Roman" panose="02020603050405020304" pitchFamily="18" charset="0"/>
                <a:ea typeface="Handyman"/>
                <a:cs typeface="Times New Roman" panose="02020603050405020304" pitchFamily="18" charset="0"/>
                <a:sym typeface="Handyman"/>
              </a:rPr>
              <a:t>Lần 2: Cô </a:t>
            </a:r>
            <a:r>
              <a:rPr lang="en-US" sz="8000" b="1" dirty="0" err="1">
                <a:solidFill>
                  <a:srgbClr val="FF0000"/>
                </a:solidFill>
                <a:latin typeface="Times New Roman" panose="02020603050405020304" pitchFamily="18" charset="0"/>
                <a:ea typeface="Handyman"/>
                <a:cs typeface="Times New Roman" panose="02020603050405020304" pitchFamily="18" charset="0"/>
                <a:sym typeface="Handyman"/>
              </a:rPr>
              <a:t>kể</a:t>
            </a:r>
            <a:r>
              <a:rPr lang="vi-VN" sz="80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8000" b="1" dirty="0" err="1">
                <a:solidFill>
                  <a:srgbClr val="FF0000"/>
                </a:solidFill>
                <a:latin typeface="Times New Roman" panose="02020603050405020304" pitchFamily="18" charset="0"/>
                <a:ea typeface="Handyman"/>
                <a:cs typeface="Times New Roman" panose="02020603050405020304" pitchFamily="18" charset="0"/>
                <a:sym typeface="Handyman"/>
              </a:rPr>
              <a:t>kết</a:t>
            </a:r>
            <a:r>
              <a:rPr lang="en-US" sz="80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8000" b="1" dirty="0" err="1">
                <a:solidFill>
                  <a:srgbClr val="FF0000"/>
                </a:solidFill>
                <a:latin typeface="Times New Roman" panose="02020603050405020304" pitchFamily="18" charset="0"/>
                <a:ea typeface="Handyman"/>
                <a:cs typeface="Times New Roman" panose="02020603050405020304" pitchFamily="18" charset="0"/>
                <a:sym typeface="Handyman"/>
              </a:rPr>
              <a:t>hợp</a:t>
            </a:r>
            <a:r>
              <a:rPr lang="en-US" sz="80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8000" b="1" dirty="0" err="1">
                <a:solidFill>
                  <a:srgbClr val="FF0000"/>
                </a:solidFill>
                <a:latin typeface="Times New Roman" panose="02020603050405020304" pitchFamily="18" charset="0"/>
                <a:ea typeface="Handyman"/>
                <a:cs typeface="Times New Roman" panose="02020603050405020304" pitchFamily="18" charset="0"/>
                <a:sym typeface="Handyman"/>
              </a:rPr>
              <a:t>tranh</a:t>
            </a:r>
            <a:r>
              <a:rPr lang="en-US" sz="8000" b="1" dirty="0">
                <a:solidFill>
                  <a:srgbClr val="FF0000"/>
                </a:solidFill>
                <a:latin typeface="Times New Roman" panose="02020603050405020304" pitchFamily="18" charset="0"/>
                <a:ea typeface="Handyman"/>
                <a:cs typeface="Times New Roman" panose="02020603050405020304" pitchFamily="18" charset="0"/>
                <a:sym typeface="Handyman"/>
              </a:rPr>
              <a:t> minh </a:t>
            </a:r>
            <a:r>
              <a:rPr lang="en-US" sz="8000" b="1" dirty="0" err="1">
                <a:solidFill>
                  <a:srgbClr val="FF0000"/>
                </a:solidFill>
                <a:latin typeface="Times New Roman" panose="02020603050405020304" pitchFamily="18" charset="0"/>
                <a:ea typeface="Handyman"/>
                <a:cs typeface="Times New Roman" panose="02020603050405020304" pitchFamily="18" charset="0"/>
                <a:sym typeface="Handyman"/>
              </a:rPr>
              <a:t>họa</a:t>
            </a:r>
            <a:endParaRPr lang="en-US" sz="8000" b="1" dirty="0">
              <a:solidFill>
                <a:srgbClr val="FF0000"/>
              </a:solidFill>
              <a:latin typeface="Times New Roman" panose="02020603050405020304" pitchFamily="18" charset="0"/>
              <a:ea typeface="Handyman"/>
              <a:cs typeface="Times New Roman" panose="02020603050405020304" pitchFamily="18" charset="0"/>
              <a:sym typeface="Handy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UYỆN: TÀU THỦY TÍ HON | Mầm non An Hồ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8288001" cy="1028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779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uyện Tàu thủy tí h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45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2821" y="9182100"/>
            <a:ext cx="17742358" cy="830997"/>
          </a:xfrm>
          <a:prstGeom prst="rect">
            <a:avLst/>
          </a:prstGeom>
        </p:spPr>
        <p:txBody>
          <a:bodyPr wrap="none">
            <a:spAutoFit/>
          </a:bodyPr>
          <a:lstStyle/>
          <a:p>
            <a:r>
              <a:rPr lang="vi-VN" sz="4800" b="1" dirty="0">
                <a:solidFill>
                  <a:srgbClr val="002060"/>
                </a:solidFill>
                <a:latin typeface="+mj-lt"/>
              </a:rPr>
              <a:t>Tàu thủy tí hon rất thích ông nội làm việc. Ông là một tàu thủy </a:t>
            </a:r>
            <a:r>
              <a:rPr lang="vi-VN" sz="4800" b="1" dirty="0" smtClean="0">
                <a:solidFill>
                  <a:srgbClr val="002060"/>
                </a:solidFill>
                <a:latin typeface="+mj-lt"/>
              </a:rPr>
              <a:t>lớn.</a:t>
            </a:r>
            <a:endParaRPr lang="vi-VN" sz="4800" b="1" dirty="0">
              <a:solidFill>
                <a:srgbClr val="002060"/>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496300"/>
            <a:ext cx="12071579" cy="584775"/>
          </a:xfrm>
          <a:prstGeom prst="rect">
            <a:avLst/>
          </a:prstGeom>
        </p:spPr>
        <p:txBody>
          <a:bodyPr wrap="square">
            <a:spAutoFit/>
          </a:bodyPr>
          <a:lstStyle/>
          <a:p>
            <a:endParaRPr lang="vi-VN" sz="3200" b="1" dirty="0">
              <a:solidFill>
                <a:srgbClr val="002060"/>
              </a:solidFill>
              <a:latin typeface="+mj-lt"/>
            </a:endParaRPr>
          </a:p>
        </p:txBody>
      </p:sp>
      <p:pic>
        <p:nvPicPr>
          <p:cNvPr id="5122" name="Picture 2" descr="Giáo án kể chuyện Tàu thủy tí hon trẻ 4 tu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38" y="0"/>
            <a:ext cx="1813866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57200" y="8877300"/>
            <a:ext cx="16992600" cy="1409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Ông đẩy các xà lan trên sông. Tàu thủy tí hon thích làm việc với ông. Hai ông cháu hợp sức đẩy xà lan rộng lớn chở đầy lúa trên dòng nước mênh mông..</a:t>
            </a:r>
          </a:p>
        </p:txBody>
      </p:sp>
    </p:spTree>
    <p:extLst>
      <p:ext uri="{BB962C8B-B14F-4D97-AF65-F5344CB8AC3E}">
        <p14:creationId xmlns:p14="http://schemas.microsoft.com/office/powerpoint/2010/main" val="3009903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501" t="22445" r="34999" b="20667"/>
          <a:stretch/>
        </p:blipFill>
        <p:spPr>
          <a:xfrm>
            <a:off x="0" y="0"/>
            <a:ext cx="18345148" cy="10287331"/>
          </a:xfrm>
          <a:prstGeom prst="rect">
            <a:avLst/>
          </a:prstGeom>
        </p:spPr>
      </p:pic>
      <p:sp>
        <p:nvSpPr>
          <p:cNvPr id="3" name="Rounded Rectangle 2"/>
          <p:cNvSpPr/>
          <p:nvPr/>
        </p:nvSpPr>
        <p:spPr>
          <a:xfrm>
            <a:off x="0" y="9029700"/>
            <a:ext cx="18345148" cy="125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mj-lt"/>
              </a:rPr>
              <a:t> </a:t>
            </a:r>
            <a:r>
              <a:rPr lang="vi-VN" sz="3200" b="1" dirty="0">
                <a:solidFill>
                  <a:schemeClr val="tx1"/>
                </a:solidFill>
                <a:latin typeface="+mj-lt"/>
              </a:rPr>
              <a:t>Á à !Một chiếc xuồng đang ngáng đường kìa ! Các xà lan thì quá lớn mà tình thế lại quá cấp bách không tránh kịp nữa rồi. Tàu thủy tí hon vội vươn lên trước ông, đẩy xuồng qua chỗ an toàn.</a:t>
            </a:r>
          </a:p>
        </p:txBody>
      </p:sp>
    </p:spTree>
    <p:extLst>
      <p:ext uri="{BB962C8B-B14F-4D97-AF65-F5344CB8AC3E}">
        <p14:creationId xmlns:p14="http://schemas.microsoft.com/office/powerpoint/2010/main" val="636802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000" t="22445" r="35000" b="19778"/>
          <a:stretch/>
        </p:blipFill>
        <p:spPr>
          <a:xfrm>
            <a:off x="1" y="0"/>
            <a:ext cx="18313788" cy="10296197"/>
          </a:xfrm>
          <a:prstGeom prst="rect">
            <a:avLst/>
          </a:prstGeom>
        </p:spPr>
      </p:pic>
    </p:spTree>
    <p:extLst>
      <p:ext uri="{BB962C8B-B14F-4D97-AF65-F5344CB8AC3E}">
        <p14:creationId xmlns:p14="http://schemas.microsoft.com/office/powerpoint/2010/main" val="4901705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147</Words>
  <Application>Microsoft Office PowerPoint</Application>
  <PresentationFormat>Custom</PresentationFormat>
  <Paragraphs>27</Paragraphs>
  <Slides>14</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Times New Roman</vt:lpstr>
      <vt:lpstr>Arial</vt:lpstr>
      <vt:lpstr>Handyman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Techsi.vn</cp:lastModifiedBy>
  <cp:revision>31</cp:revision>
  <dcterms:created xsi:type="dcterms:W3CDTF">2006-08-16T00:00:00Z</dcterms:created>
  <dcterms:modified xsi:type="dcterms:W3CDTF">2025-04-24T08:46:13Z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0138E6F2CD3E46DDB8586D094EC3952D_13</vt:lpwstr>
  </property>
  <property fmtid="{D5CDD505-2E9C-101B-9397-08002B2CF9AE}" pid="3" name="KSOProductBuildVer">
    <vt:lpwstr>1033-12.2.0.20326</vt:lpwstr>
  </property>
</Properties>
</file>