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98" r:id="rId3"/>
    <p:sldId id="257" r:id="rId4"/>
    <p:sldId id="290" r:id="rId5"/>
    <p:sldId id="294" r:id="rId6"/>
    <p:sldId id="295" r:id="rId7"/>
    <p:sldId id="296" r:id="rId8"/>
    <p:sldId id="297" r:id="rId9"/>
    <p:sldId id="264" r:id="rId10"/>
    <p:sldId id="284" r:id="rId11"/>
    <p:sldId id="282" r:id="rId12"/>
    <p:sldId id="292" r:id="rId13"/>
    <p:sldId id="289" r:id="rId14"/>
  </p:sldIdLst>
  <p:sldSz cx="18288000" cy="10287000"/>
  <p:notesSz cx="6858000" cy="9144000"/>
  <p:embeddedFontLst>
    <p:embeddedFont>
      <p:font typeface="Helvetica" panose="020B060402020202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70" autoAdjust="0"/>
  </p:normalViewPr>
  <p:slideViewPr>
    <p:cSldViewPr showGuides="1">
      <p:cViewPr varScale="1">
        <p:scale>
          <a:sx n="38" d="100"/>
          <a:sy n="38" d="100"/>
        </p:scale>
        <p:origin x="94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59EEF-2926-4A4D-BA44-421C3F8828E6}" type="datetimeFigureOut">
              <a:rPr lang="vi-VN" smtClean="0"/>
              <a:t>09/04/2025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1AFB0-471D-4B2A-A956-24D020E6C9E0}" type="slidenum">
              <a:rPr lang="vi-VN" smtClean="0"/>
              <a:t>‹#›</a:t>
            </a:fld>
            <a:endParaRPr lang="vi-VN"/>
          </a:p>
        </p:txBody>
      </p:sp>
    </p:spTree>
    <p:extLst>
      <p:ext uri="{BB962C8B-B14F-4D97-AF65-F5344CB8AC3E}">
        <p14:creationId xmlns:p14="http://schemas.microsoft.com/office/powerpoint/2010/main" val="150920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3"/>
          <p:cNvSpPr/>
          <p:nvPr/>
        </p:nvSpPr>
        <p:spPr>
          <a:xfrm>
            <a:off x="15063862" y="-64869"/>
            <a:ext cx="2384859" cy="2430429"/>
          </a:xfrm>
          <a:custGeom>
            <a:avLst/>
            <a:gdLst/>
            <a:ahLst/>
            <a:cxnLst/>
            <a:rect l="l" t="t" r="r" b="b"/>
            <a:pathLst>
              <a:path w="2384859" h="2430429">
                <a:moveTo>
                  <a:pt x="0" y="0"/>
                </a:moveTo>
                <a:lnTo>
                  <a:pt x="2384859" y="0"/>
                </a:lnTo>
                <a:lnTo>
                  <a:pt x="2384859" y="2430429"/>
                </a:lnTo>
                <a:lnTo>
                  <a:pt x="0" y="2430429"/>
                </a:lnTo>
                <a:lnTo>
                  <a:pt x="0" y="0"/>
                </a:lnTo>
                <a:close/>
              </a:path>
            </a:pathLst>
          </a:custGeom>
          <a:blipFill>
            <a:blip r:embed="rId3"/>
            <a:stretch>
              <a:fillRect/>
            </a:stretch>
          </a:blipFill>
        </p:spPr>
      </p:sp>
      <p:sp>
        <p:nvSpPr>
          <p:cNvPr id="4" name="Freeform 4"/>
          <p:cNvSpPr/>
          <p:nvPr/>
        </p:nvSpPr>
        <p:spPr>
          <a:xfrm rot="-2331782">
            <a:off x="2622439" y="-786131"/>
            <a:ext cx="1542783" cy="1572263"/>
          </a:xfrm>
          <a:custGeom>
            <a:avLst/>
            <a:gdLst/>
            <a:ahLst/>
            <a:cxnLst/>
            <a:rect l="l" t="t" r="r" b="b"/>
            <a:pathLst>
              <a:path w="1542783" h="1572263">
                <a:moveTo>
                  <a:pt x="0" y="0"/>
                </a:moveTo>
                <a:lnTo>
                  <a:pt x="1542782" y="0"/>
                </a:lnTo>
                <a:lnTo>
                  <a:pt x="1542782" y="1572262"/>
                </a:lnTo>
                <a:lnTo>
                  <a:pt x="0" y="1572262"/>
                </a:lnTo>
                <a:lnTo>
                  <a:pt x="0" y="0"/>
                </a:lnTo>
                <a:close/>
              </a:path>
            </a:pathLst>
          </a:custGeom>
          <a:blipFill>
            <a:blip r:embed="rId3"/>
            <a:stretch>
              <a:fillRect/>
            </a:stretch>
          </a:blipFill>
        </p:spPr>
      </p:sp>
      <p:sp>
        <p:nvSpPr>
          <p:cNvPr id="5" name="Freeform 5"/>
          <p:cNvSpPr/>
          <p:nvPr/>
        </p:nvSpPr>
        <p:spPr>
          <a:xfrm rot="-2331782">
            <a:off x="41150" y="480040"/>
            <a:ext cx="2156412" cy="2197617"/>
          </a:xfrm>
          <a:custGeom>
            <a:avLst/>
            <a:gdLst/>
            <a:ahLst/>
            <a:cxnLst/>
            <a:rect l="l" t="t" r="r" b="b"/>
            <a:pathLst>
              <a:path w="2156412" h="2197617">
                <a:moveTo>
                  <a:pt x="0" y="0"/>
                </a:moveTo>
                <a:lnTo>
                  <a:pt x="2156411" y="0"/>
                </a:lnTo>
                <a:lnTo>
                  <a:pt x="2156411" y="2197617"/>
                </a:lnTo>
                <a:lnTo>
                  <a:pt x="0" y="2197617"/>
                </a:lnTo>
                <a:lnTo>
                  <a:pt x="0" y="0"/>
                </a:lnTo>
                <a:close/>
              </a:path>
            </a:pathLst>
          </a:custGeom>
          <a:blipFill>
            <a:blip r:embed="rId3"/>
            <a:stretch>
              <a:fillRect/>
            </a:stretch>
          </a:blipFill>
        </p:spPr>
      </p:sp>
      <p:sp>
        <p:nvSpPr>
          <p:cNvPr id="6" name="Freeform 6"/>
          <p:cNvSpPr/>
          <p:nvPr/>
        </p:nvSpPr>
        <p:spPr>
          <a:xfrm>
            <a:off x="440869" y="3590002"/>
            <a:ext cx="587831" cy="587096"/>
          </a:xfrm>
          <a:custGeom>
            <a:avLst/>
            <a:gdLst/>
            <a:ahLst/>
            <a:cxnLst/>
            <a:rect l="l" t="t" r="r" b="b"/>
            <a:pathLst>
              <a:path w="587831" h="587096">
                <a:moveTo>
                  <a:pt x="0" y="0"/>
                </a:moveTo>
                <a:lnTo>
                  <a:pt x="587831" y="0"/>
                </a:lnTo>
                <a:lnTo>
                  <a:pt x="587831" y="587096"/>
                </a:lnTo>
                <a:lnTo>
                  <a:pt x="0" y="587096"/>
                </a:lnTo>
                <a:lnTo>
                  <a:pt x="0" y="0"/>
                </a:lnTo>
                <a:close/>
              </a:path>
            </a:pathLst>
          </a:custGeom>
          <a:blipFill>
            <a:blip r:embed="rId4"/>
            <a:stretch>
              <a:fillRect/>
            </a:stretch>
          </a:blipFill>
        </p:spPr>
      </p:sp>
      <p:sp>
        <p:nvSpPr>
          <p:cNvPr id="11" name="Freeform 11"/>
          <p:cNvSpPr/>
          <p:nvPr/>
        </p:nvSpPr>
        <p:spPr>
          <a:xfrm>
            <a:off x="17994084" y="509041"/>
            <a:ext cx="587831" cy="587096"/>
          </a:xfrm>
          <a:custGeom>
            <a:avLst/>
            <a:gdLst/>
            <a:ahLst/>
            <a:cxnLst/>
            <a:rect l="l" t="t" r="r" b="b"/>
            <a:pathLst>
              <a:path w="587831" h="587096">
                <a:moveTo>
                  <a:pt x="0" y="0"/>
                </a:moveTo>
                <a:lnTo>
                  <a:pt x="587832" y="0"/>
                </a:lnTo>
                <a:lnTo>
                  <a:pt x="587832" y="587097"/>
                </a:lnTo>
                <a:lnTo>
                  <a:pt x="0" y="587097"/>
                </a:lnTo>
                <a:lnTo>
                  <a:pt x="0" y="0"/>
                </a:lnTo>
                <a:close/>
              </a:path>
            </a:pathLst>
          </a:custGeom>
          <a:blipFill>
            <a:blip r:embed="rId4"/>
            <a:stretch>
              <a:fillRect/>
            </a:stretch>
          </a:blipFill>
        </p:spPr>
      </p:sp>
      <p:sp>
        <p:nvSpPr>
          <p:cNvPr id="12" name="Freeform 12"/>
          <p:cNvSpPr/>
          <p:nvPr/>
        </p:nvSpPr>
        <p:spPr>
          <a:xfrm>
            <a:off x="7642025" y="2358160"/>
            <a:ext cx="2428171" cy="2396940"/>
          </a:xfrm>
          <a:custGeom>
            <a:avLst/>
            <a:gdLst/>
            <a:ahLst/>
            <a:cxnLst/>
            <a:rect l="l" t="t" r="r" b="b"/>
            <a:pathLst>
              <a:path w="4365173" h="4340014">
                <a:moveTo>
                  <a:pt x="0" y="0"/>
                </a:moveTo>
                <a:lnTo>
                  <a:pt x="4365173" y="0"/>
                </a:lnTo>
                <a:lnTo>
                  <a:pt x="4365173" y="4340014"/>
                </a:lnTo>
                <a:lnTo>
                  <a:pt x="0" y="4340014"/>
                </a:lnTo>
                <a:lnTo>
                  <a:pt x="0" y="0"/>
                </a:lnTo>
                <a:close/>
              </a:path>
            </a:pathLst>
          </a:custGeom>
          <a:blipFill>
            <a:blip r:embed="rId5"/>
            <a:stretch>
              <a:fillRect/>
            </a:stretch>
          </a:blipFill>
        </p:spPr>
      </p:sp>
      <p:sp>
        <p:nvSpPr>
          <p:cNvPr id="13" name="TextBox 13"/>
          <p:cNvSpPr txBox="1"/>
          <p:nvPr/>
        </p:nvSpPr>
        <p:spPr>
          <a:xfrm>
            <a:off x="4236785" y="1499235"/>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QUẬN LONG BIÊN</a:t>
            </a:r>
          </a:p>
          <a:p>
            <a:pPr algn="ctr">
              <a:lnSpc>
                <a:spcPts val="4720"/>
              </a:lnSpc>
            </a:pPr>
            <a:r>
              <a:rPr lang="en-US" sz="3200"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3370" dirty="0">
              <a:solidFill>
                <a:srgbClr val="000000"/>
              </a:solidFill>
              <a:latin typeface="Handyman"/>
              <a:ea typeface="Handyman"/>
              <a:cs typeface="Handyman"/>
              <a:sym typeface="Handyman"/>
            </a:endParaRPr>
          </a:p>
        </p:txBody>
      </p:sp>
      <p:sp>
        <p:nvSpPr>
          <p:cNvPr id="14" name="TextBox 14"/>
          <p:cNvSpPr txBox="1"/>
          <p:nvPr/>
        </p:nvSpPr>
        <p:spPr>
          <a:xfrm>
            <a:off x="3366190" y="4533900"/>
            <a:ext cx="11950009" cy="2954655"/>
          </a:xfrm>
          <a:prstGeom prst="rect">
            <a:avLst/>
          </a:prstGeom>
        </p:spPr>
        <p:txBody>
          <a:bodyPr wrap="square" lIns="0" tIns="0" rIns="0" bIns="0" rtlCol="0" anchor="t">
            <a:spAutoFit/>
          </a:bodyPr>
          <a:lstStyle/>
          <a:p>
            <a:pPr algn="ctr">
              <a:spcBef>
                <a:spcPct val="0"/>
              </a:spcBef>
            </a:pPr>
            <a:r>
              <a:rPr lang="vi-VN" sz="6600" b="1" dirty="0">
                <a:solidFill>
                  <a:srgbClr val="FF0000"/>
                </a:solidFill>
                <a:effectLst>
                  <a:outerShdw blurRad="38100" dist="38100" dir="2700000" algn="tl">
                    <a:srgbClr val="000000">
                      <a:alpha val="43137"/>
                    </a:srgbClr>
                  </a:outerShdw>
                </a:effectLst>
                <a:latin typeface="+mj-lt"/>
                <a:ea typeface="Handyman"/>
                <a:cs typeface="Handyman"/>
                <a:sym typeface="Handyman"/>
              </a:rPr>
              <a:t>LÀM QUEN VĂN HỌC</a:t>
            </a:r>
          </a:p>
          <a:p>
            <a:pPr algn="ctr">
              <a:spcBef>
                <a:spcPct val="0"/>
              </a:spcBef>
            </a:pPr>
            <a:r>
              <a:rPr lang="vi-VN" sz="7200" b="1" dirty="0">
                <a:solidFill>
                  <a:schemeClr val="tx2"/>
                </a:solidFill>
                <a:latin typeface="+mj-lt"/>
                <a:ea typeface="Handyman"/>
                <a:cs typeface="Handyman"/>
                <a:sym typeface="Handyman"/>
              </a:rPr>
              <a:t>Đề tài: Truyện “Quả trứng”</a:t>
            </a:r>
          </a:p>
          <a:p>
            <a:pPr algn="ctr">
              <a:spcBef>
                <a:spcPct val="0"/>
              </a:spcBef>
            </a:pPr>
            <a:r>
              <a:rPr lang="vi-VN" sz="5400" b="1" dirty="0">
                <a:solidFill>
                  <a:schemeClr val="tx2"/>
                </a:solidFill>
                <a:latin typeface="+mj-lt"/>
                <a:ea typeface="Handyman"/>
                <a:cs typeface="Handyman"/>
                <a:sym typeface="Handyman"/>
              </a:rPr>
              <a:t>Lứa tuổi: 24-36 tháng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3276600" y="2628900"/>
            <a:ext cx="12268200" cy="4308872"/>
          </a:xfrm>
          <a:prstGeom prst="rect">
            <a:avLst/>
          </a:prstGeom>
        </p:spPr>
        <p:txBody>
          <a:bodyPr wrap="square">
            <a:spAutoFit/>
          </a:bodyPr>
          <a:lstStyle/>
          <a:p>
            <a:pPr algn="ctr"/>
            <a:r>
              <a:rPr lang="vi-VN" sz="4800" b="1" dirty="0">
                <a:solidFill>
                  <a:srgbClr val="002060"/>
                </a:solidFill>
                <a:latin typeface="Times New Roman" panose="02020603050405020304" pitchFamily="18" charset="0"/>
              </a:rPr>
              <a:t> </a:t>
            </a:r>
            <a:r>
              <a:rPr lang="vi-VN" sz="6600" b="1" dirty="0">
                <a:solidFill>
                  <a:srgbClr val="FF0000"/>
                </a:solidFill>
                <a:latin typeface="Times New Roman" panose="02020603050405020304" pitchFamily="18" charset="0"/>
              </a:rPr>
              <a:t>Giáo dục</a:t>
            </a:r>
          </a:p>
          <a:p>
            <a:pPr algn="ctr"/>
            <a:r>
              <a:rPr lang="vi-VN" sz="4000" dirty="0">
                <a:solidFill>
                  <a:srgbClr val="333333"/>
                </a:solidFill>
                <a:latin typeface="Times New Roman" panose="02020603050405020304" pitchFamily="18" charset="0"/>
              </a:rPr>
              <a:t>Q</a:t>
            </a:r>
            <a:r>
              <a:rPr lang="vi-VN" sz="4000" b="0" i="0" dirty="0">
                <a:solidFill>
                  <a:srgbClr val="333333"/>
                </a:solidFill>
                <a:effectLst/>
                <a:latin typeface="Times New Roman" panose="02020603050405020304" pitchFamily="18" charset="0"/>
              </a:rPr>
              <a:t>ua câu chuyện “Qủa Trứng” nói về bạn Gà, bạn lợn và bạn vịt con là các con vật được nuôi trong gia đình, để con vật nhanh lớn đẻ trứng và đẻ con thì chúng ta phải cho chúng ăn no và biết yêu quý, chăm sóc, bảo vệ chúng.</a:t>
            </a:r>
            <a:endParaRPr lang="vi-VN" sz="4000" b="1" dirty="0">
              <a:solidFill>
                <a:srgbClr val="FF0000"/>
              </a:solidFill>
              <a:latin typeface="Times New Roman" panose="02020603050405020304" pitchFamily="18" charset="0"/>
            </a:endParaRPr>
          </a:p>
          <a:p>
            <a:r>
              <a:rPr lang="vi-VN" sz="4800" b="1" dirty="0">
                <a:solidFill>
                  <a:srgbClr val="002060"/>
                </a:solidFill>
                <a:latin typeface="Times New Roman" panose="02020603050405020304" pitchFamily="18" charset="0"/>
              </a:rPr>
              <a:t> </a:t>
            </a:r>
            <a:endParaRPr lang="vi-VN" sz="6600" b="1" dirty="0">
              <a:solidFill>
                <a:srgbClr val="002060"/>
              </a:solidFill>
              <a:latin typeface="+mj-lt"/>
            </a:endParaRPr>
          </a:p>
        </p:txBody>
      </p:sp>
    </p:spTree>
    <p:extLst>
      <p:ext uri="{BB962C8B-B14F-4D97-AF65-F5344CB8AC3E}">
        <p14:creationId xmlns:p14="http://schemas.microsoft.com/office/powerpoint/2010/main" val="21016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867400" y="4305300"/>
            <a:ext cx="10643235" cy="1015663"/>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 </a:t>
            </a:r>
            <a:r>
              <a:rPr lang="vi-VN" altLang="en-US" sz="6000" dirty="0">
                <a:solidFill>
                  <a:srgbClr val="FF0000"/>
                </a:solidFill>
                <a:latin typeface="Times New Roman" panose="02020603050405020304" pitchFamily="18" charset="0"/>
                <a:cs typeface="Times New Roman" panose="02020603050405020304" pitchFamily="18" charset="0"/>
              </a:rPr>
              <a:t> </a:t>
            </a:r>
            <a:r>
              <a:rPr lang="pt-BR" sz="6000" dirty="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3: Cô cho trẻ xem video.</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mp4">
            <a:hlinkClick r:id="" action="ppaction://media"/>
            <a:extLst>
              <a:ext uri="{FF2B5EF4-FFF2-40B4-BE49-F238E27FC236}">
                <a16:creationId xmlns:a16="http://schemas.microsoft.com/office/drawing/2014/main" id="{45D5FFEF-3361-9A8C-C952-A04C7E3F21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0743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5167788" y="1790700"/>
            <a:ext cx="7952423" cy="3185487"/>
          </a:xfrm>
          <a:prstGeom prst="rect">
            <a:avLst/>
          </a:prstGeom>
          <a:noFill/>
        </p:spPr>
        <p:txBody>
          <a:bodyPr wrap="square" rtlCol="0">
            <a:spAutoFit/>
          </a:bodyPr>
          <a:lstStyle/>
          <a:p>
            <a:r>
              <a:rPr lang="vi-VN" altLang="en-US" sz="8100" dirty="0">
                <a:latin typeface="Times New Roman" panose="02020603050405020304" pitchFamily="18" charset="0"/>
                <a:cs typeface="Times New Roman" panose="02020603050405020304" pitchFamily="18" charset="0"/>
              </a:rPr>
              <a:t>      </a:t>
            </a:r>
            <a:r>
              <a:rPr lang="vi-VN" altLang="en-US" sz="8100" b="1" dirty="0">
                <a:solidFill>
                  <a:srgbClr val="FF0000"/>
                </a:solidFill>
                <a:latin typeface="Times New Roman" panose="02020603050405020304" pitchFamily="18" charset="0"/>
                <a:cs typeface="Times New Roman" panose="02020603050405020304" pitchFamily="18" charset="0"/>
              </a:rPr>
              <a:t>Kết thúc</a:t>
            </a:r>
          </a:p>
          <a:p>
            <a:pPr algn="ctr"/>
            <a:r>
              <a:rPr lang="vi-VN" altLang="en-US" sz="6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79188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E1E0E-3314-B246-92BC-502C7FEDA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6" y="-419100"/>
            <a:ext cx="18297036" cy="10706100"/>
          </a:xfrm>
          <a:prstGeom prst="rect">
            <a:avLst/>
          </a:prstGeom>
        </p:spPr>
      </p:pic>
      <p:sp>
        <p:nvSpPr>
          <p:cNvPr id="7" name="TextBox 6">
            <a:extLst>
              <a:ext uri="{FF2B5EF4-FFF2-40B4-BE49-F238E27FC236}">
                <a16:creationId xmlns:a16="http://schemas.microsoft.com/office/drawing/2014/main" id="{E944EB76-15C5-259A-967C-E1346FB6FBB3}"/>
              </a:ext>
            </a:extLst>
          </p:cNvPr>
          <p:cNvSpPr txBox="1"/>
          <p:nvPr/>
        </p:nvSpPr>
        <p:spPr>
          <a:xfrm>
            <a:off x="2438400" y="2902624"/>
            <a:ext cx="10896600" cy="5293757"/>
          </a:xfrm>
          <a:prstGeom prst="rect">
            <a:avLst/>
          </a:prstGeom>
          <a:noFill/>
        </p:spPr>
        <p:txBody>
          <a:bodyPr wrap="square">
            <a:spAutoFit/>
          </a:bodyPr>
          <a:lstStyle/>
          <a:p>
            <a:r>
              <a:rPr lang="vi-VN" sz="4000" b="1" dirty="0">
                <a:solidFill>
                  <a:srgbClr val="FF0000"/>
                </a:solidFill>
                <a:latin typeface="+mj-lt"/>
              </a:rPr>
              <a:t>* HĐ GÂY HỨNG THỨ: </a:t>
            </a:r>
          </a:p>
          <a:p>
            <a:pPr algn="ctr"/>
            <a:r>
              <a:rPr lang="vi-VN" sz="4000" b="1" dirty="0">
                <a:latin typeface="+mj-lt"/>
              </a:rPr>
              <a:t>CÂU ĐỐ:  </a:t>
            </a:r>
          </a:p>
          <a:p>
            <a:pPr algn="ctr"/>
            <a:r>
              <a:rPr lang="vi-VN" sz="4000" b="1" dirty="0">
                <a:latin typeface="+mj-lt"/>
              </a:rPr>
              <a:t>“</a:t>
            </a:r>
            <a:r>
              <a:rPr lang="en-US" sz="4000" b="0" i="0" dirty="0" err="1">
                <a:effectLst/>
                <a:latin typeface="Arial" panose="020B0604020202020204" pitchFamily="34" charset="0"/>
              </a:rPr>
              <a:t>Quả</a:t>
            </a:r>
            <a:r>
              <a:rPr lang="en-US" sz="4000" b="0" i="0" dirty="0">
                <a:effectLst/>
                <a:latin typeface="Arial" panose="020B0604020202020204" pitchFamily="34" charset="0"/>
              </a:rPr>
              <a:t> </a:t>
            </a:r>
            <a:r>
              <a:rPr lang="en-US" sz="4000" b="0" i="0" dirty="0" err="1">
                <a:effectLst/>
                <a:latin typeface="Arial" panose="020B0604020202020204" pitchFamily="34" charset="0"/>
              </a:rPr>
              <a:t>gì</a:t>
            </a:r>
            <a:r>
              <a:rPr lang="en-US" sz="4000" b="0" i="0" dirty="0">
                <a:effectLst/>
                <a:latin typeface="Arial" panose="020B0604020202020204" pitchFamily="34" charset="0"/>
              </a:rPr>
              <a:t> </a:t>
            </a:r>
            <a:r>
              <a:rPr lang="en-US" sz="4000" b="0" i="0" dirty="0" err="1">
                <a:effectLst/>
                <a:latin typeface="Arial" panose="020B0604020202020204" pitchFamily="34" charset="0"/>
              </a:rPr>
              <a:t>lòng</a:t>
            </a:r>
            <a:r>
              <a:rPr lang="en-US" sz="4000" b="0" i="0" dirty="0">
                <a:effectLst/>
                <a:latin typeface="Arial" panose="020B0604020202020204" pitchFamily="34" charset="0"/>
              </a:rPr>
              <a:t> </a:t>
            </a:r>
            <a:r>
              <a:rPr lang="en-US" sz="4000" b="0" i="0" dirty="0" err="1">
                <a:effectLst/>
                <a:latin typeface="Arial" panose="020B0604020202020204" pitchFamily="34" charset="0"/>
              </a:rPr>
              <a:t>đỏ</a:t>
            </a:r>
            <a:br>
              <a:rPr lang="en-US" sz="4000" dirty="0"/>
            </a:br>
            <a:r>
              <a:rPr lang="en-US" sz="4000" b="0" i="0" dirty="0" err="1">
                <a:effectLst/>
                <a:latin typeface="Arial" panose="020B0604020202020204" pitchFamily="34" charset="0"/>
              </a:rPr>
              <a:t>Không</a:t>
            </a:r>
            <a:r>
              <a:rPr lang="en-US" sz="4000" b="0" i="0" dirty="0">
                <a:effectLst/>
                <a:latin typeface="Arial" panose="020B0604020202020204" pitchFamily="34" charset="0"/>
              </a:rPr>
              <a:t> </a:t>
            </a:r>
            <a:r>
              <a:rPr lang="en-US" sz="4000" b="0" i="0" dirty="0" err="1">
                <a:effectLst/>
                <a:latin typeface="Arial" panose="020B0604020202020204" pitchFamily="34" charset="0"/>
              </a:rPr>
              <a:t>kết</a:t>
            </a:r>
            <a:r>
              <a:rPr lang="en-US" sz="4000" b="0" i="0" dirty="0">
                <a:effectLst/>
                <a:latin typeface="Arial" panose="020B0604020202020204" pitchFamily="34" charset="0"/>
              </a:rPr>
              <a:t> </a:t>
            </a:r>
            <a:r>
              <a:rPr lang="en-US" sz="4000" b="0" i="0" dirty="0" err="1">
                <a:effectLst/>
                <a:latin typeface="Arial" panose="020B0604020202020204" pitchFamily="34" charset="0"/>
              </a:rPr>
              <a:t>từ</a:t>
            </a:r>
            <a:r>
              <a:rPr lang="en-US" sz="4000" b="0" i="0" dirty="0">
                <a:effectLst/>
                <a:latin typeface="Arial" panose="020B0604020202020204" pitchFamily="34" charset="0"/>
              </a:rPr>
              <a:t> </a:t>
            </a:r>
            <a:r>
              <a:rPr lang="en-US" sz="4000" b="0" i="0" dirty="0" err="1">
                <a:effectLst/>
                <a:latin typeface="Arial" panose="020B0604020202020204" pitchFamily="34" charset="0"/>
              </a:rPr>
              <a:t>hoa</a:t>
            </a:r>
            <a:br>
              <a:rPr lang="en-US" sz="4000" dirty="0"/>
            </a:br>
            <a:r>
              <a:rPr lang="en-US" sz="4000" b="0" i="0" dirty="0" err="1">
                <a:effectLst/>
                <a:latin typeface="Arial" panose="020B0604020202020204" pitchFamily="34" charset="0"/>
              </a:rPr>
              <a:t>Mẹ</a:t>
            </a:r>
            <a:r>
              <a:rPr lang="en-US" sz="4000" b="0" i="0" dirty="0">
                <a:effectLst/>
                <a:latin typeface="Arial" panose="020B0604020202020204" pitchFamily="34" charset="0"/>
              </a:rPr>
              <a:t> </a:t>
            </a:r>
            <a:r>
              <a:rPr lang="en-US" sz="4000" b="0" i="0" dirty="0" err="1">
                <a:effectLst/>
                <a:latin typeface="Arial" panose="020B0604020202020204" pitchFamily="34" charset="0"/>
              </a:rPr>
              <a:t>nó</a:t>
            </a:r>
            <a:r>
              <a:rPr lang="en-US" sz="4000" b="0" i="0" dirty="0">
                <a:effectLst/>
                <a:latin typeface="Arial" panose="020B0604020202020204" pitchFamily="34" charset="0"/>
              </a:rPr>
              <a:t> </a:t>
            </a:r>
            <a:r>
              <a:rPr lang="en-US" sz="4000" b="0" i="0" dirty="0" err="1">
                <a:effectLst/>
                <a:latin typeface="Arial" panose="020B0604020202020204" pitchFamily="34" charset="0"/>
              </a:rPr>
              <a:t>là</a:t>
            </a:r>
            <a:r>
              <a:rPr lang="en-US" sz="4000" b="0" i="0" dirty="0">
                <a:effectLst/>
                <a:latin typeface="Arial" panose="020B0604020202020204" pitchFamily="34" charset="0"/>
              </a:rPr>
              <a:t> </a:t>
            </a:r>
            <a:r>
              <a:rPr lang="en-US" sz="4000" b="0" i="0" dirty="0" err="1">
                <a:effectLst/>
                <a:latin typeface="Arial" panose="020B0604020202020204" pitchFamily="34" charset="0"/>
              </a:rPr>
              <a:t>gà</a:t>
            </a:r>
            <a:br>
              <a:rPr lang="en-US" sz="4000" dirty="0"/>
            </a:br>
            <a:r>
              <a:rPr lang="en-US" sz="4000" b="0" i="0" dirty="0">
                <a:effectLst/>
                <a:latin typeface="Arial" panose="020B0604020202020204" pitchFamily="34" charset="0"/>
              </a:rPr>
              <a:t>Cho ta </a:t>
            </a:r>
            <a:r>
              <a:rPr lang="en-US" sz="4000" b="0" i="0" dirty="0" err="1">
                <a:effectLst/>
                <a:latin typeface="Arial" panose="020B0604020202020204" pitchFamily="34" charset="0"/>
              </a:rPr>
              <a:t>nhiều</a:t>
            </a:r>
            <a:r>
              <a:rPr lang="en-US" sz="4000" b="0" i="0" dirty="0">
                <a:effectLst/>
                <a:latin typeface="Arial" panose="020B0604020202020204" pitchFamily="34" charset="0"/>
              </a:rPr>
              <a:t> </a:t>
            </a:r>
            <a:r>
              <a:rPr lang="en-US" sz="4000" b="0" i="0" dirty="0" err="1">
                <a:effectLst/>
                <a:latin typeface="Arial" panose="020B0604020202020204" pitchFamily="34" charset="0"/>
              </a:rPr>
              <a:t>đạm</a:t>
            </a:r>
            <a:r>
              <a:rPr lang="en-US" sz="4000" b="0" i="0" dirty="0">
                <a:effectLst/>
                <a:latin typeface="Arial" panose="020B0604020202020204" pitchFamily="34" charset="0"/>
              </a:rPr>
              <a:t>?</a:t>
            </a:r>
            <a:r>
              <a:rPr lang="vi-VN" sz="4000" b="1" i="0" dirty="0">
                <a:effectLst/>
                <a:latin typeface="+mj-lt"/>
              </a:rPr>
              <a:t>”</a:t>
            </a:r>
          </a:p>
          <a:p>
            <a:pPr algn="r"/>
            <a:r>
              <a:rPr lang="vi-VN" sz="4000" b="1" i="1" dirty="0">
                <a:solidFill>
                  <a:srgbClr val="FF0000"/>
                </a:solidFill>
                <a:latin typeface="+mj-lt"/>
              </a:rPr>
              <a:t>“QUẢ TRỨNG”</a:t>
            </a:r>
            <a:endParaRPr lang="vi-VN" sz="4000" b="1" i="1" dirty="0">
              <a:solidFill>
                <a:srgbClr val="FF0000"/>
              </a:solidFill>
              <a:effectLst/>
              <a:latin typeface="+mj-lt"/>
            </a:endParaRPr>
          </a:p>
          <a:p>
            <a:endParaRPr lang="vi-VN" sz="4000" b="1" i="0" dirty="0">
              <a:solidFill>
                <a:srgbClr val="FF0000"/>
              </a:solidFill>
              <a:effectLst/>
              <a:latin typeface="+mj-lt"/>
            </a:endParaRPr>
          </a:p>
          <a:p>
            <a:endParaRPr lang="en-VN" dirty="0"/>
          </a:p>
        </p:txBody>
      </p:sp>
    </p:spTree>
    <p:extLst>
      <p:ext uri="{BB962C8B-B14F-4D97-AF65-F5344CB8AC3E}">
        <p14:creationId xmlns:p14="http://schemas.microsoft.com/office/powerpoint/2010/main" val="379732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57600" y="4756467"/>
            <a:ext cx="11028997" cy="923330"/>
          </a:xfrm>
          <a:prstGeom prst="rect">
            <a:avLst/>
          </a:prstGeom>
          <a:noFill/>
        </p:spPr>
        <p:txBody>
          <a:bodyPr wrap="square" rtlCol="0">
            <a:spAutoFit/>
          </a:bodyPr>
          <a:lstStyle/>
          <a:p>
            <a:pPr marL="685800" indent="-685800" algn="ctr">
              <a:buFontTx/>
              <a:buChar char="-"/>
            </a:pPr>
            <a:endPar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7" name="Text Box 6"/>
          <p:cNvSpPr txBox="1"/>
          <p:nvPr/>
        </p:nvSpPr>
        <p:spPr>
          <a:xfrm>
            <a:off x="5562600" y="3848100"/>
            <a:ext cx="11873865" cy="3046988"/>
          </a:xfrm>
          <a:prstGeom prst="rect">
            <a:avLst/>
          </a:prstGeom>
          <a:noFill/>
        </p:spPr>
        <p:txBody>
          <a:bodyPr wrap="square" rtlCol="0">
            <a:spAutoFit/>
          </a:bodyPr>
          <a:lstStyle/>
          <a:p>
            <a:r>
              <a:rPr lang="vi-VN" sz="4800" b="1" dirty="0">
                <a:solidFill>
                  <a:srgbClr val="002060"/>
                </a:solidFill>
                <a:latin typeface="+mj-lt"/>
              </a:rPr>
              <a:t> </a:t>
            </a:r>
            <a:r>
              <a:rPr lang="vi-VN" sz="4800" b="1" dirty="0">
                <a:solidFill>
                  <a:srgbClr val="FF0000"/>
                </a:solidFill>
                <a:latin typeface="+mj-lt"/>
              </a:rPr>
              <a:t>Cô kể diễn cảm lần 1: </a:t>
            </a:r>
            <a:r>
              <a:rPr lang="vi-VN" sz="4800" b="1" dirty="0">
                <a:latin typeface="+mj-lt"/>
              </a:rPr>
              <a:t>Bằng lời diễn đạt biểu cảm cử chỉ:</a:t>
            </a:r>
          </a:p>
          <a:p>
            <a:r>
              <a:rPr lang="vi-VN" sz="4800" b="1" dirty="0">
                <a:latin typeface="+mj-lt"/>
              </a:rPr>
              <a:t> - Cô vừa kể cho các con nghe câu truyện gì? </a:t>
            </a:r>
          </a:p>
          <a:p>
            <a:r>
              <a:rPr lang="vi-VN" sz="4800" b="1" dirty="0">
                <a:latin typeface="+mj-lt"/>
              </a:rPr>
              <a:t> - Câu chuyện có những nhân vật nào?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562600" y="3695700"/>
            <a:ext cx="10246043" cy="1938992"/>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 </a:t>
            </a:r>
            <a:r>
              <a:rPr lang="pt-BR" sz="6000" dirty="0">
                <a:solidFill>
                  <a:srgbClr val="FF0000"/>
                </a:solidFill>
                <a:latin typeface="Times New Roman" panose="02020603050405020304" pitchFamily="18" charset="0"/>
                <a:cs typeface="Times New Roman" panose="02020603050405020304" pitchFamily="18" charset="0"/>
              </a:rPr>
              <a:t> </a:t>
            </a:r>
            <a:r>
              <a:rPr lang="pt-BR" sz="6000" b="1" dirty="0">
                <a:solidFill>
                  <a:srgbClr val="FF0000"/>
                </a:solidFill>
                <a:latin typeface="Times New Roman" panose="02020603050405020304" pitchFamily="18" charset="0"/>
                <a:cs typeface="Times New Roman" panose="02020603050405020304" pitchFamily="18" charset="0"/>
              </a:rPr>
              <a:t>Lần </a:t>
            </a:r>
            <a:r>
              <a:rPr lang="vi-VN" sz="6000" b="1" dirty="0">
                <a:solidFill>
                  <a:srgbClr val="FF0000"/>
                </a:solidFill>
                <a:latin typeface="Times New Roman" panose="02020603050405020304" pitchFamily="18" charset="0"/>
                <a:cs typeface="Times New Roman" panose="02020603050405020304" pitchFamily="18" charset="0"/>
              </a:rPr>
              <a:t>2</a:t>
            </a:r>
            <a:r>
              <a:rPr lang="pt-BR" sz="6000" b="1" dirty="0">
                <a:solidFill>
                  <a:srgbClr val="FF0000"/>
                </a:solidFill>
                <a:latin typeface="Times New Roman" panose="02020603050405020304" pitchFamily="18" charset="0"/>
                <a:cs typeface="Times New Roman" panose="02020603050405020304" pitchFamily="18" charset="0"/>
              </a:rPr>
              <a:t>: </a:t>
            </a:r>
            <a:r>
              <a:rPr lang="pt-BR" sz="6000" b="1" dirty="0">
                <a:latin typeface="Times New Roman" panose="02020603050405020304" pitchFamily="18" charset="0"/>
                <a:cs typeface="Times New Roman" panose="02020603050405020304" pitchFamily="18" charset="0"/>
              </a:rPr>
              <a:t>Cô </a:t>
            </a:r>
            <a:r>
              <a:rPr lang="vi-VN" sz="6000" b="1" dirty="0">
                <a:latin typeface="Times New Roman" panose="02020603050405020304" pitchFamily="18" charset="0"/>
                <a:cs typeface="Times New Roman" panose="02020603050405020304" pitchFamily="18" charset="0"/>
              </a:rPr>
              <a:t>kể bằng tranh minh họa</a:t>
            </a:r>
            <a:r>
              <a:rPr lang="pt-BR" sz="6000" b="1" dirty="0">
                <a:latin typeface="Times New Roman" panose="02020603050405020304" pitchFamily="18" charset="0"/>
                <a:cs typeface="Times New Roman" panose="02020603050405020304" pitchFamily="18" charset="0"/>
              </a:rPr>
              <a:t>.</a:t>
            </a:r>
            <a:endParaRPr lang="vi-VN" alt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9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F1973-916A-4DA3-93F7-461001381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 y="0"/>
            <a:ext cx="18545577" cy="10287000"/>
          </a:xfrm>
          <a:prstGeom prst="rect">
            <a:avLst/>
          </a:prstGeom>
        </p:spPr>
      </p:pic>
      <p:sp>
        <p:nvSpPr>
          <p:cNvPr id="6" name="Rounded Rectangle 5">
            <a:extLst>
              <a:ext uri="{FF2B5EF4-FFF2-40B4-BE49-F238E27FC236}">
                <a16:creationId xmlns:a16="http://schemas.microsoft.com/office/drawing/2014/main" id="{CFE1E9B4-890F-57DB-4667-27C4FC6A676D}"/>
              </a:ext>
            </a:extLst>
          </p:cNvPr>
          <p:cNvSpPr/>
          <p:nvPr/>
        </p:nvSpPr>
        <p:spPr>
          <a:xfrm>
            <a:off x="13944600" y="190500"/>
            <a:ext cx="4343400" cy="2514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0" i="0" dirty="0">
                <a:solidFill>
                  <a:srgbClr val="333333"/>
                </a:solidFill>
                <a:effectLst/>
                <a:latin typeface="Helvetica" pitchFamily="2" charset="0"/>
              </a:rPr>
              <a:t>Có một quả trứng ai đánh rơi, nằm im lìm trên bãi cỏ, một bác Gà trống mào đỏ chót đi ngang qua, trông thấy quả trứng, bác liền kêu thật to: Ò ...ó ...o...o... quả trứng gì to to, qủa trứng gì to to...</a:t>
            </a:r>
            <a:endParaRPr lang="en-VN" dirty="0"/>
          </a:p>
        </p:txBody>
      </p:sp>
    </p:spTree>
    <p:extLst>
      <p:ext uri="{BB962C8B-B14F-4D97-AF65-F5344CB8AC3E}">
        <p14:creationId xmlns:p14="http://schemas.microsoft.com/office/powerpoint/2010/main" val="2306621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19C3D-BA7C-CF36-B53E-CB137F5E1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ounded Rectangle 3">
            <a:extLst>
              <a:ext uri="{FF2B5EF4-FFF2-40B4-BE49-F238E27FC236}">
                <a16:creationId xmlns:a16="http://schemas.microsoft.com/office/drawing/2014/main" id="{C27E0A72-7149-5E1C-350F-B4262873585C}"/>
              </a:ext>
            </a:extLst>
          </p:cNvPr>
          <p:cNvSpPr/>
          <p:nvPr/>
        </p:nvSpPr>
        <p:spPr>
          <a:xfrm>
            <a:off x="13335000" y="266700"/>
            <a:ext cx="4724400" cy="2438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0" i="0" dirty="0" err="1">
                <a:solidFill>
                  <a:srgbClr val="333333"/>
                </a:solidFill>
                <a:effectLst/>
                <a:latin typeface="Helvetica" pitchFamily="2" charset="0"/>
              </a:rPr>
              <a:t>Bác</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Lợn</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éc</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béo</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phục</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phịch</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đi</a:t>
            </a:r>
            <a:r>
              <a:rPr lang="en-US" sz="2800" b="0" i="0" dirty="0">
                <a:solidFill>
                  <a:srgbClr val="333333"/>
                </a:solidFill>
                <a:effectLst/>
                <a:latin typeface="Helvetica" pitchFamily="2" charset="0"/>
              </a:rPr>
              <a:t> qua </a:t>
            </a:r>
            <a:r>
              <a:rPr lang="en-US" sz="2800" b="0" i="0" dirty="0" err="1">
                <a:solidFill>
                  <a:srgbClr val="333333"/>
                </a:solidFill>
                <a:effectLst/>
                <a:latin typeface="Helvetica" pitchFamily="2" charset="0"/>
              </a:rPr>
              <a:t>ngó</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nghiêng</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quả</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trứng</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rồi</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kêu</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Ụt</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à</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ụt</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ịt</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trứng</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gà</a:t>
            </a:r>
            <a:r>
              <a:rPr lang="en-US" sz="2800" b="0" i="0" dirty="0">
                <a:solidFill>
                  <a:srgbClr val="333333"/>
                </a:solidFill>
                <a:effectLst/>
                <a:latin typeface="Helvetica" pitchFamily="2" charset="0"/>
              </a:rPr>
              <a:t> hay </a:t>
            </a:r>
            <a:r>
              <a:rPr lang="en-US" sz="2800" b="0" i="0" dirty="0" err="1">
                <a:solidFill>
                  <a:srgbClr val="333333"/>
                </a:solidFill>
                <a:effectLst/>
                <a:latin typeface="Helvetica" pitchFamily="2" charset="0"/>
              </a:rPr>
              <a:t>là</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trứng</a:t>
            </a:r>
            <a:r>
              <a:rPr lang="en-US" sz="2800" b="0" i="0" dirty="0">
                <a:solidFill>
                  <a:srgbClr val="333333"/>
                </a:solidFill>
                <a:effectLst/>
                <a:latin typeface="Helvetica" pitchFamily="2" charset="0"/>
              </a:rPr>
              <a:t> </a:t>
            </a:r>
            <a:r>
              <a:rPr lang="en-US" sz="2800" b="0" i="0" dirty="0" err="1">
                <a:solidFill>
                  <a:srgbClr val="333333"/>
                </a:solidFill>
                <a:effectLst/>
                <a:latin typeface="Helvetica" pitchFamily="2" charset="0"/>
              </a:rPr>
              <a:t>vịt</a:t>
            </a:r>
            <a:r>
              <a:rPr lang="en-US" sz="2800" b="0" i="0" dirty="0">
                <a:solidFill>
                  <a:srgbClr val="333333"/>
                </a:solidFill>
                <a:effectLst/>
                <a:latin typeface="Helvetica" pitchFamily="2" charset="0"/>
              </a:rPr>
              <a:t>?</a:t>
            </a:r>
            <a:endParaRPr lang="en-VN" sz="2800" dirty="0"/>
          </a:p>
        </p:txBody>
      </p:sp>
    </p:spTree>
    <p:extLst>
      <p:ext uri="{BB962C8B-B14F-4D97-AF65-F5344CB8AC3E}">
        <p14:creationId xmlns:p14="http://schemas.microsoft.com/office/powerpoint/2010/main" val="247230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20F44-EF99-65EB-73BD-03197F63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1744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4385D-E19C-6ED6-4B63-951430DEE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ounded Rectangle 3">
            <a:extLst>
              <a:ext uri="{FF2B5EF4-FFF2-40B4-BE49-F238E27FC236}">
                <a16:creationId xmlns:a16="http://schemas.microsoft.com/office/drawing/2014/main" id="{29960275-FD1B-7B5F-B340-EDDFBBD9F7D9}"/>
              </a:ext>
            </a:extLst>
          </p:cNvPr>
          <p:cNvSpPr/>
          <p:nvPr/>
        </p:nvSpPr>
        <p:spPr>
          <a:xfrm>
            <a:off x="12954000" y="419100"/>
            <a:ext cx="4800600" cy="19431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i="0" dirty="0" err="1">
                <a:solidFill>
                  <a:srgbClr val="333333"/>
                </a:solidFill>
                <a:effectLst/>
                <a:latin typeface="Helvetica" pitchFamily="2" charset="0"/>
              </a:rPr>
              <a:t>Bỗng</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nhiên</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quả</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trứng</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lúc</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lắc</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lúc</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lắc</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rồi</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vỡ</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đánh</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tách</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một</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cái</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Một</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chú</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Vịt</a:t>
            </a:r>
            <a:r>
              <a:rPr lang="en-US" sz="2400" i="0" dirty="0">
                <a:solidFill>
                  <a:srgbClr val="333333"/>
                </a:solidFill>
                <a:effectLst/>
                <a:latin typeface="Helvetica" pitchFamily="2" charset="0"/>
              </a:rPr>
              <a:t> con </a:t>
            </a:r>
            <a:r>
              <a:rPr lang="en-US" sz="2400" i="0" dirty="0" err="1">
                <a:solidFill>
                  <a:srgbClr val="333333"/>
                </a:solidFill>
                <a:effectLst/>
                <a:latin typeface="Helvetica" pitchFamily="2" charset="0"/>
              </a:rPr>
              <a:t>thò</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mỏ</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ra</a:t>
            </a:r>
            <a:r>
              <a:rPr lang="en-US" sz="2400" i="0" dirty="0">
                <a:solidFill>
                  <a:srgbClr val="333333"/>
                </a:solidFill>
                <a:effectLst/>
                <a:latin typeface="Helvetica" pitchFamily="2" charset="0"/>
              </a:rPr>
              <a:t> </a:t>
            </a:r>
            <a:r>
              <a:rPr lang="en-US" sz="2400" i="0" dirty="0" err="1">
                <a:solidFill>
                  <a:srgbClr val="333333"/>
                </a:solidFill>
                <a:effectLst/>
                <a:latin typeface="Helvetica" pitchFamily="2" charset="0"/>
              </a:rPr>
              <a:t>kêu</a:t>
            </a:r>
            <a:r>
              <a:rPr lang="en-US" sz="2400" i="0" dirty="0">
                <a:solidFill>
                  <a:srgbClr val="333333"/>
                </a:solidFill>
                <a:effectLst/>
                <a:latin typeface="Helvetica" pitchFamily="2" charset="0"/>
              </a:rPr>
              <a:t>: Vit...</a:t>
            </a:r>
            <a:r>
              <a:rPr lang="en-US" sz="2400" i="0" dirty="0" err="1">
                <a:solidFill>
                  <a:srgbClr val="333333"/>
                </a:solidFill>
                <a:effectLst/>
                <a:latin typeface="Helvetica" pitchFamily="2" charset="0"/>
              </a:rPr>
              <a:t>Vít</a:t>
            </a:r>
            <a:r>
              <a:rPr lang="en-US" sz="2400" i="0" dirty="0">
                <a:solidFill>
                  <a:srgbClr val="333333"/>
                </a:solidFill>
                <a:effectLst/>
                <a:latin typeface="Helvetica" pitchFamily="2" charset="0"/>
              </a:rPr>
              <a:t> ...</a:t>
            </a:r>
            <a:br>
              <a:rPr lang="en-US" dirty="0"/>
            </a:br>
            <a:endParaRPr lang="en-VN" dirty="0"/>
          </a:p>
        </p:txBody>
      </p:sp>
    </p:spTree>
    <p:extLst>
      <p:ext uri="{BB962C8B-B14F-4D97-AF65-F5344CB8AC3E}">
        <p14:creationId xmlns:p14="http://schemas.microsoft.com/office/powerpoint/2010/main" val="414257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TextBox 3"/>
          <p:cNvSpPr txBox="1"/>
          <p:nvPr/>
        </p:nvSpPr>
        <p:spPr>
          <a:xfrm>
            <a:off x="3505200" y="342900"/>
            <a:ext cx="11049000" cy="1014730"/>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Đàm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thoại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với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trẻ</a:t>
            </a:r>
            <a:endParaRPr lang="en-US" sz="6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43200" y="1391248"/>
            <a:ext cx="14782800" cy="9571851"/>
          </a:xfrm>
          <a:prstGeom prst="rect">
            <a:avLst/>
          </a:prstGeom>
          <a:noFill/>
        </p:spPr>
        <p:txBody>
          <a:bodyPr wrap="square" rtlCol="0">
            <a:spAutoFit/>
          </a:bodyPr>
          <a:lstStyle/>
          <a:p>
            <a:r>
              <a:rPr lang="vi-VN" dirty="0"/>
              <a:t> </a:t>
            </a:r>
            <a:r>
              <a:rPr lang="vi-VN" sz="4800" b="0" i="0" dirty="0">
                <a:solidFill>
                  <a:srgbClr val="333333"/>
                </a:solidFill>
                <a:effectLst/>
                <a:latin typeface="+mj-lt"/>
              </a:rPr>
              <a:t>+ Các con vừa lắng nghe cô kể câu chuyện gì?</a:t>
            </a:r>
          </a:p>
          <a:p>
            <a:pPr algn="l"/>
            <a:r>
              <a:rPr lang="vi-VN" sz="4800" b="0" i="0" dirty="0">
                <a:solidFill>
                  <a:srgbClr val="333333"/>
                </a:solidFill>
                <a:effectLst/>
                <a:latin typeface="+mj-lt"/>
              </a:rPr>
              <a:t>+ Trong câu chuyện có những con vật gì?</a:t>
            </a:r>
          </a:p>
          <a:p>
            <a:pPr algn="l"/>
            <a:r>
              <a:rPr lang="vi-VN" sz="4800" b="0" i="0" dirty="0">
                <a:solidFill>
                  <a:srgbClr val="333333"/>
                </a:solidFill>
                <a:effectLst/>
                <a:latin typeface="+mj-lt"/>
              </a:rPr>
              <a:t>+ Trên bãi cỏ các con nhìn thấy quả gì đây?</a:t>
            </a:r>
          </a:p>
          <a:p>
            <a:pPr algn="l"/>
            <a:r>
              <a:rPr lang="vi-VN" sz="4800" b="0" i="0" dirty="0">
                <a:solidFill>
                  <a:srgbClr val="333333"/>
                </a:solidFill>
                <a:effectLst/>
                <a:latin typeface="+mj-lt"/>
              </a:rPr>
              <a:t>+ Ai đã nhìn thấy quả trứng đầu tiên?</a:t>
            </a:r>
          </a:p>
          <a:p>
            <a:pPr algn="l"/>
            <a:r>
              <a:rPr lang="vi-VN" sz="4800" b="0" i="0" dirty="0">
                <a:solidFill>
                  <a:srgbClr val="333333"/>
                </a:solidFill>
                <a:effectLst/>
                <a:latin typeface="+mj-lt"/>
              </a:rPr>
              <a:t>+ Gà trống đã nhìn thấy quả trừng và hỏi gì?</a:t>
            </a:r>
          </a:p>
          <a:p>
            <a:pPr algn="l"/>
            <a:r>
              <a:rPr lang="vi-VN" sz="4800" b="0" i="0" dirty="0">
                <a:solidFill>
                  <a:srgbClr val="333333"/>
                </a:solidFill>
                <a:effectLst/>
                <a:latin typeface="+mj-lt"/>
              </a:rPr>
              <a:t>+ Bạn nào đã nhìn thấy quả trứng nữa?</a:t>
            </a:r>
          </a:p>
          <a:p>
            <a:pPr algn="l"/>
            <a:r>
              <a:rPr lang="vi-VN" sz="4800" b="0" i="0" dirty="0">
                <a:solidFill>
                  <a:srgbClr val="333333"/>
                </a:solidFill>
                <a:effectLst/>
                <a:latin typeface="+mj-lt"/>
              </a:rPr>
              <a:t>+ Lợn con ngắm nhìn quả trứng rồi nói như thế nào?</a:t>
            </a:r>
          </a:p>
          <a:p>
            <a:pPr algn="l"/>
            <a:r>
              <a:rPr lang="vi-VN" sz="4800" b="0" i="0" dirty="0">
                <a:solidFill>
                  <a:srgbClr val="333333"/>
                </a:solidFill>
                <a:effectLst/>
                <a:latin typeface="+mj-lt"/>
              </a:rPr>
              <a:t>+ Khi gà trống và lợn con hỏi quả trứng thì quả trứng đã làm sao?.</a:t>
            </a:r>
          </a:p>
          <a:p>
            <a:pPr algn="l"/>
            <a:r>
              <a:rPr lang="vi-VN" sz="4800" b="0" i="0" dirty="0">
                <a:solidFill>
                  <a:srgbClr val="333333"/>
                </a:solidFill>
                <a:effectLst/>
                <a:latin typeface="+mj-lt"/>
              </a:rPr>
              <a:t>+ Con gì đã lò đầu ra khỏi quả trứng?</a:t>
            </a:r>
          </a:p>
          <a:p>
            <a:pPr algn="l"/>
            <a:r>
              <a:rPr lang="vi-VN" sz="4800" b="0" i="0" dirty="0">
                <a:solidFill>
                  <a:srgbClr val="333333"/>
                </a:solidFill>
                <a:effectLst/>
                <a:latin typeface="+mj-lt"/>
              </a:rPr>
              <a:t>+ Vịt con kêu như thế nào?</a:t>
            </a:r>
          </a:p>
          <a:p>
            <a:br>
              <a:rPr lang="vi-VN" sz="4400" dirty="0"/>
            </a:br>
            <a:endParaRPr lang="vi-VN" sz="4400" dirty="0">
              <a:solidFill>
                <a:srgbClr val="00206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437</Words>
  <Application>Microsoft Office PowerPoint</Application>
  <PresentationFormat>Custom</PresentationFormat>
  <Paragraphs>34</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Times New Roman</vt:lpstr>
      <vt:lpstr>Helvetica</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Administrator</cp:lastModifiedBy>
  <cp:revision>35</cp:revision>
  <dcterms:created xsi:type="dcterms:W3CDTF">2006-08-16T00:00:00Z</dcterms:created>
  <dcterms:modified xsi:type="dcterms:W3CDTF">2025-04-09T14:12:48Z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5862CF027521404DAF4277C4DCDDA471_13</vt:lpwstr>
  </property>
  <property fmtid="{D5CDD505-2E9C-101B-9397-08002B2CF9AE}" pid="3" name="KSOProductBuildVer">
    <vt:lpwstr>1033-12.2.0.19307</vt:lpwstr>
  </property>
</Properties>
</file>