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7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andyman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451478">
            <a:off x="1017602" y="-170426"/>
            <a:ext cx="15964140" cy="10038079"/>
          </a:xfrm>
          <a:custGeom>
            <a:avLst/>
            <a:gdLst/>
            <a:ahLst/>
            <a:cxnLst/>
            <a:rect l="l" t="t" r="r" b="b"/>
            <a:pathLst>
              <a:path w="14830005" h="9732191">
                <a:moveTo>
                  <a:pt x="0" y="0"/>
                </a:moveTo>
                <a:lnTo>
                  <a:pt x="14830006" y="0"/>
                </a:lnTo>
                <a:lnTo>
                  <a:pt x="14830006" y="9732191"/>
                </a:lnTo>
                <a:lnTo>
                  <a:pt x="0" y="973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63862" y="-64869"/>
            <a:ext cx="2384859" cy="2430429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2622439" y="-786131"/>
            <a:ext cx="1542783" cy="1572263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41150" y="480040"/>
            <a:ext cx="2156412" cy="2197617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0869" y="3590002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4387" y="5761742"/>
            <a:ext cx="3642473" cy="4367241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38909">
            <a:off x="6175726" y="8941357"/>
            <a:ext cx="1159422" cy="1118364"/>
          </a:xfrm>
          <a:custGeom>
            <a:avLst/>
            <a:gdLst/>
            <a:ahLst/>
            <a:cxnLst/>
            <a:rect l="l" t="t" r="r" b="b"/>
            <a:pathLst>
              <a:path w="1350547" h="1348859">
                <a:moveTo>
                  <a:pt x="0" y="0"/>
                </a:moveTo>
                <a:lnTo>
                  <a:pt x="1350547" y="0"/>
                </a:lnTo>
                <a:lnTo>
                  <a:pt x="1350547" y="1348859"/>
                </a:lnTo>
                <a:lnTo>
                  <a:pt x="0" y="13488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63862" y="3413246"/>
            <a:ext cx="3210526" cy="688990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21683">
            <a:off x="13133694" y="8321177"/>
            <a:ext cx="1605384" cy="1601370"/>
          </a:xfrm>
          <a:custGeom>
            <a:avLst/>
            <a:gdLst/>
            <a:ahLst/>
            <a:cxnLst/>
            <a:rect l="l" t="t" r="r" b="b"/>
            <a:pathLst>
              <a:path w="1605384" h="1601370">
                <a:moveTo>
                  <a:pt x="0" y="0"/>
                </a:moveTo>
                <a:lnTo>
                  <a:pt x="1605384" y="0"/>
                </a:lnTo>
                <a:lnTo>
                  <a:pt x="1605384" y="1601370"/>
                </a:lnTo>
                <a:lnTo>
                  <a:pt x="0" y="16013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994084" y="509041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212102" y="1267517"/>
            <a:ext cx="4765607" cy="4180783"/>
          </a:xfrm>
          <a:custGeom>
            <a:avLst/>
            <a:gdLst/>
            <a:ahLst/>
            <a:cxnLst/>
            <a:rect l="l" t="t" r="r" b="b"/>
            <a:pathLst>
              <a:path w="4365173" h="4340014">
                <a:moveTo>
                  <a:pt x="0" y="0"/>
                </a:moveTo>
                <a:lnTo>
                  <a:pt x="4365173" y="0"/>
                </a:lnTo>
                <a:lnTo>
                  <a:pt x="4365173" y="4340014"/>
                </a:lnTo>
                <a:lnTo>
                  <a:pt x="0" y="434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764493" y="674754"/>
            <a:ext cx="9660826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ỦY BAN NHÂN DÂN QUẬN LONG BIÊN</a:t>
            </a:r>
          </a:p>
          <a:p>
            <a:pPr algn="ctr">
              <a:lnSpc>
                <a:spcPts val="4719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TRƯỜNG MẦM NON BAN MAI XANH</a:t>
            </a:r>
          </a:p>
          <a:p>
            <a:pPr algn="ctr">
              <a:lnSpc>
                <a:spcPts val="4719"/>
              </a:lnSpc>
              <a:spcBef>
                <a:spcPct val="0"/>
              </a:spcBef>
            </a:pPr>
            <a:endParaRPr lang="en-US" sz="3371" dirty="0">
              <a:solidFill>
                <a:srgbClr val="000000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29001" y="5153832"/>
            <a:ext cx="11402014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HOẠT ĐỘNG PHÁT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TRIỂN 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NGÔN NGỮ</a:t>
            </a:r>
          </a:p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40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LÀM QUEN VĂN HỌC</a:t>
            </a:r>
          </a:p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40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Đề tài: </a:t>
            </a:r>
            <a:r>
              <a:rPr lang="vi-VN" sz="40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Thơ “</a:t>
            </a:r>
            <a:r>
              <a:rPr lang="vi-VN" sz="40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Hoa sen</a:t>
            </a:r>
            <a:r>
              <a:rPr lang="vi-VN" sz="40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”</a:t>
            </a:r>
            <a:endParaRPr lang="vi-VN" sz="4000" b="1" dirty="0" smtClean="0">
              <a:solidFill>
                <a:srgbClr val="000000"/>
              </a:solidFill>
              <a:latin typeface="+mj-lt"/>
              <a:ea typeface="Handyman"/>
              <a:cs typeface="Handyman"/>
              <a:sym typeface="Handyman"/>
            </a:endParaRPr>
          </a:p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40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Lớp: Nhà trẻ D1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" y="1257300"/>
            <a:ext cx="8743604" cy="9029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257301"/>
            <a:ext cx="9296400" cy="9029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266700"/>
            <a:ext cx="9425978" cy="88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66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Cho trẻ quan sát đầm sen</a:t>
            </a:r>
            <a:endParaRPr lang="vi-VN" sz="6600" b="1" dirty="0">
              <a:solidFill>
                <a:srgbClr val="000000"/>
              </a:solidFill>
              <a:latin typeface="+mj-lt"/>
              <a:ea typeface="Handyman"/>
              <a:cs typeface="Handyman"/>
              <a:sym typeface="Handyman"/>
            </a:endParaRPr>
          </a:p>
        </p:txBody>
      </p:sp>
    </p:spTree>
    <p:extLst>
      <p:ext uri="{BB962C8B-B14F-4D97-AF65-F5344CB8AC3E}">
        <p14:creationId xmlns:p14="http://schemas.microsoft.com/office/powerpoint/2010/main" val="7300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8" y="0"/>
            <a:ext cx="18310167" cy="1028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714456"/>
            <a:ext cx="13411200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b="1" i="1" dirty="0">
                <a:solidFill>
                  <a:srgbClr val="081B3A"/>
                </a:solidFill>
                <a:latin typeface="+mj-lt"/>
              </a:rPr>
              <a:t>Cô đàm thoại trích dẫn: </a:t>
            </a:r>
            <a:endParaRPr lang="vi-VN" sz="6000" b="1" i="1" dirty="0" smtClean="0">
              <a:solidFill>
                <a:srgbClr val="081B3A"/>
              </a:solidFill>
              <a:latin typeface="+mj-lt"/>
            </a:endParaRPr>
          </a:p>
          <a:p>
            <a:r>
              <a:rPr lang="vi-VN" sz="4400" dirty="0" smtClean="0">
                <a:solidFill>
                  <a:srgbClr val="081B3A"/>
                </a:solidFill>
                <a:latin typeface="+mj-lt"/>
              </a:rPr>
              <a:t>+ Bài thơ tên gì?</a:t>
            </a:r>
          </a:p>
          <a:p>
            <a:r>
              <a:rPr lang="vi-VN" sz="4400" dirty="0" smtClean="0">
                <a:solidFill>
                  <a:srgbClr val="081B3A"/>
                </a:solidFill>
                <a:latin typeface="+mj-lt"/>
              </a:rPr>
              <a:t>+ Ai sáng tác?</a:t>
            </a:r>
            <a:endParaRPr lang="vi-VN" sz="4400" dirty="0">
              <a:solidFill>
                <a:srgbClr val="081B3A"/>
              </a:solidFill>
              <a:latin typeface="+mj-lt"/>
            </a:endParaRPr>
          </a:p>
          <a:p>
            <a:r>
              <a:rPr lang="vi-VN" sz="4400" dirty="0" smtClean="0">
                <a:solidFill>
                  <a:srgbClr val="081B3A"/>
                </a:solidFill>
                <a:latin typeface="+mj-lt"/>
              </a:rPr>
              <a:t>+ </a:t>
            </a:r>
            <a:r>
              <a:rPr lang="vi-VN" sz="4400" dirty="0">
                <a:solidFill>
                  <a:srgbClr val="081B3A"/>
                </a:solidFill>
                <a:latin typeface="+mj-lt"/>
              </a:rPr>
              <a:t>Bài thơ nói về loài hoa gì</a:t>
            </a:r>
            <a:r>
              <a:rPr lang="vi-VN" sz="4400" dirty="0" smtClean="0">
                <a:solidFill>
                  <a:srgbClr val="081B3A"/>
                </a:solidFill>
                <a:latin typeface="+mj-lt"/>
              </a:rPr>
              <a:t>?</a:t>
            </a:r>
          </a:p>
          <a:p>
            <a:r>
              <a:rPr lang="vi-VN" sz="4400" dirty="0" smtClean="0">
                <a:solidFill>
                  <a:srgbClr val="081B3A"/>
                </a:solidFill>
                <a:latin typeface="+mj-lt"/>
              </a:rPr>
              <a:t> </a:t>
            </a:r>
            <a:r>
              <a:rPr lang="vi-VN" sz="4400" dirty="0">
                <a:solidFill>
                  <a:srgbClr val="081B3A"/>
                </a:solidFill>
                <a:latin typeface="+mj-lt"/>
              </a:rPr>
              <a:t>+ Hoa sen như thế nào? </a:t>
            </a:r>
            <a:endParaRPr lang="vi-VN" sz="4400" dirty="0" smtClean="0">
              <a:solidFill>
                <a:srgbClr val="081B3A"/>
              </a:solidFill>
              <a:latin typeface="+mj-lt"/>
            </a:endParaRPr>
          </a:p>
          <a:p>
            <a:r>
              <a:rPr lang="vi-VN" sz="4400" dirty="0" smtClean="0">
                <a:solidFill>
                  <a:srgbClr val="081B3A"/>
                </a:solidFill>
                <a:latin typeface="+mj-lt"/>
              </a:rPr>
              <a:t>+ </a:t>
            </a:r>
            <a:r>
              <a:rPr lang="vi-VN" sz="4400" dirty="0">
                <a:solidFill>
                  <a:srgbClr val="081B3A"/>
                </a:solidFill>
                <a:latin typeface="+mj-lt"/>
              </a:rPr>
              <a:t>Hoa sen sống ở đâu? </a:t>
            </a:r>
            <a:endParaRPr lang="vi-VN" sz="4400" dirty="0" smtClean="0">
              <a:solidFill>
                <a:srgbClr val="081B3A"/>
              </a:solidFill>
              <a:latin typeface="+mj-lt"/>
            </a:endParaRPr>
          </a:p>
          <a:p>
            <a:r>
              <a:rPr lang="vi-VN" sz="4400" dirty="0" smtClean="0">
                <a:solidFill>
                  <a:srgbClr val="081B3A"/>
                </a:solidFill>
                <a:latin typeface="+mj-lt"/>
              </a:rPr>
              <a:t>+ </a:t>
            </a:r>
            <a:r>
              <a:rPr lang="vi-VN" sz="4400" dirty="0">
                <a:solidFill>
                  <a:srgbClr val="081B3A"/>
                </a:solidFill>
                <a:latin typeface="+mj-lt"/>
              </a:rPr>
              <a:t>Mùi hương của hoa sen như thế nào? </a:t>
            </a:r>
            <a:endParaRPr lang="vi-VN" sz="4400" dirty="0" smtClean="0">
              <a:solidFill>
                <a:srgbClr val="081B3A"/>
              </a:solidFill>
              <a:latin typeface="+mj-lt"/>
            </a:endParaRPr>
          </a:p>
          <a:p>
            <a:r>
              <a:rPr lang="vi-VN" sz="4400" dirty="0" smtClean="0">
                <a:solidFill>
                  <a:srgbClr val="081B3A"/>
                </a:solidFill>
                <a:latin typeface="+mj-lt"/>
              </a:rPr>
              <a:t>+ </a:t>
            </a:r>
            <a:r>
              <a:rPr lang="vi-VN" sz="4400" dirty="0">
                <a:solidFill>
                  <a:srgbClr val="081B3A"/>
                </a:solidFill>
                <a:latin typeface="+mj-lt"/>
              </a:rPr>
              <a:t>Lá sen màu gì? </a:t>
            </a:r>
            <a:endParaRPr lang="vi-VN" sz="4400" dirty="0" smtClean="0">
              <a:solidFill>
                <a:srgbClr val="081B3A"/>
              </a:solidFill>
              <a:latin typeface="+mj-lt"/>
            </a:endParaRPr>
          </a:p>
          <a:p>
            <a:r>
              <a:rPr lang="vi-VN" sz="4400" dirty="0" smtClean="0">
                <a:solidFill>
                  <a:srgbClr val="081B3A"/>
                </a:solidFill>
                <a:latin typeface="+mj-lt"/>
              </a:rPr>
              <a:t>+ </a:t>
            </a:r>
            <a:r>
              <a:rPr lang="vi-VN" sz="4400" dirty="0">
                <a:solidFill>
                  <a:srgbClr val="081B3A"/>
                </a:solidFill>
                <a:latin typeface="+mj-lt"/>
              </a:rPr>
              <a:t>Có gì đọng trên lá</a:t>
            </a:r>
            <a:r>
              <a:rPr lang="vi-VN" sz="4400" dirty="0" smtClean="0">
                <a:solidFill>
                  <a:srgbClr val="081B3A"/>
                </a:solidFill>
                <a:latin typeface="+mj-lt"/>
              </a:rPr>
              <a:t>?</a:t>
            </a:r>
          </a:p>
          <a:p>
            <a:r>
              <a:rPr lang="vi-VN" sz="4400" dirty="0" smtClean="0">
                <a:solidFill>
                  <a:srgbClr val="081B3A"/>
                </a:solidFill>
                <a:latin typeface="+mj-lt"/>
              </a:rPr>
              <a:t> </a:t>
            </a:r>
            <a:r>
              <a:rPr lang="vi-VN" sz="4400" dirty="0">
                <a:solidFill>
                  <a:srgbClr val="081B3A"/>
                </a:solidFill>
                <a:latin typeface="+mj-lt"/>
              </a:rPr>
              <a:t>+ Khi gió thổi những hạt sương thế nào? </a:t>
            </a:r>
            <a:endParaRPr lang="vi-VN" sz="4400" dirty="0" smtClean="0">
              <a:solidFill>
                <a:srgbClr val="081B3A"/>
              </a:solidFill>
              <a:latin typeface="+mj-lt"/>
            </a:endParaRPr>
          </a:p>
          <a:p>
            <a:r>
              <a:rPr lang="vi-VN" sz="4400" b="1" i="1" dirty="0" smtClean="0">
                <a:solidFill>
                  <a:srgbClr val="081B3A"/>
                </a:solidFill>
                <a:latin typeface="+mj-lt"/>
              </a:rPr>
              <a:t>=&gt; </a:t>
            </a:r>
            <a:r>
              <a:rPr lang="vi-VN" sz="4400" b="1" i="1" dirty="0">
                <a:solidFill>
                  <a:srgbClr val="081B3A"/>
                </a:solidFill>
                <a:latin typeface="+mj-lt"/>
              </a:rPr>
              <a:t>Giáo dục trẻ:</a:t>
            </a:r>
            <a:r>
              <a:rPr lang="vi-VN" sz="4400" dirty="0">
                <a:solidFill>
                  <a:srgbClr val="081B3A"/>
                </a:solidFill>
                <a:latin typeface="+mj-lt"/>
              </a:rPr>
              <a:t> biết yêu quý bảo vệ các loài hoa, không ngắt lá bẻ cành để hoa luôn tươi đẹp!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25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99875075134581718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8288000" cy="101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143</Words>
  <Application>Microsoft Office PowerPoint</Application>
  <PresentationFormat>Custom</PresentationFormat>
  <Paragraphs>18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Calibri</vt:lpstr>
      <vt:lpstr>Handyman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Green Illustrative Storytelling Kids Presentation</dc:title>
  <dc:creator>Administrator</dc:creator>
  <cp:lastModifiedBy>Techsi.vn</cp:lastModifiedBy>
  <cp:revision>6</cp:revision>
  <dcterms:created xsi:type="dcterms:W3CDTF">2006-08-16T00:00:00Z</dcterms:created>
  <dcterms:modified xsi:type="dcterms:W3CDTF">2025-03-01T05:59:56Z</dcterms:modified>
  <dc:identifier>DAGSBXTKOzo</dc:identifier>
</cp:coreProperties>
</file>