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5" r:id="rId3"/>
    <p:sldId id="257" r:id="rId4"/>
    <p:sldId id="290" r:id="rId5"/>
    <p:sldId id="259" r:id="rId6"/>
    <p:sldId id="276" r:id="rId7"/>
    <p:sldId id="277" r:id="rId8"/>
    <p:sldId id="283" r:id="rId9"/>
    <p:sldId id="275" r:id="rId10"/>
    <p:sldId id="264" r:id="rId11"/>
    <p:sldId id="284" r:id="rId12"/>
    <p:sldId id="282" r:id="rId13"/>
    <p:sldId id="286" r:id="rId14"/>
    <p:sldId id="289" r:id="rId15"/>
  </p:sldIdLst>
  <p:sldSz cx="18288000" cy="10287000"/>
  <p:notesSz cx="6858000" cy="9144000"/>
  <p:embeddedFontLst>
    <p:embeddedFont>
      <p:font typeface="Calibri" panose="020F0502020204030204"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73" autoAdjust="0"/>
  </p:normalViewPr>
  <p:slideViewPr>
    <p:cSldViewPr showGuides="1">
      <p:cViewPr varScale="1">
        <p:scale>
          <a:sx n="56" d="100"/>
          <a:sy n="56" d="100"/>
        </p:scale>
        <p:origin x="18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2/26/2025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Freeform 3"/>
          <p:cNvSpPr/>
          <p:nvPr/>
        </p:nvSpPr>
        <p:spPr>
          <a:xfrm>
            <a:off x="15063862" y="-64869"/>
            <a:ext cx="2384859" cy="2430429"/>
          </a:xfrm>
          <a:custGeom>
            <a:avLst/>
            <a:gdLst/>
            <a:ahLst/>
            <a:cxnLst/>
            <a:rect l="l" t="t" r="r" b="b"/>
            <a:pathLst>
              <a:path w="2384859" h="2430429">
                <a:moveTo>
                  <a:pt x="0" y="0"/>
                </a:moveTo>
                <a:lnTo>
                  <a:pt x="2384859" y="0"/>
                </a:lnTo>
                <a:lnTo>
                  <a:pt x="2384859" y="2430429"/>
                </a:lnTo>
                <a:lnTo>
                  <a:pt x="0" y="2430429"/>
                </a:lnTo>
                <a:lnTo>
                  <a:pt x="0" y="0"/>
                </a:lnTo>
                <a:close/>
              </a:path>
            </a:pathLst>
          </a:custGeom>
          <a:blipFill>
            <a:blip r:embed="rId3"/>
            <a:stretch>
              <a:fillRect/>
            </a:stretch>
          </a:blipFill>
        </p:spPr>
      </p:sp>
      <p:sp>
        <p:nvSpPr>
          <p:cNvPr id="4" name="Freeform 4"/>
          <p:cNvSpPr/>
          <p:nvPr/>
        </p:nvSpPr>
        <p:spPr>
          <a:xfrm rot="-2331782">
            <a:off x="2622439" y="-786131"/>
            <a:ext cx="1542783" cy="1572263"/>
          </a:xfrm>
          <a:custGeom>
            <a:avLst/>
            <a:gdLst/>
            <a:ahLst/>
            <a:cxnLst/>
            <a:rect l="l" t="t" r="r" b="b"/>
            <a:pathLst>
              <a:path w="1542783" h="1572263">
                <a:moveTo>
                  <a:pt x="0" y="0"/>
                </a:moveTo>
                <a:lnTo>
                  <a:pt x="1542782" y="0"/>
                </a:lnTo>
                <a:lnTo>
                  <a:pt x="1542782" y="1572262"/>
                </a:lnTo>
                <a:lnTo>
                  <a:pt x="0" y="1572262"/>
                </a:lnTo>
                <a:lnTo>
                  <a:pt x="0" y="0"/>
                </a:lnTo>
                <a:close/>
              </a:path>
            </a:pathLst>
          </a:custGeom>
          <a:blipFill>
            <a:blip r:embed="rId3"/>
            <a:stretch>
              <a:fillRect/>
            </a:stretch>
          </a:blipFill>
        </p:spPr>
      </p:sp>
      <p:sp>
        <p:nvSpPr>
          <p:cNvPr id="5" name="Freeform 5"/>
          <p:cNvSpPr/>
          <p:nvPr/>
        </p:nvSpPr>
        <p:spPr>
          <a:xfrm rot="-2331782">
            <a:off x="41150" y="480040"/>
            <a:ext cx="2156412" cy="2197617"/>
          </a:xfrm>
          <a:custGeom>
            <a:avLst/>
            <a:gdLst/>
            <a:ahLst/>
            <a:cxnLst/>
            <a:rect l="l" t="t" r="r" b="b"/>
            <a:pathLst>
              <a:path w="2156412" h="2197617">
                <a:moveTo>
                  <a:pt x="0" y="0"/>
                </a:moveTo>
                <a:lnTo>
                  <a:pt x="2156411" y="0"/>
                </a:lnTo>
                <a:lnTo>
                  <a:pt x="2156411" y="2197617"/>
                </a:lnTo>
                <a:lnTo>
                  <a:pt x="0" y="2197617"/>
                </a:lnTo>
                <a:lnTo>
                  <a:pt x="0" y="0"/>
                </a:lnTo>
                <a:close/>
              </a:path>
            </a:pathLst>
          </a:custGeom>
          <a:blipFill>
            <a:blip r:embed="rId3"/>
            <a:stretch>
              <a:fillRect/>
            </a:stretch>
          </a:blipFill>
        </p:spPr>
      </p:sp>
      <p:sp>
        <p:nvSpPr>
          <p:cNvPr id="6" name="Freeform 6"/>
          <p:cNvSpPr/>
          <p:nvPr/>
        </p:nvSpPr>
        <p:spPr>
          <a:xfrm>
            <a:off x="440869" y="3590002"/>
            <a:ext cx="587831" cy="587096"/>
          </a:xfrm>
          <a:custGeom>
            <a:avLst/>
            <a:gdLst/>
            <a:ahLst/>
            <a:cxnLst/>
            <a:rect l="l" t="t" r="r" b="b"/>
            <a:pathLst>
              <a:path w="587831" h="587096">
                <a:moveTo>
                  <a:pt x="0" y="0"/>
                </a:moveTo>
                <a:lnTo>
                  <a:pt x="587831" y="0"/>
                </a:lnTo>
                <a:lnTo>
                  <a:pt x="587831" y="587096"/>
                </a:lnTo>
                <a:lnTo>
                  <a:pt x="0" y="587096"/>
                </a:lnTo>
                <a:lnTo>
                  <a:pt x="0" y="0"/>
                </a:lnTo>
                <a:close/>
              </a:path>
            </a:pathLst>
          </a:custGeom>
          <a:blipFill>
            <a:blip r:embed="rId4"/>
            <a:stretch>
              <a:fillRect/>
            </a:stretch>
          </a:blipFill>
        </p:spPr>
      </p:sp>
      <p:sp>
        <p:nvSpPr>
          <p:cNvPr id="11" name="Freeform 11"/>
          <p:cNvSpPr/>
          <p:nvPr/>
        </p:nvSpPr>
        <p:spPr>
          <a:xfrm>
            <a:off x="17994084" y="509041"/>
            <a:ext cx="587831" cy="587096"/>
          </a:xfrm>
          <a:custGeom>
            <a:avLst/>
            <a:gdLst/>
            <a:ahLst/>
            <a:cxnLst/>
            <a:rect l="l" t="t" r="r" b="b"/>
            <a:pathLst>
              <a:path w="587831" h="587096">
                <a:moveTo>
                  <a:pt x="0" y="0"/>
                </a:moveTo>
                <a:lnTo>
                  <a:pt x="587832" y="0"/>
                </a:lnTo>
                <a:lnTo>
                  <a:pt x="587832" y="587097"/>
                </a:lnTo>
                <a:lnTo>
                  <a:pt x="0" y="587097"/>
                </a:lnTo>
                <a:lnTo>
                  <a:pt x="0" y="0"/>
                </a:lnTo>
                <a:close/>
              </a:path>
            </a:pathLst>
          </a:custGeom>
          <a:blipFill>
            <a:blip r:embed="rId4"/>
            <a:stretch>
              <a:fillRect/>
            </a:stretch>
          </a:blipFill>
        </p:spPr>
      </p:sp>
      <p:sp>
        <p:nvSpPr>
          <p:cNvPr id="12" name="Freeform 12"/>
          <p:cNvSpPr/>
          <p:nvPr/>
        </p:nvSpPr>
        <p:spPr>
          <a:xfrm>
            <a:off x="7642025" y="2358160"/>
            <a:ext cx="2428171" cy="2396940"/>
          </a:xfrm>
          <a:custGeom>
            <a:avLst/>
            <a:gdLst/>
            <a:ahLst/>
            <a:cxnLst/>
            <a:rect l="l" t="t" r="r" b="b"/>
            <a:pathLst>
              <a:path w="4365173" h="4340014">
                <a:moveTo>
                  <a:pt x="0" y="0"/>
                </a:moveTo>
                <a:lnTo>
                  <a:pt x="4365173" y="0"/>
                </a:lnTo>
                <a:lnTo>
                  <a:pt x="4365173" y="4340014"/>
                </a:lnTo>
                <a:lnTo>
                  <a:pt x="0" y="4340014"/>
                </a:lnTo>
                <a:lnTo>
                  <a:pt x="0" y="0"/>
                </a:lnTo>
                <a:close/>
              </a:path>
            </a:pathLst>
          </a:custGeom>
          <a:blipFill>
            <a:blip r:embed="rId5"/>
            <a:stretch>
              <a:fillRect/>
            </a:stretch>
          </a:blipFill>
        </p:spPr>
      </p:sp>
      <p:sp>
        <p:nvSpPr>
          <p:cNvPr id="13" name="TextBox 13"/>
          <p:cNvSpPr txBox="1"/>
          <p:nvPr/>
        </p:nvSpPr>
        <p:spPr>
          <a:xfrm>
            <a:off x="4236785" y="1499235"/>
            <a:ext cx="9660826" cy="1815465"/>
          </a:xfrm>
          <a:prstGeom prst="rect">
            <a:avLst/>
          </a:prstGeom>
        </p:spPr>
        <p:txBody>
          <a:bodyPr wrap="square" lIns="0" tIns="0" rIns="0" bIns="0" rtlCol="0" anchor="t">
            <a:spAutoFit/>
          </a:bodyPr>
          <a:lstStyle/>
          <a:p>
            <a:pPr algn="ctr">
              <a:lnSpc>
                <a:spcPts val="4720"/>
              </a:lnSpc>
            </a:pPr>
            <a:r>
              <a:rPr lang="en-US" sz="3200" b="1" dirty="0">
                <a:solidFill>
                  <a:srgbClr val="002060"/>
                </a:solidFill>
                <a:latin typeface="Times New Roman" panose="02020603050405020304" pitchFamily="18" charset="0"/>
                <a:ea typeface="Handyman"/>
                <a:cs typeface="Times New Roman" panose="02020603050405020304" pitchFamily="18" charset="0"/>
                <a:sym typeface="Handyman"/>
              </a:rPr>
              <a:t>ỦY BAN NHÂN DÂN QUẬN LONG BIÊN</a:t>
            </a:r>
          </a:p>
          <a:p>
            <a:pPr algn="ctr">
              <a:lnSpc>
                <a:spcPts val="4720"/>
              </a:lnSpc>
            </a:pPr>
            <a:r>
              <a:rPr lang="en-US" sz="3200" b="1" dirty="0">
                <a:solidFill>
                  <a:srgbClr val="002060"/>
                </a:solidFill>
                <a:latin typeface="Times New Roman" panose="02020603050405020304" pitchFamily="18" charset="0"/>
                <a:ea typeface="Handyman"/>
                <a:cs typeface="Times New Roman" panose="02020603050405020304" pitchFamily="18" charset="0"/>
                <a:sym typeface="Handyman"/>
              </a:rPr>
              <a:t> TRƯỜNG MẦM NON BAN MAI XANH</a:t>
            </a:r>
          </a:p>
          <a:p>
            <a:pPr algn="ctr">
              <a:lnSpc>
                <a:spcPts val="4720"/>
              </a:lnSpc>
              <a:spcBef>
                <a:spcPct val="0"/>
              </a:spcBef>
            </a:pPr>
            <a:endParaRPr lang="en-US" sz="3370" dirty="0">
              <a:solidFill>
                <a:srgbClr val="000000"/>
              </a:solidFill>
              <a:latin typeface="Handyman"/>
              <a:ea typeface="Handyman"/>
              <a:cs typeface="Handyman"/>
              <a:sym typeface="Handyman"/>
            </a:endParaRPr>
          </a:p>
        </p:txBody>
      </p:sp>
      <p:sp>
        <p:nvSpPr>
          <p:cNvPr id="14" name="TextBox 14"/>
          <p:cNvSpPr txBox="1"/>
          <p:nvPr/>
        </p:nvSpPr>
        <p:spPr>
          <a:xfrm>
            <a:off x="3366191" y="4533900"/>
            <a:ext cx="11402014" cy="2954655"/>
          </a:xfrm>
          <a:prstGeom prst="rect">
            <a:avLst/>
          </a:prstGeom>
        </p:spPr>
        <p:txBody>
          <a:bodyPr wrap="square" lIns="0" tIns="0" rIns="0" bIns="0" rtlCol="0" anchor="t">
            <a:spAutoFit/>
          </a:bodyPr>
          <a:lstStyle/>
          <a:p>
            <a:pPr algn="ctr">
              <a:spcBef>
                <a:spcPct val="0"/>
              </a:spcBef>
            </a:pPr>
            <a:r>
              <a:rPr lang="vi-VN" sz="6600" b="1" dirty="0">
                <a:solidFill>
                  <a:srgbClr val="FF0000"/>
                </a:solidFill>
                <a:effectLst>
                  <a:outerShdw blurRad="38100" dist="38100" dir="2700000" algn="tl">
                    <a:srgbClr val="000000">
                      <a:alpha val="43137"/>
                    </a:srgbClr>
                  </a:outerShdw>
                </a:effectLst>
                <a:latin typeface="+mj-lt"/>
                <a:ea typeface="Handyman"/>
                <a:cs typeface="Handyman"/>
                <a:sym typeface="Handyman"/>
              </a:rPr>
              <a:t>LÀM QUEN VĂN HỌC</a:t>
            </a:r>
          </a:p>
          <a:p>
            <a:pPr algn="ctr">
              <a:spcBef>
                <a:spcPct val="0"/>
              </a:spcBef>
            </a:pPr>
            <a:r>
              <a:rPr lang="vi-VN" sz="7200" b="1" dirty="0">
                <a:solidFill>
                  <a:srgbClr val="FF0000"/>
                </a:solidFill>
                <a:latin typeface="+mj-lt"/>
                <a:ea typeface="Handyman"/>
                <a:cs typeface="Handyman"/>
                <a:sym typeface="Handyman"/>
              </a:rPr>
              <a:t>Đề tài: </a:t>
            </a:r>
            <a:r>
              <a:rPr lang="vi-VN" sz="7200" b="1" dirty="0" smtClean="0">
                <a:solidFill>
                  <a:srgbClr val="FF0000"/>
                </a:solidFill>
                <a:latin typeface="+mj-lt"/>
                <a:ea typeface="Handyman"/>
                <a:cs typeface="Handyman"/>
                <a:sym typeface="Handyman"/>
              </a:rPr>
              <a:t>Truyện “ Cây táo</a:t>
            </a:r>
            <a:r>
              <a:rPr lang="vi-VN" sz="7200" b="1" dirty="0" smtClean="0">
                <a:solidFill>
                  <a:srgbClr val="FF0000"/>
                </a:solidFill>
                <a:latin typeface="Times New Roman" panose="02020603050405020304" pitchFamily="18" charset="0"/>
                <a:ea typeface="Handyman"/>
                <a:cs typeface="Times New Roman" panose="02020603050405020304" pitchFamily="18" charset="0"/>
                <a:sym typeface="Handyman"/>
              </a:rPr>
              <a:t>”</a:t>
            </a:r>
            <a:endParaRPr lang="vi-VN" sz="7200" b="1" dirty="0">
              <a:solidFill>
                <a:srgbClr val="FF0000"/>
              </a:solidFill>
              <a:latin typeface="Times New Roman" panose="02020603050405020304" pitchFamily="18" charset="0"/>
              <a:ea typeface="Handyman"/>
              <a:cs typeface="Times New Roman" panose="02020603050405020304" pitchFamily="18" charset="0"/>
              <a:sym typeface="Handyman"/>
            </a:endParaRPr>
          </a:p>
          <a:p>
            <a:pPr algn="ctr">
              <a:spcBef>
                <a:spcPct val="0"/>
              </a:spcBef>
            </a:pPr>
            <a:r>
              <a:rPr lang="vi-VN" sz="5400" b="1" dirty="0" smtClean="0">
                <a:solidFill>
                  <a:srgbClr val="002060"/>
                </a:solidFill>
                <a:latin typeface="+mj-lt"/>
                <a:ea typeface="Handyman"/>
                <a:cs typeface="Handyman"/>
                <a:sym typeface="Handyman"/>
              </a:rPr>
              <a:t>Lứa tuổi: </a:t>
            </a:r>
            <a:r>
              <a:rPr lang="vi-VN" sz="5400" b="1" dirty="0">
                <a:solidFill>
                  <a:srgbClr val="002060"/>
                </a:solidFill>
                <a:latin typeface="+mj-lt"/>
                <a:ea typeface="Handyman"/>
                <a:cs typeface="Handyman"/>
                <a:sym typeface="Handyman"/>
              </a:rPr>
              <a:t>24-36 tháng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AutoShape 2" descr="Top 200+ hình nền Powerpoint thuyết trình cực đẹp cho mọi chủ đ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 name="TextBox 3"/>
          <p:cNvSpPr txBox="1"/>
          <p:nvPr/>
        </p:nvSpPr>
        <p:spPr>
          <a:xfrm>
            <a:off x="3505200" y="342900"/>
            <a:ext cx="11049000" cy="1014730"/>
          </a:xfrm>
          <a:prstGeom prst="rect">
            <a:avLst/>
          </a:prstGeom>
          <a:noFill/>
        </p:spPr>
        <p:txBody>
          <a:bodyPr wrap="square" rtlCol="0">
            <a:spAutoFit/>
          </a:bodyPr>
          <a:lstStyle/>
          <a:p>
            <a:pPr algn="ctr"/>
            <a:r>
              <a:rPr lang="en-US" sz="6000" b="1" dirty="0" err="1" smtClean="0">
                <a:solidFill>
                  <a:srgbClr val="FF0000"/>
                </a:solidFill>
                <a:latin typeface="Times New Roman" panose="02020603050405020304" pitchFamily="18" charset="0"/>
                <a:cs typeface="Times New Roman" panose="02020603050405020304" pitchFamily="18" charset="0"/>
              </a:rPr>
              <a:t>Đàm</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thoại</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với</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trẻ</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971800" y="1354699"/>
            <a:ext cx="14093825" cy="8094524"/>
          </a:xfrm>
          <a:prstGeom prst="rect">
            <a:avLst/>
          </a:prstGeom>
          <a:noFill/>
        </p:spPr>
        <p:txBody>
          <a:bodyPr wrap="square" rtlCol="0">
            <a:spAutoFit/>
          </a:bodyPr>
          <a:lstStyle/>
          <a:p>
            <a:r>
              <a:rPr lang="vi-VN" dirty="0"/>
              <a:t> </a:t>
            </a:r>
            <a:r>
              <a:rPr lang="vi-VN" sz="4000" b="1" dirty="0">
                <a:solidFill>
                  <a:srgbClr val="002060"/>
                </a:solidFill>
                <a:latin typeface="+mj-lt"/>
              </a:rPr>
              <a:t>Các con vừa nghe cô kể câu chuyện gì? Trong câu chuyện có những ai?</a:t>
            </a:r>
          </a:p>
          <a:p>
            <a:r>
              <a:rPr lang="vi-VN" sz="4000" b="1" dirty="0">
                <a:solidFill>
                  <a:srgbClr val="002060"/>
                </a:solidFill>
                <a:latin typeface="+mj-lt"/>
              </a:rPr>
              <a:t>- Ai đã trồng cây xuống đất? ( Ông ạ)</a:t>
            </a:r>
          </a:p>
          <a:p>
            <a:r>
              <a:rPr lang="vi-VN" sz="4000" b="1" dirty="0">
                <a:solidFill>
                  <a:srgbClr val="002060"/>
                </a:solidFill>
                <a:latin typeface="+mj-lt"/>
              </a:rPr>
              <a:t>- Còn ai tưới nước cho cây? ( mưa và bé ạ)</a:t>
            </a:r>
          </a:p>
          <a:p>
            <a:r>
              <a:rPr lang="vi-VN" sz="4000" b="1" dirty="0">
                <a:solidFill>
                  <a:srgbClr val="002060"/>
                </a:solidFill>
                <a:latin typeface="+mj-lt"/>
              </a:rPr>
              <a:t>- Ông mặt trời làm nhiệm vụ gì? (</a:t>
            </a:r>
            <a:r>
              <a:rPr lang="vi-VN" sz="4000" b="1" i="1" dirty="0">
                <a:solidFill>
                  <a:srgbClr val="002060"/>
                </a:solidFill>
                <a:latin typeface="+mj-lt"/>
              </a:rPr>
              <a:t>sưởi nắng cho cây)</a:t>
            </a:r>
            <a:endParaRPr lang="vi-VN" sz="4000" b="1" dirty="0">
              <a:solidFill>
                <a:srgbClr val="002060"/>
              </a:solidFill>
              <a:latin typeface="+mj-lt"/>
            </a:endParaRPr>
          </a:p>
          <a:p>
            <a:r>
              <a:rPr lang="vi-VN" sz="4000" b="1" dirty="0">
                <a:solidFill>
                  <a:srgbClr val="002060"/>
                </a:solidFill>
                <a:latin typeface="+mj-lt"/>
              </a:rPr>
              <a:t>- Gà trống đi qua gọi cây như thế nào? (</a:t>
            </a:r>
            <a:r>
              <a:rPr lang="vi-VN" sz="4000" b="1" i="1" dirty="0">
                <a:solidFill>
                  <a:srgbClr val="002060"/>
                </a:solidFill>
                <a:latin typeface="+mj-lt"/>
              </a:rPr>
              <a:t> Ò ó o o. cây ơi! Cây lớn mau!)</a:t>
            </a:r>
            <a:endParaRPr lang="vi-VN" sz="4000" b="1" dirty="0">
              <a:solidFill>
                <a:srgbClr val="002060"/>
              </a:solidFill>
              <a:latin typeface="+mj-lt"/>
            </a:endParaRPr>
          </a:p>
          <a:p>
            <a:r>
              <a:rPr lang="vi-VN" sz="4000" b="1" dirty="0">
                <a:solidFill>
                  <a:srgbClr val="002060"/>
                </a:solidFill>
                <a:latin typeface="+mj-lt"/>
              </a:rPr>
              <a:t>- Điều gì đã xảy ra ? ( </a:t>
            </a:r>
            <a:r>
              <a:rPr lang="vi-VN" sz="4000" b="1" i="1" dirty="0">
                <a:solidFill>
                  <a:srgbClr val="002060"/>
                </a:solidFill>
                <a:latin typeface="+mj-lt"/>
              </a:rPr>
              <a:t>lá non bật ra)</a:t>
            </a:r>
            <a:endParaRPr lang="vi-VN" sz="4000" b="1" dirty="0">
              <a:solidFill>
                <a:srgbClr val="002060"/>
              </a:solidFill>
              <a:latin typeface="+mj-lt"/>
            </a:endParaRPr>
          </a:p>
          <a:p>
            <a:r>
              <a:rPr lang="vi-VN" sz="4000" b="1" dirty="0">
                <a:solidFill>
                  <a:srgbClr val="002060"/>
                </a:solidFill>
                <a:latin typeface="+mj-lt"/>
              </a:rPr>
              <a:t>- Chúng mình cùng bắt chước tiếng gà trống nào. - Bươm bướm cũng nói gì? (</a:t>
            </a:r>
            <a:r>
              <a:rPr lang="vi-VN" sz="4000" b="1" i="1" dirty="0">
                <a:solidFill>
                  <a:srgbClr val="002060"/>
                </a:solidFill>
                <a:latin typeface="+mj-lt"/>
              </a:rPr>
              <a:t>cây ơi! Cây lớn mau)</a:t>
            </a:r>
            <a:endParaRPr lang="vi-VN" sz="4000" b="1" dirty="0">
              <a:solidFill>
                <a:srgbClr val="002060"/>
              </a:solidFill>
              <a:latin typeface="+mj-lt"/>
            </a:endParaRPr>
          </a:p>
          <a:p>
            <a:r>
              <a:rPr lang="vi-VN" sz="4000" b="1" dirty="0">
                <a:solidFill>
                  <a:srgbClr val="002060"/>
                </a:solidFill>
                <a:latin typeface="+mj-lt"/>
              </a:rPr>
              <a:t>- Cây xuất hiện những gì nữa ? (</a:t>
            </a:r>
            <a:r>
              <a:rPr lang="vi-VN" sz="4000" b="1" i="1" dirty="0">
                <a:solidFill>
                  <a:srgbClr val="002060"/>
                </a:solidFill>
                <a:latin typeface="+mj-lt"/>
              </a:rPr>
              <a:t>cây ra đầy hoa)</a:t>
            </a:r>
            <a:endParaRPr lang="vi-VN" sz="4000" b="1" dirty="0">
              <a:solidFill>
                <a:srgbClr val="002060"/>
              </a:solidFill>
              <a:latin typeface="+mj-lt"/>
            </a:endParaRPr>
          </a:p>
          <a:p>
            <a:r>
              <a:rPr lang="vi-VN" sz="4000" b="1" dirty="0">
                <a:solidFill>
                  <a:srgbClr val="002060"/>
                </a:solidFill>
                <a:latin typeface="+mj-lt"/>
              </a:rPr>
              <a:t>- Cuối cùng ông, bé, gà trống, bươm bướm đã nói với cây táo thì cây táo như thế nào? (cho đầy những quả táo chín)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3429000" y="1790700"/>
            <a:ext cx="12268200" cy="4524315"/>
          </a:xfrm>
          <a:prstGeom prst="rect">
            <a:avLst/>
          </a:prstGeom>
        </p:spPr>
        <p:txBody>
          <a:bodyPr wrap="square">
            <a:spAutoFit/>
          </a:bodyPr>
          <a:lstStyle/>
          <a:p>
            <a:pPr algn="ctr"/>
            <a:r>
              <a:rPr lang="vi-VN" sz="4800" b="1" dirty="0">
                <a:solidFill>
                  <a:srgbClr val="002060"/>
                </a:solidFill>
                <a:latin typeface="Times New Roman" panose="02020603050405020304" pitchFamily="18" charset="0"/>
              </a:rPr>
              <a:t> </a:t>
            </a:r>
            <a:r>
              <a:rPr lang="vi-VN" sz="4800" b="1" dirty="0">
                <a:solidFill>
                  <a:srgbClr val="FF0000"/>
                </a:solidFill>
                <a:latin typeface="Times New Roman" panose="02020603050405020304" pitchFamily="18" charset="0"/>
              </a:rPr>
              <a:t>Giáo </a:t>
            </a:r>
            <a:r>
              <a:rPr lang="vi-VN" sz="4800" b="1" dirty="0" smtClean="0">
                <a:solidFill>
                  <a:srgbClr val="FF0000"/>
                </a:solidFill>
                <a:latin typeface="Times New Roman" panose="02020603050405020304" pitchFamily="18" charset="0"/>
              </a:rPr>
              <a:t>dục</a:t>
            </a:r>
          </a:p>
          <a:p>
            <a:r>
              <a:rPr lang="vi-VN" sz="4800" b="1" dirty="0">
                <a:solidFill>
                  <a:srgbClr val="002060"/>
                </a:solidFill>
                <a:latin typeface="Times New Roman" panose="02020603050405020304" pitchFamily="18" charset="0"/>
              </a:rPr>
              <a:t> </a:t>
            </a:r>
            <a:r>
              <a:rPr lang="vi-VN" sz="4800" b="1" dirty="0" smtClean="0">
                <a:solidFill>
                  <a:srgbClr val="002060"/>
                </a:solidFill>
                <a:latin typeface="Times New Roman" panose="02020603050405020304" pitchFamily="18" charset="0"/>
              </a:rPr>
              <a:t>Các </a:t>
            </a:r>
            <a:r>
              <a:rPr lang="vi-VN" sz="4800" b="1" dirty="0">
                <a:solidFill>
                  <a:srgbClr val="002060"/>
                </a:solidFill>
                <a:latin typeface="Times New Roman" panose="02020603050405020304" pitchFamily="18" charset="0"/>
              </a:rPr>
              <a:t>con ạ ! Cây ra hoa kết quả là nhờ có đất, nước, ánh sáng và sự chăm sóc của con người. Vậy muốn cây có nhiều quả các con phải chăm sóc và bảo vệ cây, và khi ăn quả các con nhớ rửa sạch vỏ nhé!</a:t>
            </a:r>
            <a:endParaRPr lang="vi-VN" sz="4800" b="1" dirty="0">
              <a:solidFill>
                <a:srgbClr val="002060"/>
              </a:solidFill>
            </a:endParaRPr>
          </a:p>
        </p:txBody>
      </p:sp>
    </p:spTree>
    <p:extLst>
      <p:ext uri="{BB962C8B-B14F-4D97-AF65-F5344CB8AC3E}">
        <p14:creationId xmlns:p14="http://schemas.microsoft.com/office/powerpoint/2010/main" val="210164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15" y="-114300"/>
            <a:ext cx="18282285" cy="10268585"/>
          </a:xfrm>
          <a:prstGeom prst="rect">
            <a:avLst/>
          </a:prstGeom>
        </p:spPr>
      </p:pic>
      <p:sp>
        <p:nvSpPr>
          <p:cNvPr id="2" name="Text Box 1"/>
          <p:cNvSpPr txBox="1"/>
          <p:nvPr/>
        </p:nvSpPr>
        <p:spPr>
          <a:xfrm>
            <a:off x="4191000" y="3848100"/>
            <a:ext cx="10643235" cy="1015663"/>
          </a:xfrm>
          <a:prstGeom prst="rect">
            <a:avLst/>
          </a:prstGeom>
          <a:noFill/>
        </p:spPr>
        <p:txBody>
          <a:bodyPr wrap="square" rtlCol="0">
            <a:spAutoFit/>
          </a:bodyPr>
          <a:lstStyle/>
          <a:p>
            <a:r>
              <a:rPr lang="en-US" sz="6000" dirty="0">
                <a:solidFill>
                  <a:srgbClr val="FF0000"/>
                </a:solidFill>
                <a:latin typeface="Times New Roman" panose="02020603050405020304" pitchFamily="18" charset="0"/>
                <a:cs typeface="Times New Roman" panose="02020603050405020304" pitchFamily="18" charset="0"/>
              </a:rPr>
              <a:t> </a:t>
            </a:r>
            <a:r>
              <a:rPr lang="vi-VN" altLang="en-US" sz="6000" dirty="0">
                <a:solidFill>
                  <a:srgbClr val="FF0000"/>
                </a:solidFill>
                <a:latin typeface="Times New Roman" panose="02020603050405020304" pitchFamily="18" charset="0"/>
                <a:cs typeface="Times New Roman" panose="02020603050405020304" pitchFamily="18" charset="0"/>
              </a:rPr>
              <a:t> </a:t>
            </a:r>
            <a:r>
              <a:rPr lang="pt-BR" sz="6000" dirty="0" smtClean="0">
                <a:solidFill>
                  <a:srgbClr val="FF0000"/>
                </a:solidFill>
                <a:latin typeface="Times New Roman" panose="02020603050405020304" pitchFamily="18" charset="0"/>
                <a:cs typeface="Times New Roman" panose="02020603050405020304" pitchFamily="18" charset="0"/>
              </a:rPr>
              <a:t> </a:t>
            </a:r>
            <a:r>
              <a:rPr lang="pt-BR" sz="6000" b="1" dirty="0">
                <a:solidFill>
                  <a:srgbClr val="FF0000"/>
                </a:solidFill>
                <a:latin typeface="Times New Roman" panose="02020603050405020304" pitchFamily="18" charset="0"/>
                <a:cs typeface="Times New Roman" panose="02020603050405020304" pitchFamily="18" charset="0"/>
              </a:rPr>
              <a:t>Lần 3: Cô cho trẻ xem video.</a:t>
            </a:r>
            <a:endParaRPr lang="vi-VN" altLang="en-US" sz="6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2" name="6328554866155">
            <a:hlinkClick r:id="" action="ppaction://media"/>
          </p:cNvPr>
          <p:cNvPicPr>
            <a:picLocks noChangeAspect="1"/>
          </p:cNvPicPr>
          <p:nvPr>
            <a:videoFile r:link="rId1"/>
            <p:extLst>
              <p:ext uri="{DAA4B4D4-6D71-4841-9C94-3DE7FCFB9230}">
                <p14:media xmlns:p14="http://schemas.microsoft.com/office/powerpoint/2010/main" r:embed="rId2">
                  <p14:trim st="510" end="166"/>
                </p14:media>
              </p:ext>
            </p:extLst>
          </p:nvPr>
        </p:nvPicPr>
        <p:blipFill>
          <a:blip r:embed="rId5"/>
          <a:stretch>
            <a:fillRect/>
          </a:stretch>
        </p:blipFill>
        <p:spPr>
          <a:xfrm>
            <a:off x="-152400" y="-190500"/>
            <a:ext cx="18592800" cy="10436469"/>
          </a:xfrm>
          <a:prstGeom prst="rect">
            <a:avLst/>
          </a:prstGeom>
          <a:ln>
            <a:noFill/>
          </a:ln>
          <a:effectLst>
            <a:softEdge rad="112500"/>
          </a:effectLst>
        </p:spPr>
      </p:pic>
    </p:spTree>
    <p:extLst>
      <p:ext uri="{BB962C8B-B14F-4D97-AF65-F5344CB8AC3E}">
        <p14:creationId xmlns:p14="http://schemas.microsoft.com/office/powerpoint/2010/main" val="2549608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5167788" y="1790700"/>
            <a:ext cx="7952423" cy="3185487"/>
          </a:xfrm>
          <a:prstGeom prst="rect">
            <a:avLst/>
          </a:prstGeom>
          <a:noFill/>
        </p:spPr>
        <p:txBody>
          <a:bodyPr wrap="square" rtlCol="0">
            <a:spAutoFit/>
          </a:bodyPr>
          <a:lstStyle/>
          <a:p>
            <a:r>
              <a:rPr lang="vi-VN" altLang="en-US" sz="8100" dirty="0">
                <a:latin typeface="Times New Roman" panose="02020603050405020304" pitchFamily="18" charset="0"/>
                <a:cs typeface="Times New Roman" panose="02020603050405020304" pitchFamily="18" charset="0"/>
              </a:rPr>
              <a:t>      </a:t>
            </a:r>
            <a:r>
              <a:rPr lang="vi-VN" altLang="en-US" sz="8100" b="1" dirty="0">
                <a:solidFill>
                  <a:srgbClr val="FF0000"/>
                </a:solidFill>
                <a:latin typeface="Times New Roman" panose="02020603050405020304" pitchFamily="18" charset="0"/>
                <a:cs typeface="Times New Roman" panose="02020603050405020304" pitchFamily="18" charset="0"/>
              </a:rPr>
              <a:t>Kết thúc</a:t>
            </a:r>
          </a:p>
          <a:p>
            <a:pPr algn="ctr"/>
            <a:r>
              <a:rPr lang="vi-VN" altLang="en-US" sz="6000" b="1" dirty="0">
                <a:solidFill>
                  <a:srgbClr val="002060"/>
                </a:solidFill>
                <a:latin typeface="Times New Roman" panose="02020603050405020304" pitchFamily="18" charset="0"/>
                <a:cs typeface="Times New Roman" panose="02020603050405020304" pitchFamily="18" charset="0"/>
              </a:rPr>
              <a:t>Cô nhận xét giờ học và chuyển hoạt động</a:t>
            </a:r>
          </a:p>
        </p:txBody>
      </p:sp>
    </p:spTree>
    <p:extLst>
      <p:ext uri="{BB962C8B-B14F-4D97-AF65-F5344CB8AC3E}">
        <p14:creationId xmlns:p14="http://schemas.microsoft.com/office/powerpoint/2010/main" val="791886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752600" y="1691532"/>
            <a:ext cx="5715000" cy="3139321"/>
          </a:xfrm>
          <a:prstGeom prst="rect">
            <a:avLst/>
          </a:prstGeom>
          <a:noFill/>
        </p:spPr>
        <p:txBody>
          <a:bodyPr wrap="square" rtlCol="0">
            <a:spAutoFit/>
          </a:bodyPr>
          <a:lstStyle/>
          <a:p>
            <a:pPr algn="ctr"/>
            <a:r>
              <a:rPr lang="en-US" sz="6600" dirty="0" err="1" smtClean="0">
                <a:solidFill>
                  <a:srgbClr val="FF0000"/>
                </a:solidFill>
                <a:latin typeface="Times New Roman" panose="02020603050405020304" pitchFamily="18" charset="0"/>
                <a:cs typeface="Times New Roman" panose="02020603050405020304" pitchFamily="18" charset="0"/>
              </a:rPr>
              <a:t>Hoạt</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động</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Gợi</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mở</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gây</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hứng</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thú</a:t>
            </a:r>
            <a:endParaRPr lang="en-US" sz="6600" dirty="0">
              <a:solidFill>
                <a:srgbClr val="FF0000"/>
              </a:solidFill>
              <a:latin typeface="Times New Roman" panose="02020603050405020304" pitchFamily="18" charset="0"/>
              <a:cs typeface="Times New Roman" panose="02020603050405020304" pitchFamily="18" charset="0"/>
            </a:endParaRPr>
          </a:p>
        </p:txBody>
      </p:sp>
      <p:sp>
        <p:nvSpPr>
          <p:cNvPr id="6" name="Text Box 5"/>
          <p:cNvSpPr txBox="1"/>
          <p:nvPr/>
        </p:nvSpPr>
        <p:spPr>
          <a:xfrm>
            <a:off x="10210800" y="1712047"/>
            <a:ext cx="6783705" cy="1938992"/>
          </a:xfrm>
          <a:prstGeom prst="rect">
            <a:avLst/>
          </a:prstGeom>
          <a:noFill/>
        </p:spPr>
        <p:txBody>
          <a:bodyPr wrap="square" rtlCol="0">
            <a:spAutoFit/>
          </a:bodyPr>
          <a:lstStyle/>
          <a:p>
            <a:r>
              <a:rPr lang="vi-VN" altLang="en-US" sz="60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vi-VN" sz="6000" dirty="0">
                <a:solidFill>
                  <a:srgbClr val="002060"/>
                </a:solidFill>
                <a:latin typeface="+mj-lt"/>
              </a:rPr>
              <a:t>Cô và trẻ cùng hát bài hát: “ Quả gì”</a:t>
            </a:r>
            <a:endParaRPr lang="vi-VN" altLang="en-US" sz="6000" dirty="0">
              <a:solidFill>
                <a:srgbClr val="002060"/>
              </a:solidFill>
              <a:latin typeface="+mj-lt"/>
              <a:cs typeface="Times New Roman" panose="02020603050405020304" pitchFamily="18" charset="0"/>
            </a:endParaRPr>
          </a:p>
        </p:txBody>
      </p:sp>
      <p:sp>
        <p:nvSpPr>
          <p:cNvPr id="4" name="Rectangle 3"/>
          <p:cNvSpPr/>
          <p:nvPr/>
        </p:nvSpPr>
        <p:spPr>
          <a:xfrm>
            <a:off x="6934200" y="6286500"/>
            <a:ext cx="5334000" cy="1938992"/>
          </a:xfrm>
          <a:prstGeom prst="rect">
            <a:avLst/>
          </a:prstGeom>
        </p:spPr>
        <p:txBody>
          <a:bodyPr wrap="square">
            <a:spAutoFit/>
          </a:bodyPr>
          <a:lstStyle/>
          <a:p>
            <a:pPr algn="ctr"/>
            <a:r>
              <a:rPr lang="vi-VN" altLang="en-US" sz="60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Cô </a:t>
            </a:r>
            <a:r>
              <a:rPr lang="vi-VN" altLang="en-US" sz="60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trò chuyện dẫn dắt vào </a:t>
            </a:r>
            <a:r>
              <a:rPr lang="vi-VN" altLang="en-US" sz="60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bài</a:t>
            </a:r>
            <a:endParaRPr lang="vi-VN" altLang="en-US" sz="60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p:txBody>
      </p:sp>
      <p:pic>
        <p:nvPicPr>
          <p:cNvPr id="2" name="QuaGi-BeMinhVy-67215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730718" y="921397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ổng hợp hơn 60 hình nền slide đẹp nhất - Hình nền máy tí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0" y="4445"/>
            <a:ext cx="18357850" cy="10240010"/>
          </a:xfrm>
          <a:prstGeom prst="rect">
            <a:avLst/>
          </a:prstGeom>
        </p:spPr>
      </p:pic>
      <p:sp>
        <p:nvSpPr>
          <p:cNvPr id="4" name="TextBox 3"/>
          <p:cNvSpPr txBox="1"/>
          <p:nvPr/>
        </p:nvSpPr>
        <p:spPr>
          <a:xfrm>
            <a:off x="3657600" y="4756467"/>
            <a:ext cx="11028997" cy="923330"/>
          </a:xfrm>
          <a:prstGeom prst="rect">
            <a:avLst/>
          </a:prstGeom>
          <a:noFill/>
        </p:spPr>
        <p:txBody>
          <a:bodyPr wrap="square" rtlCol="0">
            <a:spAutoFit/>
          </a:bodyPr>
          <a:lstStyle/>
          <a:p>
            <a:pPr marL="685800" indent="-685800" algn="ctr">
              <a:buFontTx/>
              <a:buChar char="-"/>
            </a:pPr>
            <a:endParaRPr lang="vi-VN" alt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p:txBody>
      </p:sp>
      <p:sp>
        <p:nvSpPr>
          <p:cNvPr id="7" name="Text Box 6"/>
          <p:cNvSpPr txBox="1"/>
          <p:nvPr/>
        </p:nvSpPr>
        <p:spPr>
          <a:xfrm>
            <a:off x="3429000" y="3238500"/>
            <a:ext cx="11492865" cy="3785652"/>
          </a:xfrm>
          <a:prstGeom prst="rect">
            <a:avLst/>
          </a:prstGeom>
          <a:noFill/>
        </p:spPr>
        <p:txBody>
          <a:bodyPr wrap="square" rtlCol="0">
            <a:spAutoFit/>
          </a:bodyPr>
          <a:lstStyle/>
          <a:p>
            <a:r>
              <a:rPr lang="vi-VN" sz="4800" b="1" dirty="0" smtClean="0">
                <a:solidFill>
                  <a:srgbClr val="002060"/>
                </a:solidFill>
                <a:latin typeface="+mj-lt"/>
              </a:rPr>
              <a:t> </a:t>
            </a:r>
            <a:r>
              <a:rPr lang="vi-VN" sz="4800" b="1" dirty="0">
                <a:solidFill>
                  <a:srgbClr val="002060"/>
                </a:solidFill>
                <a:latin typeface="+mj-lt"/>
              </a:rPr>
              <a:t>Cô kể diễn cảm lần 1: </a:t>
            </a:r>
            <a:r>
              <a:rPr lang="vi-VN" sz="4800" b="1" dirty="0" smtClean="0">
                <a:solidFill>
                  <a:srgbClr val="002060"/>
                </a:solidFill>
                <a:latin typeface="+mj-lt"/>
              </a:rPr>
              <a:t>Bằng </a:t>
            </a:r>
            <a:r>
              <a:rPr lang="vi-VN" sz="4800" b="1" dirty="0">
                <a:solidFill>
                  <a:srgbClr val="002060"/>
                </a:solidFill>
                <a:latin typeface="+mj-lt"/>
              </a:rPr>
              <a:t>lời diễn đạt biểu </a:t>
            </a:r>
            <a:r>
              <a:rPr lang="vi-VN" sz="4800" b="1" dirty="0" smtClean="0">
                <a:solidFill>
                  <a:srgbClr val="002060"/>
                </a:solidFill>
                <a:latin typeface="+mj-lt"/>
              </a:rPr>
              <a:t>cảm cử </a:t>
            </a:r>
            <a:r>
              <a:rPr lang="vi-VN" sz="4800" b="1" dirty="0">
                <a:solidFill>
                  <a:srgbClr val="002060"/>
                </a:solidFill>
                <a:latin typeface="+mj-lt"/>
              </a:rPr>
              <a:t>chỉ:</a:t>
            </a:r>
          </a:p>
          <a:p>
            <a:r>
              <a:rPr lang="vi-VN" sz="4800" b="1" dirty="0" smtClean="0">
                <a:solidFill>
                  <a:srgbClr val="002060"/>
                </a:solidFill>
                <a:latin typeface="+mj-lt"/>
              </a:rPr>
              <a:t> </a:t>
            </a:r>
            <a:r>
              <a:rPr lang="vi-VN" sz="4800" b="1" dirty="0">
                <a:solidFill>
                  <a:srgbClr val="002060"/>
                </a:solidFill>
                <a:latin typeface="+mj-lt"/>
              </a:rPr>
              <a:t>Cô vừa kể cho các con nghe câu truyện gì? (cây </a:t>
            </a:r>
            <a:r>
              <a:rPr lang="vi-VN" sz="4800" b="1" dirty="0" smtClean="0">
                <a:solidFill>
                  <a:srgbClr val="002060"/>
                </a:solidFill>
                <a:latin typeface="+mj-lt"/>
              </a:rPr>
              <a:t>táo)</a:t>
            </a:r>
          </a:p>
          <a:p>
            <a:r>
              <a:rPr lang="vi-VN" sz="4800" b="1" dirty="0" smtClean="0">
                <a:solidFill>
                  <a:srgbClr val="002060"/>
                </a:solidFill>
                <a:latin typeface="+mj-lt"/>
              </a:rPr>
              <a:t> </a:t>
            </a:r>
            <a:r>
              <a:rPr lang="vi-VN" sz="4800" b="1" dirty="0">
                <a:solidFill>
                  <a:srgbClr val="002060"/>
                </a:solidFill>
                <a:latin typeface="+mj-lt"/>
              </a:rPr>
              <a:t>Câu chuyện có những nhân vật nào?</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15" y="31173"/>
            <a:ext cx="18282285" cy="10268585"/>
          </a:xfrm>
          <a:prstGeom prst="rect">
            <a:avLst/>
          </a:prstGeom>
        </p:spPr>
      </p:pic>
      <p:sp>
        <p:nvSpPr>
          <p:cNvPr id="2" name="Text Box 1"/>
          <p:cNvSpPr txBox="1"/>
          <p:nvPr/>
        </p:nvSpPr>
        <p:spPr>
          <a:xfrm>
            <a:off x="3505200" y="3848100"/>
            <a:ext cx="10246043" cy="1938992"/>
          </a:xfrm>
          <a:prstGeom prst="rect">
            <a:avLst/>
          </a:prstGeom>
          <a:noFill/>
        </p:spPr>
        <p:txBody>
          <a:bodyPr wrap="square" rtlCol="0">
            <a:spAutoFit/>
          </a:bodyPr>
          <a:lstStyle/>
          <a:p>
            <a:pPr algn="ctr"/>
            <a:r>
              <a:rPr lang="en-US" sz="6000" dirty="0">
                <a:solidFill>
                  <a:srgbClr val="FF0000"/>
                </a:solidFill>
                <a:latin typeface="Times New Roman" panose="02020603050405020304" pitchFamily="18" charset="0"/>
                <a:cs typeface="Times New Roman" panose="02020603050405020304" pitchFamily="18" charset="0"/>
              </a:rPr>
              <a:t> </a:t>
            </a:r>
            <a:r>
              <a:rPr lang="pt-BR" sz="6000" dirty="0" smtClean="0">
                <a:solidFill>
                  <a:srgbClr val="FF0000"/>
                </a:solidFill>
                <a:latin typeface="Times New Roman" panose="02020603050405020304" pitchFamily="18" charset="0"/>
                <a:cs typeface="Times New Roman" panose="02020603050405020304" pitchFamily="18" charset="0"/>
              </a:rPr>
              <a:t> </a:t>
            </a:r>
            <a:r>
              <a:rPr lang="pt-BR" sz="6000" b="1" dirty="0">
                <a:solidFill>
                  <a:srgbClr val="FF0000"/>
                </a:solidFill>
                <a:latin typeface="Times New Roman" panose="02020603050405020304" pitchFamily="18" charset="0"/>
                <a:cs typeface="Times New Roman" panose="02020603050405020304" pitchFamily="18" charset="0"/>
              </a:rPr>
              <a:t>Lần </a:t>
            </a:r>
            <a:r>
              <a:rPr lang="vi-VN" sz="6000" b="1" dirty="0" smtClean="0">
                <a:solidFill>
                  <a:srgbClr val="FF0000"/>
                </a:solidFill>
                <a:latin typeface="Times New Roman" panose="02020603050405020304" pitchFamily="18" charset="0"/>
                <a:cs typeface="Times New Roman" panose="02020603050405020304" pitchFamily="18" charset="0"/>
              </a:rPr>
              <a:t>2</a:t>
            </a:r>
            <a:r>
              <a:rPr lang="pt-BR" sz="6000" b="1" dirty="0" smtClean="0">
                <a:solidFill>
                  <a:srgbClr val="FF0000"/>
                </a:solidFill>
                <a:latin typeface="Times New Roman" panose="02020603050405020304" pitchFamily="18" charset="0"/>
                <a:cs typeface="Times New Roman" panose="02020603050405020304" pitchFamily="18" charset="0"/>
              </a:rPr>
              <a:t>: </a:t>
            </a:r>
            <a:r>
              <a:rPr lang="pt-BR" sz="6000" b="1" dirty="0">
                <a:solidFill>
                  <a:srgbClr val="FF0000"/>
                </a:solidFill>
                <a:latin typeface="Times New Roman" panose="02020603050405020304" pitchFamily="18" charset="0"/>
                <a:cs typeface="Times New Roman" panose="02020603050405020304" pitchFamily="18" charset="0"/>
              </a:rPr>
              <a:t>Cô </a:t>
            </a:r>
            <a:r>
              <a:rPr lang="vi-VN" sz="6000" b="1" dirty="0" smtClean="0">
                <a:solidFill>
                  <a:srgbClr val="FF0000"/>
                </a:solidFill>
                <a:latin typeface="Times New Roman" panose="02020603050405020304" pitchFamily="18" charset="0"/>
                <a:cs typeface="Times New Roman" panose="02020603050405020304" pitchFamily="18" charset="0"/>
              </a:rPr>
              <a:t>kể bằng tranh minh họa</a:t>
            </a:r>
            <a:r>
              <a:rPr lang="pt-BR" sz="6000" b="1" dirty="0" smtClean="0">
                <a:solidFill>
                  <a:srgbClr val="FF0000"/>
                </a:solidFill>
                <a:latin typeface="Times New Roman" panose="02020603050405020304" pitchFamily="18" charset="0"/>
                <a:cs typeface="Times New Roman" panose="02020603050405020304" pitchFamily="18" charset="0"/>
              </a:rPr>
              <a:t>.</a:t>
            </a:r>
            <a:endParaRPr lang="vi-VN" alt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395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73200" y="2324100"/>
            <a:ext cx="3810000" cy="707886"/>
          </a:xfrm>
          <a:prstGeom prst="rect">
            <a:avLst/>
          </a:prstGeom>
          <a:noFill/>
        </p:spPr>
        <p:txBody>
          <a:bodyPr wrap="square" rtlCol="0">
            <a:spAutoFit/>
          </a:bodyPr>
          <a:lstStyle/>
          <a:p>
            <a:r>
              <a:rPr lang="vi-VN" sz="4000" dirty="0" smtClean="0">
                <a:solidFill>
                  <a:schemeClr val="bg1"/>
                </a:solidFill>
              </a:rPr>
              <a:t>Tác giả: Thu Hà</a:t>
            </a:r>
            <a:endParaRPr lang="en-US" sz="4000" dirty="0">
              <a:solidFill>
                <a:schemeClr val="bg1"/>
              </a:solidFill>
            </a:endParaRPr>
          </a:p>
        </p:txBody>
      </p:sp>
      <p:pic>
        <p:nvPicPr>
          <p:cNvPr id="1026" name="Picture 2" descr="Truyện Thiếu Nhi, Truyện Cổ Tích, Truyện Tr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8288000" cy="10248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uyện Thiếu Nhi, Truyện Cổ Tích, Truyện Tr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8288001"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uyện Cây táo"/>
          <p:cNvPicPr>
            <a:picLocks noChangeAspect="1" noChangeArrowheads="1"/>
          </p:cNvPicPr>
          <p:nvPr/>
        </p:nvPicPr>
        <p:blipFill rotWithShape="1">
          <a:blip r:embed="rId2">
            <a:extLst>
              <a:ext uri="{28A0092B-C50C-407E-A947-70E740481C1C}">
                <a14:useLocalDpi xmlns:a14="http://schemas.microsoft.com/office/drawing/2010/main" val="0"/>
              </a:ext>
            </a:extLst>
          </a:blip>
          <a:srcRect t="16604"/>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53200" y="5676900"/>
            <a:ext cx="9144000" cy="4401205"/>
          </a:xfrm>
          <a:prstGeom prst="rect">
            <a:avLst/>
          </a:prstGeom>
        </p:spPr>
        <p:txBody>
          <a:bodyPr>
            <a:spAutoFit/>
          </a:bodyPr>
          <a:lstStyle/>
          <a:p>
            <a:r>
              <a:rPr lang="vi-VN" sz="4000" b="1" dirty="0">
                <a:solidFill>
                  <a:srgbClr val="002060"/>
                </a:solidFill>
                <a:latin typeface="+mj-lt"/>
              </a:rPr>
              <a:t>Con Gà Trống đi qua nói to:</a:t>
            </a:r>
            <a:br>
              <a:rPr lang="vi-VN" sz="4000" b="1" dirty="0">
                <a:solidFill>
                  <a:srgbClr val="002060"/>
                </a:solidFill>
                <a:latin typeface="+mj-lt"/>
              </a:rPr>
            </a:br>
            <a:r>
              <a:rPr lang="vi-VN" sz="4000" b="1" dirty="0" smtClean="0">
                <a:solidFill>
                  <a:srgbClr val="002060"/>
                </a:solidFill>
                <a:latin typeface="+mj-lt"/>
              </a:rPr>
              <a:t>Cây </a:t>
            </a:r>
            <a:r>
              <a:rPr lang="vi-VN" sz="4000" b="1" dirty="0">
                <a:solidFill>
                  <a:srgbClr val="002060"/>
                </a:solidFill>
                <a:latin typeface="+mj-lt"/>
              </a:rPr>
              <a:t>ơi! Cây lớn mau!</a:t>
            </a:r>
            <a:br>
              <a:rPr lang="vi-VN" sz="4000" b="1" dirty="0">
                <a:solidFill>
                  <a:srgbClr val="002060"/>
                </a:solidFill>
                <a:latin typeface="+mj-lt"/>
              </a:rPr>
            </a:br>
            <a:r>
              <a:rPr lang="vi-VN" sz="4000" b="1" dirty="0">
                <a:solidFill>
                  <a:srgbClr val="002060"/>
                </a:solidFill>
                <a:latin typeface="+mj-lt"/>
              </a:rPr>
              <a:t>Thế là những chiếc lá non bật ra.</a:t>
            </a:r>
            <a:br>
              <a:rPr lang="vi-VN" sz="4000" b="1" dirty="0">
                <a:solidFill>
                  <a:srgbClr val="002060"/>
                </a:solidFill>
                <a:latin typeface="+mj-lt"/>
              </a:rPr>
            </a:br>
            <a:r>
              <a:rPr lang="vi-VN" sz="4000" b="1" dirty="0">
                <a:solidFill>
                  <a:srgbClr val="002060"/>
                </a:solidFill>
                <a:latin typeface="+mj-lt"/>
              </a:rPr>
              <a:t>Những con Bươm Bướm bay qua cũng nói to:</a:t>
            </a:r>
            <a:br>
              <a:rPr lang="vi-VN" sz="4000" b="1" dirty="0">
                <a:solidFill>
                  <a:srgbClr val="002060"/>
                </a:solidFill>
                <a:latin typeface="+mj-lt"/>
              </a:rPr>
            </a:br>
            <a:r>
              <a:rPr lang="vi-VN" sz="4000" b="1" dirty="0" smtClean="0">
                <a:solidFill>
                  <a:srgbClr val="002060"/>
                </a:solidFill>
                <a:latin typeface="+mj-lt"/>
              </a:rPr>
              <a:t>Cây </a:t>
            </a:r>
            <a:r>
              <a:rPr lang="vi-VN" sz="4000" b="1" dirty="0">
                <a:solidFill>
                  <a:srgbClr val="002060"/>
                </a:solidFill>
                <a:latin typeface="+mj-lt"/>
              </a:rPr>
              <a:t>ơi! Cây lớn mau!</a:t>
            </a:r>
            <a:br>
              <a:rPr lang="vi-VN" sz="4000" b="1" dirty="0">
                <a:solidFill>
                  <a:srgbClr val="002060"/>
                </a:solidFill>
                <a:latin typeface="+mj-lt"/>
              </a:rPr>
            </a:br>
            <a:r>
              <a:rPr lang="vi-VN" sz="4000" b="1" dirty="0">
                <a:solidFill>
                  <a:srgbClr val="002060"/>
                </a:solidFill>
                <a:latin typeface="+mj-lt"/>
              </a:rPr>
              <a:t>Thế là cây ra đầy hoa.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deo học tập hoạt động LQVH truyện cây t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4" y="35328"/>
            <a:ext cx="18260292" cy="102523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190500"/>
            <a:ext cx="9144000" cy="5262979"/>
          </a:xfrm>
          <a:prstGeom prst="rect">
            <a:avLst/>
          </a:prstGeom>
        </p:spPr>
        <p:txBody>
          <a:bodyPr>
            <a:spAutoFit/>
          </a:bodyPr>
          <a:lstStyle/>
          <a:p>
            <a:r>
              <a:rPr lang="vi-VN" sz="4800" b="1" dirty="0">
                <a:solidFill>
                  <a:srgbClr val="002060"/>
                </a:solidFill>
                <a:latin typeface="+mj-lt"/>
              </a:rPr>
              <a:t>Một hôm, ông, bé, Gà, Bươm Bướm cùng nói to</a:t>
            </a:r>
            <a:r>
              <a:rPr lang="vi-VN" sz="4800" b="1" dirty="0" smtClean="0">
                <a:solidFill>
                  <a:srgbClr val="002060"/>
                </a:solidFill>
                <a:latin typeface="+mj-lt"/>
              </a:rPr>
              <a:t>: </a:t>
            </a:r>
            <a:r>
              <a:rPr lang="vi-VN" sz="4800" b="1" dirty="0">
                <a:solidFill>
                  <a:srgbClr val="002060"/>
                </a:solidFill>
                <a:latin typeface="+mj-lt"/>
              </a:rPr>
              <a:t>Cây ơi! Cây lớn mau!</a:t>
            </a:r>
            <a:br>
              <a:rPr lang="vi-VN" sz="4800" b="1" dirty="0">
                <a:solidFill>
                  <a:srgbClr val="002060"/>
                </a:solidFill>
                <a:latin typeface="+mj-lt"/>
              </a:rPr>
            </a:br>
            <a:r>
              <a:rPr lang="vi-VN" sz="4800" b="1" dirty="0">
                <a:solidFill>
                  <a:srgbClr val="002060"/>
                </a:solidFill>
                <a:latin typeface="+mj-lt"/>
              </a:rPr>
              <a:t>Thế là những quả táo chín ngon lành hiện ra.</a:t>
            </a:r>
            <a:br>
              <a:rPr lang="vi-VN" sz="4800" b="1" dirty="0">
                <a:solidFill>
                  <a:srgbClr val="002060"/>
                </a:solidFill>
                <a:latin typeface="+mj-lt"/>
              </a:rPr>
            </a:br>
            <a:r>
              <a:rPr lang="vi-VN" sz="4800" b="1" dirty="0">
                <a:solidFill>
                  <a:srgbClr val="002060"/>
                </a:solidFill>
                <a:latin typeface="+mj-lt"/>
              </a:rPr>
              <a:t>Bé giơ áo ra, những quả táo chính ngon lành rơi đầy vào lòng bé.</a:t>
            </a:r>
          </a:p>
        </p:txBody>
      </p:sp>
    </p:spTree>
    <p:extLst>
      <p:ext uri="{BB962C8B-B14F-4D97-AF65-F5344CB8AC3E}">
        <p14:creationId xmlns:p14="http://schemas.microsoft.com/office/powerpoint/2010/main" val="1121181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42545"/>
            <a:ext cx="18343880" cy="10281920"/>
          </a:xfrm>
          <a:prstGeom prst="rect">
            <a:avLst/>
          </a:prstGeom>
        </p:spPr>
      </p:pic>
      <p:sp>
        <p:nvSpPr>
          <p:cNvPr id="3" name="Text Box 2"/>
          <p:cNvSpPr txBox="1"/>
          <p:nvPr/>
        </p:nvSpPr>
        <p:spPr>
          <a:xfrm>
            <a:off x="3124200" y="2936736"/>
            <a:ext cx="12084685" cy="5170646"/>
          </a:xfrm>
          <a:prstGeom prst="rect">
            <a:avLst/>
          </a:prstGeom>
          <a:noFill/>
        </p:spPr>
        <p:txBody>
          <a:bodyPr wrap="square" rtlCol="0">
            <a:spAutoFit/>
          </a:bodyPr>
          <a:lstStyle/>
          <a:p>
            <a:pPr algn="ctr"/>
            <a:r>
              <a:rPr lang="vi-VN" altLang="en-US" sz="4400" dirty="0">
                <a:solidFill>
                  <a:srgbClr val="FF0000"/>
                </a:solidFill>
                <a:latin typeface="Times New Roman" panose="02020603050405020304" pitchFamily="18" charset="0"/>
                <a:cs typeface="Times New Roman" panose="02020603050405020304" pitchFamily="18" charset="0"/>
              </a:rPr>
              <a:t>        </a:t>
            </a:r>
            <a:r>
              <a:rPr lang="vi-VN" altLang="en-US" sz="6600" b="1" dirty="0">
                <a:solidFill>
                  <a:srgbClr val="FF0000"/>
                </a:solidFill>
                <a:latin typeface="Times New Roman" panose="02020603050405020304" pitchFamily="18" charset="0"/>
                <a:cs typeface="Times New Roman" panose="02020603050405020304" pitchFamily="18" charset="0"/>
              </a:rPr>
              <a:t>Cô giảng nội dung </a:t>
            </a:r>
            <a:r>
              <a:rPr lang="vi-VN" altLang="en-US" sz="6600" b="1" dirty="0" smtClean="0">
                <a:solidFill>
                  <a:srgbClr val="FF0000"/>
                </a:solidFill>
                <a:latin typeface="Times New Roman" panose="02020603050405020304" pitchFamily="18" charset="0"/>
                <a:cs typeface="Times New Roman" panose="02020603050405020304" pitchFamily="18" charset="0"/>
              </a:rPr>
              <a:t>câu truyện</a:t>
            </a:r>
            <a:endParaRPr lang="vi-VN" altLang="en-US" sz="6000" b="1" dirty="0">
              <a:latin typeface="Times New Roman" panose="02020603050405020304" pitchFamily="18" charset="0"/>
              <a:cs typeface="Times New Roman" panose="02020603050405020304" pitchFamily="18" charset="0"/>
            </a:endParaRPr>
          </a:p>
          <a:p>
            <a:pPr algn="ctr"/>
            <a:r>
              <a:rPr lang="vi-VN" dirty="0" smtClean="0"/>
              <a:t> </a:t>
            </a:r>
            <a:r>
              <a:rPr lang="vi-VN" sz="4400" b="1" dirty="0" smtClean="0">
                <a:solidFill>
                  <a:srgbClr val="002060"/>
                </a:solidFill>
                <a:latin typeface="+mj-lt"/>
              </a:rPr>
              <a:t>Câu</a:t>
            </a:r>
            <a:r>
              <a:rPr lang="vi-VN" sz="4400" b="1" dirty="0">
                <a:solidFill>
                  <a:srgbClr val="002060"/>
                </a:solidFill>
                <a:latin typeface="+mj-lt"/>
              </a:rPr>
              <a:t> truyện cây táo nói về ông trồng cây táo xuống đất, bé tưới nước cho cây, mưa tưới nước cho cây, mặt trời sưởi ấm cho cây. Nhờ có bàn tay chăm sóc của con ngươi mà cây đã ra hoa, kết trái và cho chúng ta những quả táo chín ngon ngọt đấy các con ạ..  </a:t>
            </a:r>
            <a:r>
              <a:rPr lang="vi-VN" sz="4400" b="1" dirty="0" smtClean="0">
                <a:solidFill>
                  <a:srgbClr val="002060"/>
                </a:solidFill>
                <a:latin typeface="+mj-lt"/>
              </a:rPr>
              <a:t>. </a:t>
            </a:r>
            <a:endParaRPr lang="en-US" sz="4400" b="1" dirty="0">
              <a:solidFill>
                <a:srgbClr val="002060"/>
              </a:solidFill>
              <a:latin typeface="+mj-l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180</Words>
  <Application>Microsoft Office PowerPoint</Application>
  <PresentationFormat>Custom</PresentationFormat>
  <Paragraphs>32</Paragraphs>
  <Slides>14</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Times New Roman</vt:lpstr>
      <vt:lpstr>Arial</vt:lpstr>
      <vt:lpstr>Handyman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Green Illustrative Storytelling Kids Presentation</dc:title>
  <dc:creator>Administrator</dc:creator>
  <cp:lastModifiedBy>Techsi.vn</cp:lastModifiedBy>
  <cp:revision>28</cp:revision>
  <dcterms:created xsi:type="dcterms:W3CDTF">2006-08-16T00:00:00Z</dcterms:created>
  <dcterms:modified xsi:type="dcterms:W3CDTF">2025-02-26T01:37:09Z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5862CF027521404DAF4277C4DCDDA471_13</vt:lpwstr>
  </property>
  <property fmtid="{D5CDD505-2E9C-101B-9397-08002B2CF9AE}" pid="3" name="KSOProductBuildVer">
    <vt:lpwstr>1033-12.2.0.19307</vt:lpwstr>
  </property>
</Properties>
</file>