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3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4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5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0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8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3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5F14A-AAE1-426D-94D7-A649EDBD26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ED0BB-F5DF-4B6F-B648-8EBD0083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0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2286000"/>
            <a:ext cx="9144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TÁC PHẨM VĂN HỌC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Truyện</a:t>
            </a:r>
            <a:r>
              <a:rPr lang="en-US" sz="3600" b="1" dirty="0">
                <a:solidFill>
                  <a:srgbClr val="002060"/>
                </a:solidFill>
              </a:rPr>
              <a:t>: Ô </a:t>
            </a:r>
            <a:r>
              <a:rPr lang="en-US" sz="3600" b="1" dirty="0" err="1">
                <a:solidFill>
                  <a:srgbClr val="002060"/>
                </a:solidFill>
              </a:rPr>
              <a:t>tô</a:t>
            </a:r>
            <a:r>
              <a:rPr lang="en-US" sz="3600" b="1" dirty="0">
                <a:solidFill>
                  <a:srgbClr val="002060"/>
                </a:solidFill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bài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Lứa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tuổi</a:t>
            </a:r>
            <a:r>
              <a:rPr lang="en-US" sz="3600" b="1" dirty="0">
                <a:solidFill>
                  <a:srgbClr val="002060"/>
                </a:solidFill>
              </a:rPr>
              <a:t>: 3- 4 </a:t>
            </a:r>
            <a:r>
              <a:rPr lang="en-US" sz="3600" b="1" dirty="0" err="1">
                <a:solidFill>
                  <a:srgbClr val="002060"/>
                </a:solidFill>
              </a:rPr>
              <a:t>tuổi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endParaRPr lang="en-US" sz="3600" b="1" dirty="0">
              <a:solidFill>
                <a:srgbClr val="002060"/>
              </a:solidFill>
            </a:endParaRPr>
          </a:p>
          <a:p>
            <a:pPr algn="ctr"/>
            <a:endParaRPr lang="en-US" sz="3600" b="1" dirty="0">
              <a:solidFill>
                <a:srgbClr val="002060"/>
              </a:solidFill>
            </a:endParaRPr>
          </a:p>
          <a:p>
            <a:pPr algn="ctr"/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Năm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: 2024- 2025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5076" y="203538"/>
            <a:ext cx="493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8580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071" y="1406010"/>
            <a:ext cx="1127858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yTinhDucDung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3547" y="5857875"/>
            <a:ext cx="12219094" cy="1076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Cháu bị phạt vì đã đi vào đường một chiều, vi phạm luật giao thông.</a:t>
            </a:r>
          </a:p>
          <a:p>
            <a:r>
              <a:rPr lang="vi-VN" dirty="0">
                <a:solidFill>
                  <a:schemeClr val="tx1"/>
                </a:solidFill>
              </a:rPr>
              <a:t>- Cháu.. cháu không biết ạ!</a:t>
            </a:r>
          </a:p>
          <a:p>
            <a:r>
              <a:rPr lang="vi-VN" dirty="0">
                <a:solidFill>
                  <a:schemeClr val="tx1"/>
                </a:solidFill>
              </a:rPr>
              <a:t>Thì ra lúc sáng, ô tô con không học kỹ bài nên không biết là chỉ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có</a:t>
            </a:r>
            <a:r>
              <a:rPr lang="vi-VN" dirty="0">
                <a:solidFill>
                  <a:schemeClr val="tx1"/>
                </a:solidFill>
              </a:rPr>
              <a:t> xe như xe cảnh sát, xe cứu hỏa, xe cứu thương đi làm nhiệm vụ… mới được đi vào đường một chiều mà thôi. Ô tô con vừa xấu hổ vừa ân hận vì sự chủ quan của mình.</a:t>
            </a:r>
          </a:p>
        </p:txBody>
      </p:sp>
    </p:spTree>
    <p:extLst>
      <p:ext uri="{BB962C8B-B14F-4D97-AF65-F5344CB8AC3E}">
        <p14:creationId xmlns:p14="http://schemas.microsoft.com/office/powerpoint/2010/main" val="22282802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79677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2.2: Đàm thoại, trích dẫn</a:t>
            </a:r>
          </a:p>
          <a:p>
            <a:pPr algn="ctr">
              <a:buFontTx/>
              <a:buChar char="-"/>
            </a:pPr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077200" cy="624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077201" y="3519606"/>
            <a:ext cx="4114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12" y="5944195"/>
            <a:ext cx="112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Hôm nay các ô tô trong xưởng phải dậy sớm để nghe chú cảnh sát Mèo giảng về luật giao thông. Chú dặn các ô tô phải nhỡ kĩ: Đèn đỏ phải dừng lại, đèn xanh mới được đi, không được đi vào đường một chiều.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5257800"/>
            <a:ext cx="9067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C:\Users\MayTinhDucDung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705600" cy="5105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54102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/>
              <a:t>Trích</a:t>
            </a:r>
            <a:r>
              <a:rPr lang="en-US" b="1" i="1" u="sng" dirty="0"/>
              <a:t> </a:t>
            </a:r>
            <a:r>
              <a:rPr lang="en-US" b="1" i="1" u="sng" dirty="0" err="1"/>
              <a:t>dẫn</a:t>
            </a:r>
            <a:r>
              <a:rPr lang="en-US" b="1" i="1" u="sng" dirty="0"/>
              <a:t>:</a:t>
            </a:r>
          </a:p>
          <a:p>
            <a:r>
              <a:rPr lang="vi-VN" dirty="0"/>
              <a:t>Ô tô con nghe vậy chỉ cười, cho là quá dễ, không cần phải học nên ngáp ngắn ngáp dài rồi nhắm mắt ngủ.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304800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>
                <a:solidFill>
                  <a:srgbClr val="C00000"/>
                </a:solidFill>
              </a:rPr>
              <a:t>Hỏi trẻ:</a:t>
            </a:r>
          </a:p>
          <a:p>
            <a:pPr>
              <a:buFontTx/>
              <a:buChar char="-"/>
            </a:pPr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tô con nghe xong thì sao?</a:t>
            </a:r>
          </a:p>
          <a:p>
            <a:pPr>
              <a:buFontTx/>
              <a:buChar char="-"/>
            </a:pPr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Khi các ô tô khác học bài thì ô tô con làm gì?</a:t>
            </a:r>
          </a:p>
          <a:p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Nhìn ô tô con có xinh không?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2001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09626" y="5336541"/>
            <a:ext cx="914400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Ô tô con ngủ quên mất cho tới khi các ô tô khác ở xưởng lần lượt chạy ra đường cậu mới bừng tỉnh, vội vàng chạy theo. Chú cảnh sát Mèo hỏi: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Đã nhớ kỹ luật chưa, Ô tô con?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Dễ lắm, cháu nhớ rồi chú ạ!</a:t>
            </a:r>
          </a:p>
          <a:p>
            <a:endParaRPr lang="en-US" b="1" i="1" u="sng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1" y="3274874"/>
            <a:ext cx="3809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81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8589818" cy="60864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737563"/>
            <a:ext cx="1106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Vừa ra tới đường là Ô tô con đã phóng nhanh. Gần tới ngã tư đèn đỏ mà chú vẫn không hay biết. Chú lạc giữa 1 dòng xe đi ngược lại với mình. Chú đành đừng dạt vào lề đường ngơ ngác nhìn.</a:t>
            </a:r>
          </a:p>
          <a:p>
            <a:pPr>
              <a:buFontTx/>
              <a:buChar char="-"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 Ối, sao thế nhỉ?</a:t>
            </a:r>
          </a:p>
          <a:p>
            <a:endParaRPr lang="en-US" b="1" i="1" u="sng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00208" y="3505201"/>
            <a:ext cx="3591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58200" cy="5619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572000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u="sng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05825" y="3171825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218331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Đúng lúc đó 1 chú cảnh sát giao thông tuýt còi đi tới khiến Ô tô con bối rối không hiểu có chuyện gì xảy ra.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Cháu bị phạt vì đã đi vào đường một chiều, vi phạm luật giao thông.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Cháu.. cháu không biết ạ!</a:t>
            </a:r>
          </a:p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Thì ra lúc sáng, ô tô con không học kỹ bài nên không biết là 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xe như xe cảnh sát, xe cứu hỏa, xe cứu thương đi làm nhiệm vụ… mới được đi vào đường một chiều mà thôi. Ô tô con vừa xấu hổ vừa ân hận vì sự chủ quan của mình.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1675" y="1666876"/>
            <a:ext cx="8610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b="1" i="1" dirty="0">
                <a:solidFill>
                  <a:srgbClr val="0070C0"/>
                </a:solidFill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Symbol"/>
              <a:buChar char="Þ"/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2133601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Cho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u truyện Ô Tô Con Học Bài - Chủ đề giao thông - Kể truyện cho bé ngh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623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52401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20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 b="1">
                <a:solidFill>
                  <a:srgbClr val="0070C0"/>
                </a:solidFill>
                <a:latin typeface="+mj-lt"/>
              </a:rPr>
              <a:t>Mục đích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b="1">
                <a:solidFill>
                  <a:srgbClr val="0070C0"/>
                </a:solidFill>
                <a:latin typeface="+mj-lt"/>
              </a:rPr>
              <a:t> yêu cầu</a:t>
            </a:r>
            <a:r>
              <a:rPr lang="en-US" sz="2000" b="1">
                <a:solidFill>
                  <a:srgbClr val="0070C0"/>
                </a:solidFill>
                <a:latin typeface="+mj-lt"/>
              </a:rPr>
              <a:t>.</a:t>
            </a:r>
            <a:endParaRPr lang="vi-VN" sz="2000" b="1">
              <a:solidFill>
                <a:srgbClr val="0070C0"/>
              </a:solidFill>
              <a:latin typeface="+mj-lt"/>
            </a:endParaRP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1. Kiến thức: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nhớ tên truyện, tên các nhân vật trong truyện</a:t>
            </a:r>
          </a:p>
          <a:p>
            <a:r>
              <a:rPr lang="en-US" sz="2000">
                <a:solidFill>
                  <a:srgbClr val="0070C0"/>
                </a:solidFill>
                <a:latin typeface="+mj-lt"/>
              </a:rPr>
              <a:t>-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hiểu nội dung</a:t>
            </a:r>
            <a:r>
              <a:rPr lang="en-US" sz="2000">
                <a:solidFill>
                  <a:srgbClr val="0070C0"/>
                </a:solidFill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Ô</a:t>
            </a:r>
            <a:r>
              <a:rPr lang="en-US" sz="2000">
                <a:solidFill>
                  <a:srgbClr val="0070C0"/>
                </a:solidFill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 con lười biếng không chịu học bài nên khi đi đường đã vi phạm luật giao thông. Sau khi chú cảnh sát giao thông nhắc nhở, ô tô con nhớ “đèn đỏ phải dừng lại, đèn xanh mới được đi, khi đi không được đi vào đường một chiều”</a:t>
            </a: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2. Kỹ năng: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Rèn ng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n ngữ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 lạc cho trẻ, rèn trẻ nói cả câu đầy đủ.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+mj-lt"/>
              </a:rPr>
              <a:t>Trẻ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 lời to, rõ ràng.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biết cách chơi trò chơi  “Làm theo hiệu lệnh”</a:t>
            </a:r>
            <a:endParaRPr lang="en-US" sz="2000">
              <a:solidFill>
                <a:srgbClr val="0070C0"/>
              </a:solidFill>
              <a:latin typeface="+mj-lt"/>
            </a:endParaRPr>
          </a:p>
          <a:p>
            <a:r>
              <a:rPr lang="vi-VN" sz="2000" b="1" i="1">
                <a:solidFill>
                  <a:srgbClr val="0070C0"/>
                </a:solidFill>
                <a:latin typeface="+mj-lt"/>
              </a:rPr>
              <a:t>3. Thái độ: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hứng th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chă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nghe c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ể chuyện</a:t>
            </a:r>
          </a:p>
          <a:p>
            <a:r>
              <a:rPr lang="vi-VN" sz="2000">
                <a:solidFill>
                  <a:srgbClr val="0070C0"/>
                </a:solidFill>
                <a:latin typeface="+mj-lt"/>
              </a:rPr>
              <a:t>-</a:t>
            </a:r>
            <a:r>
              <a:rPr lang="en-US" sz="20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 có thức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 hành luật lệ giao thông.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Giáo dục trẻ ý thức sống: Chấp hành luật lệ an toàn giao thông để bảo vệ an toàn cho mọi người và cho chính bản thân mình</a:t>
            </a:r>
            <a:endParaRPr lang="vi-VN" sz="2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Chuẩn bị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Bài giảng minh họa nội dung câu chuyện.</a:t>
            </a:r>
          </a:p>
          <a:p>
            <a:pPr>
              <a:buFontTx/>
              <a:buChar char="-"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Máy tính, loa đài.</a:t>
            </a:r>
          </a:p>
          <a:p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Tiến hành</a:t>
            </a:r>
          </a:p>
          <a:p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1828800"/>
            <a:ext cx="8001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2.3: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VD: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o Bi Bo Em Tập Lái Ô Tô - Nhạc thiếu nhi vui nhộn hoạt hình 3D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8680" y="0"/>
            <a:ext cx="909320" cy="9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066801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Kết thúc</a:t>
            </a:r>
          </a:p>
          <a:p>
            <a:pPr algn="ctr"/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981201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CON CÓ BUỔI HỌC TRÀN NGẬP NIỀM VUI!</a:t>
            </a:r>
            <a:endParaRPr lang="en-US" sz="4000" b="1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3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676401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>
              <a:buAutoNum type="arabicPeriod"/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7325" y="1318022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2.1: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“Ô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slide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FontTx/>
              <a:buChar char="-"/>
            </a:pP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yTinhDucDung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76400" y="-762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5943600"/>
            <a:ext cx="12191999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>
                <a:solidFill>
                  <a:schemeClr val="tx1"/>
                </a:solidFill>
              </a:rPr>
              <a:t>Hôm nay các ô tô trong xưởng phải dậy sớm để nghe chú cảnh sát Mèo giảng về luật giao thông. Chú dặn các ô tô phải nhỡ kĩ: Đèn đỏ phải dừng lại, đèn xanh mới được đi, không được đi vào đường một chiều.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2661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yTinhDucDung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96001"/>
            <a:ext cx="12192000" cy="761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29233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Ô tô con nghe vậy chỉ cười, cho là quá dễ, không cần phải học nên ngáp ngắn ngáp dài rồi nhắm mắt ngủ.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251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yTinhDucDung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Ô tô con ngủ quên mất cho tới khi các ô tô khác ở xưởng lần lượt chạy ra đường cậu mới bừng tỉnh, vội vàng chạy theo. Chú cảnh sát Mèo hỏi:</a:t>
            </a:r>
          </a:p>
          <a:p>
            <a:r>
              <a:rPr lang="vi-VN" dirty="0">
                <a:solidFill>
                  <a:schemeClr val="tx1"/>
                </a:solidFill>
              </a:rPr>
              <a:t>- Đã nhớ kỹ luật chưa, Ô tô con?</a:t>
            </a:r>
          </a:p>
          <a:p>
            <a:r>
              <a:rPr lang="vi-VN" dirty="0">
                <a:solidFill>
                  <a:schemeClr val="tx1"/>
                </a:solidFill>
              </a:rPr>
              <a:t>- Dễ lắm, cháu nhớ rồi chú ạ!</a:t>
            </a:r>
          </a:p>
        </p:txBody>
      </p:sp>
    </p:spTree>
    <p:extLst>
      <p:ext uri="{BB962C8B-B14F-4D97-AF65-F5344CB8AC3E}">
        <p14:creationId xmlns:p14="http://schemas.microsoft.com/office/powerpoint/2010/main" val="21935117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yTinhDucDung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5648325"/>
            <a:ext cx="12192000" cy="1209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dirty="0">
                <a:solidFill>
                  <a:schemeClr val="tx1"/>
                </a:solidFill>
              </a:rPr>
              <a:t>Vừa ra tới đường là Ô tô con đã phóng nhanh. Gần tới ngã tư đèn đỏ mà chú vẫn không hay biết. Chú lạc giữa 1 dòng xe đi ngược lại với mình. Chú đành đừng dạt vào lề đường ngơ ngác nhìn.</a:t>
            </a:r>
          </a:p>
          <a:p>
            <a:pPr>
              <a:buFontTx/>
              <a:buChar char="-"/>
            </a:pPr>
            <a:r>
              <a:rPr lang="vi-VN" dirty="0">
                <a:solidFill>
                  <a:schemeClr val="tx1"/>
                </a:solidFill>
              </a:rPr>
              <a:t> Ối, sao thế nhỉ?</a:t>
            </a:r>
          </a:p>
          <a:p>
            <a:r>
              <a:rPr lang="vi-VN" dirty="0">
                <a:solidFill>
                  <a:schemeClr val="tx1"/>
                </a:solidFill>
              </a:rPr>
              <a:t>Đúng lúc đó 1 chú cảnh sát giao thông tuýt còi đi tới khiến Ô tô con bối rối không hiểu có chuyện gì xảy ra.</a:t>
            </a:r>
          </a:p>
        </p:txBody>
      </p:sp>
    </p:spTree>
    <p:extLst>
      <p:ext uri="{BB962C8B-B14F-4D97-AF65-F5344CB8AC3E}">
        <p14:creationId xmlns:p14="http://schemas.microsoft.com/office/powerpoint/2010/main" val="8377593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1289</Words>
  <Application>Microsoft Office PowerPoint</Application>
  <PresentationFormat>Widescreen</PresentationFormat>
  <Paragraphs>105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</cp:revision>
  <dcterms:created xsi:type="dcterms:W3CDTF">2025-03-09T13:13:59Z</dcterms:created>
  <dcterms:modified xsi:type="dcterms:W3CDTF">2025-03-09T13:14:39Z</dcterms:modified>
</cp:coreProperties>
</file>