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3"/>
    <p:sldId id="264" r:id="rId4"/>
    <p:sldId id="299" r:id="rId5"/>
    <p:sldId id="301" r:id="rId6"/>
    <p:sldId id="309" r:id="rId7"/>
    <p:sldId id="320" r:id="rId8"/>
    <p:sldId id="319" r:id="rId9"/>
    <p:sldId id="310" r:id="rId10"/>
    <p:sldId id="321" r:id="rId11"/>
    <p:sldId id="311" r:id="rId12"/>
    <p:sldId id="322" r:id="rId13"/>
    <p:sldId id="273" r:id="rId14"/>
    <p:sldId id="313" r:id="rId15"/>
    <p:sldId id="281" r:id="rId16"/>
  </p:sldIdLst>
  <p:sldSz cx="12192000" cy="6858000"/>
  <p:notesSz cx="6858000" cy="9144000"/>
  <p:embeddedFontLs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 showGuides="1">
      <p:cViewPr varScale="1">
        <p:scale>
          <a:sx n="85" d="100"/>
          <a:sy n="85" d="100"/>
        </p:scale>
        <p:origin x="1242" y="84"/>
      </p:cViewPr>
      <p:guideLst>
        <p:guide orient="horz" pos="215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ideo" Target="file:///C:\Users\pc\Downloads\6390643301383%20(1).mp4" TargetMode="External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tags" Target="../tags/tag5.xml"/><Relationship Id="rId4" Type="http://schemas.microsoft.com/office/2007/relationships/media" Target="file:///C:\Users\pc\Documents\nh&#7841;c%20m&#249;a%20h&#232;%20&#273;&#7871;n.mp4" TargetMode="External"/><Relationship Id="rId3" Type="http://schemas.openxmlformats.org/officeDocument/2006/relationships/video" Target="file:///C:\Users\pc\Documents\nh&#7841;c%20m&#249;a%20h&#232;%20&#273;&#7871;n.mp4" TargetMode="External"/><Relationship Id="rId2" Type="http://schemas.openxmlformats.org/officeDocument/2006/relationships/image" Target="../media/image6.jpe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10.png"/><Relationship Id="rId11" Type="http://schemas.openxmlformats.org/officeDocument/2006/relationships/tags" Target="../tags/tag6.xml"/><Relationship Id="rId10" Type="http://schemas.microsoft.com/office/2007/relationships/media" Target="file:///C:\Users\pc\Downloads\6390643301383%20(1).mp4" TargetMode="Externa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  <p:pic>
        <p:nvPicPr>
          <p:cNvPr id="7" name="Picture 6" descr="pp chó mè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635"/>
            <a:ext cx="12192000" cy="694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19400"/>
            <a:ext cx="831723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NBPB: Con chó- Con mèo</a:t>
            </a:r>
            <a:br>
              <a:rPr lang="en-US" sz="53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24-36 tháng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7620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TRƯỜNG MẦM NON BAN MAI XANH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Flowchart: Alternate Process 10"/>
          <p:cNvSpPr/>
          <p:nvPr/>
        </p:nvSpPr>
        <p:spPr>
          <a:xfrm>
            <a:off x="609600" y="900430"/>
            <a:ext cx="4343400" cy="20713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04800" y="3619500"/>
            <a:ext cx="5658485" cy="1352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>
                <a:solidFill>
                  <a:srgbClr val="FF0000"/>
                </a:solidFill>
              </a:rPr>
              <a:t>       </a:t>
            </a:r>
            <a:endParaRPr lang="vi-VN" altLang="en-US" sz="40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9815" cy="7025640"/>
          </a:xfrm>
          <a:prstGeom prst="rect">
            <a:avLst/>
          </a:prstGeom>
        </p:spPr>
      </p:pic>
      <p:pic>
        <p:nvPicPr>
          <p:cNvPr id="6" name="Picture 5" descr="con mè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990600"/>
            <a:ext cx="4885690" cy="45212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71145" y="1068070"/>
            <a:ext cx="536765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/>
              <a:t>- </a:t>
            </a:r>
            <a:r>
              <a:rPr lang="en-US" altLang="en-US" sz="2400"/>
              <a:t>Con m</a:t>
            </a:r>
            <a:r>
              <a:rPr lang="en-US" altLang="en-US" sz="2400"/>
              <a:t>è</a:t>
            </a:r>
            <a:r>
              <a:rPr lang="en-US" altLang="en-US" sz="2400"/>
              <a:t>o kêu nh</a:t>
            </a:r>
            <a:r>
              <a:rPr lang="en-US" altLang="en-US" sz="2400"/>
              <a:t>ư</a:t>
            </a:r>
            <a:r>
              <a:rPr lang="en-US" altLang="en-US" sz="2400"/>
              <a:t> thế nào?( Meo meo)</a:t>
            </a:r>
            <a:endParaRPr lang="en-US" altLang="en-US" sz="2400"/>
          </a:p>
          <a:p>
            <a:r>
              <a:rPr lang="en-US" altLang="en-US" sz="2400"/>
              <a:t>- Con m</a:t>
            </a:r>
            <a:r>
              <a:rPr lang="en-US" altLang="en-US" sz="2400"/>
              <a:t>è</a:t>
            </a:r>
            <a:r>
              <a:rPr lang="en-US" altLang="en-US" sz="2400"/>
              <a:t>o nuôi ở </a:t>
            </a:r>
            <a:r>
              <a:rPr lang="en-US" altLang="en-US" sz="2400"/>
              <a:t>đ</a:t>
            </a:r>
            <a:r>
              <a:rPr lang="en-US" altLang="en-US" sz="2400"/>
              <a:t>âu?( trong gia </a:t>
            </a:r>
            <a:r>
              <a:rPr lang="en-US" altLang="en-US" sz="2400"/>
              <a:t>đ</a:t>
            </a:r>
            <a:r>
              <a:rPr lang="en-US" altLang="en-US" sz="2400"/>
              <a:t>ình)</a:t>
            </a:r>
            <a:endParaRPr lang="en-US" altLang="en-US" sz="2400"/>
          </a:p>
          <a:p>
            <a:r>
              <a:rPr lang="en-US" altLang="en-US" sz="2400"/>
              <a:t>- Con có biết con m</a:t>
            </a:r>
            <a:r>
              <a:rPr lang="en-US" altLang="en-US" sz="2400"/>
              <a:t>è</a:t>
            </a:r>
            <a:r>
              <a:rPr lang="en-US" altLang="en-US" sz="2400"/>
              <a:t>o </a:t>
            </a:r>
            <a:r>
              <a:rPr lang="en-US" altLang="en-US" sz="2400"/>
              <a:t>ă</a:t>
            </a:r>
            <a:r>
              <a:rPr lang="en-US" altLang="en-US" sz="2400"/>
              <a:t>n thích </a:t>
            </a:r>
            <a:r>
              <a:rPr lang="en-US" altLang="en-US" sz="2400"/>
              <a:t>ă</a:t>
            </a:r>
            <a:r>
              <a:rPr lang="en-US" altLang="en-US" sz="2400"/>
              <a:t>n gì?( Cá)</a:t>
            </a:r>
            <a:endParaRPr lang="en-US" altLang="en-US" sz="2400"/>
          </a:p>
          <a:p>
            <a:r>
              <a:rPr lang="en-US" altLang="en-US" sz="2400"/>
              <a:t>* Cô khái quát: M</a:t>
            </a:r>
            <a:r>
              <a:rPr lang="en-US" altLang="en-US" sz="2400"/>
              <a:t>è</a:t>
            </a:r>
            <a:r>
              <a:rPr lang="en-US" altLang="en-US" sz="2400"/>
              <a:t>o là </a:t>
            </a:r>
            <a:r>
              <a:rPr lang="en-US" altLang="en-US" sz="2400"/>
              <a:t>đ</a:t>
            </a:r>
            <a:r>
              <a:rPr lang="en-US" altLang="en-US" sz="2400"/>
              <a:t>ộng vật nuôi trong gia </a:t>
            </a:r>
            <a:r>
              <a:rPr lang="en-US" altLang="en-US" sz="2400"/>
              <a:t>đ</a:t>
            </a:r>
            <a:r>
              <a:rPr lang="en-US" altLang="en-US" sz="2400"/>
              <a:t>ình, m</a:t>
            </a:r>
            <a:r>
              <a:rPr lang="en-US" altLang="en-US" sz="2400"/>
              <a:t>è</a:t>
            </a:r>
            <a:r>
              <a:rPr lang="en-US" altLang="en-US" sz="2400"/>
              <a:t>o có 2 mắt, 2 tai, có miệng, 4 chân và </a:t>
            </a:r>
            <a:r>
              <a:rPr lang="en-US" altLang="en-US" sz="2400"/>
              <a:t>đ</a:t>
            </a:r>
            <a:r>
              <a:rPr lang="en-US" altLang="en-US" sz="2400"/>
              <a:t>uôi, m</a:t>
            </a:r>
            <a:r>
              <a:rPr lang="en-US" altLang="en-US" sz="2400"/>
              <a:t>è</a:t>
            </a:r>
            <a:r>
              <a:rPr lang="en-US" altLang="en-US" sz="2400"/>
              <a:t>o có lợi ích là bắt chuột.</a:t>
            </a:r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9815" cy="702564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600" y="30480"/>
            <a:ext cx="5843270" cy="713232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056640" y="302260"/>
            <a:ext cx="5403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solidFill>
                  <a:srgbClr val="FF0000"/>
                </a:solidFill>
              </a:rPr>
              <a:t>So sánh con chó- con mèo</a:t>
            </a:r>
            <a:endParaRPr lang="vi-VN" altLang="en-US" sz="320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9600" y="1371600"/>
            <a:ext cx="574357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/>
              <a:t>+ Giống nhau: Chúng </a:t>
            </a:r>
            <a:r>
              <a:rPr lang="en-US" altLang="en-US" sz="2800"/>
              <a:t>đ</a:t>
            </a:r>
            <a:r>
              <a:rPr lang="en-US" altLang="en-US" sz="2800"/>
              <a:t>ều là các con vật nuôi trong gia </a:t>
            </a:r>
            <a:r>
              <a:rPr lang="en-US" altLang="en-US" sz="2800"/>
              <a:t>đ</a:t>
            </a:r>
            <a:r>
              <a:rPr lang="en-US" altLang="en-US" sz="2800"/>
              <a:t>inh và có lợi ích </a:t>
            </a:r>
            <a:endParaRPr lang="en-US" altLang="en-US" sz="2800"/>
          </a:p>
          <a:p>
            <a:r>
              <a:rPr lang="en-US" altLang="en-US" sz="2800"/>
              <a:t>+ Khác nhau : Tiếng kêu (gâu gâu- meo meo) và con chó to hơn con m</a:t>
            </a:r>
            <a:r>
              <a:rPr lang="en-US" altLang="en-US" sz="2800"/>
              <a:t>è</a:t>
            </a:r>
            <a:r>
              <a:rPr lang="en-US" altLang="en-US" sz="2800"/>
              <a:t>o.</a:t>
            </a:r>
            <a:endParaRPr lang="en-US" altLang="en-US" sz="2800"/>
          </a:p>
          <a:p>
            <a:r>
              <a:rPr lang="en-US" altLang="en-US" sz="2800"/>
              <a:t>* </a:t>
            </a:r>
            <a:r>
              <a:rPr lang="en-US" altLang="en-US" sz="2800">
                <a:solidFill>
                  <a:srgbClr val="FF0000"/>
                </a:solidFill>
              </a:rPr>
              <a:t>Giáo dục</a:t>
            </a:r>
            <a:r>
              <a:rPr lang="en-US" altLang="en-US" sz="2800"/>
              <a:t> : Con chó, con m</a:t>
            </a:r>
            <a:r>
              <a:rPr lang="en-US" altLang="en-US" sz="2800"/>
              <a:t>è</a:t>
            </a:r>
            <a:r>
              <a:rPr lang="en-US" altLang="en-US" sz="2800"/>
              <a:t>o </a:t>
            </a:r>
            <a:r>
              <a:rPr lang="en-US" altLang="en-US" sz="2800"/>
              <a:t>đ</a:t>
            </a:r>
            <a:r>
              <a:rPr lang="en-US" altLang="en-US" sz="2800"/>
              <a:t>ều là những con vật nuôi trong gia </a:t>
            </a:r>
            <a:r>
              <a:rPr lang="en-US" altLang="en-US" sz="2800"/>
              <a:t>đ</a:t>
            </a:r>
            <a:r>
              <a:rPr lang="en-US" altLang="en-US" sz="2800"/>
              <a:t>ình rất </a:t>
            </a:r>
            <a:r>
              <a:rPr lang="en-US" altLang="en-US" sz="2800"/>
              <a:t>đ</a:t>
            </a:r>
            <a:r>
              <a:rPr lang="en-US" altLang="en-US" sz="2800"/>
              <a:t>áng yêu và có nhiều lợi ích.Vì vậy mà các con phải biết yêu qu</a:t>
            </a:r>
            <a:r>
              <a:rPr lang="en-US" altLang="en-US" sz="2800"/>
              <a:t>ý</a:t>
            </a:r>
            <a:r>
              <a:rPr lang="en-US" altLang="en-US" sz="2800"/>
              <a:t>, ch</a:t>
            </a:r>
            <a:r>
              <a:rPr lang="en-US" altLang="en-US" sz="2800"/>
              <a:t>ă</a:t>
            </a:r>
            <a:r>
              <a:rPr lang="en-US" altLang="en-US" sz="2800"/>
              <a:t>m sóc và bảo vệ các con vật </a:t>
            </a:r>
            <a:r>
              <a:rPr lang="en-US" altLang="en-US" sz="2800"/>
              <a:t>đ</a:t>
            </a:r>
            <a:r>
              <a:rPr lang="en-US" altLang="en-US" sz="2800"/>
              <a:t>ó nhé.</a:t>
            </a:r>
            <a:endParaRPr lang="en-US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394460" y="2078990"/>
            <a:ext cx="91948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“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Nhanh tay nhanh mắt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273935" y="3352800"/>
            <a:ext cx="77546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dơ hình theo yêu cầu của cô: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Lần 1: Cô nói tên hình và trẻ dơ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úng hình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Lần 2: Cô nói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ặc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iểm của hình và trẻ nói tên hình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45895" y="2078990"/>
            <a:ext cx="86518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 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Bắt chước tiếng kêu của các con vật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133600" y="4191000"/>
            <a:ext cx="77546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cô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ọc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ến con vật nào thì trẻ làm tiếng kêu của con vật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Cô cho trẻ chơi 3-4 lần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941895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giờ học và chuyển</a:t>
            </a:r>
            <a:endParaRPr lang="vi-VN" altLang="en-US" sz="480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</a:t>
            </a:r>
            <a:endParaRPr lang="vi-VN" altLang="en-US" sz="480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</a:t>
            </a:r>
            <a:r>
              <a:rPr lang="vi-VN" dirty="0"/>
              <a:t>Bát</a:t>
            </a:r>
            <a:endParaRPr lang="vi-VN" dirty="0"/>
          </a:p>
        </p:txBody>
      </p:sp>
      <p:pic>
        <p:nvPicPr>
          <p:cNvPr id="11" name="nhạc mùa hè đến">
            <a:hlinkClick r:id="" action="ppaction://media"/>
          </p:cNvPr>
          <p:cNvPicPr/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1350" y="-152400"/>
            <a:ext cx="12801600" cy="80740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676400" y="2514600"/>
            <a:ext cx="7519670" cy="1572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thú</a:t>
            </a:r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Cô và trẻ cùng hát bài “ Gà trống, mèo con và cún </a:t>
            </a:r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con”</a:t>
            </a:r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6390643301383 (1)">
            <a:hlinkClick r:id="" action="ppaction://media"/>
          </p:cNvPr>
          <p:cNvPicPr/>
          <p:nvPr>
            <a:vide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668000" y="6858000"/>
            <a:ext cx="1362075" cy="229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chơi </a:t>
            </a:r>
            <a:endParaRPr lang="vi-VN" alt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đỏ</a:t>
            </a:r>
            <a:endParaRPr lang="vi-VN" alt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057400" y="2514600"/>
            <a:ext cx="72599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</a:t>
            </a:r>
            <a:r>
              <a:rPr lang="vi-VN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Con </a:t>
            </a:r>
            <a:r>
              <a:rPr lang="vi-VN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alt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Flowchart: Alternate Process 10"/>
          <p:cNvSpPr/>
          <p:nvPr/>
        </p:nvSpPr>
        <p:spPr>
          <a:xfrm>
            <a:off x="609600" y="900430"/>
            <a:ext cx="4343400" cy="20713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04800" y="3619500"/>
            <a:ext cx="5658485" cy="1352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>
                <a:solidFill>
                  <a:srgbClr val="FF0000"/>
                </a:solidFill>
              </a:rPr>
              <a:t>       </a:t>
            </a:r>
            <a:endParaRPr lang="vi-VN" altLang="en-US" sz="40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640"/>
            <a:ext cx="12489815" cy="702564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533400" y="990600"/>
            <a:ext cx="4217670" cy="172021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779780" y="1295400"/>
            <a:ext cx="4003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</a:t>
            </a:r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đây?</a:t>
            </a:r>
            <a:endParaRPr lang="vi-VN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57800" y="2057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5181600" y="4495800"/>
            <a:ext cx="554355" cy="22860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908685" y="4114800"/>
            <a:ext cx="3434715" cy="12192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1116965" y="4343400"/>
            <a:ext cx="3120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altLang="en-US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20435" y="618490"/>
            <a:ext cx="4463415" cy="4886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Flowchart: Alternate Process 10"/>
          <p:cNvSpPr/>
          <p:nvPr/>
        </p:nvSpPr>
        <p:spPr>
          <a:xfrm>
            <a:off x="609600" y="900430"/>
            <a:ext cx="4343400" cy="20713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04800" y="3619500"/>
            <a:ext cx="5658485" cy="1352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>
                <a:solidFill>
                  <a:srgbClr val="FF0000"/>
                </a:solidFill>
              </a:rPr>
              <a:t>       </a:t>
            </a:r>
            <a:endParaRPr lang="vi-VN" altLang="en-US" sz="40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489815" cy="70256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338570" cy="536384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6477000" y="1186180"/>
            <a:ext cx="381000" cy="76200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800" y="1524000"/>
            <a:ext cx="735330" cy="827405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32485" y="4114800"/>
            <a:ext cx="1148715" cy="494665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3" idx="1"/>
          </p:cNvCxnSpPr>
          <p:nvPr/>
        </p:nvCxnSpPr>
        <p:spPr>
          <a:xfrm flipH="1" flipV="1">
            <a:off x="6177915" y="5029200"/>
            <a:ext cx="1336675" cy="18923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72685" y="838200"/>
            <a:ext cx="9906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162800" y="2667000"/>
            <a:ext cx="762000" cy="7620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15200" y="2024380"/>
            <a:ext cx="885190" cy="26162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Text Box 20"/>
          <p:cNvSpPr txBox="1"/>
          <p:nvPr/>
        </p:nvSpPr>
        <p:spPr>
          <a:xfrm>
            <a:off x="2098675" y="1101090"/>
            <a:ext cx="1174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Thân </a:t>
            </a:r>
            <a:r>
              <a:rPr lang="vi-VN" altLang="en-US"/>
              <a:t>chó</a:t>
            </a:r>
            <a:endParaRPr lang="vi-VN" altLang="en-US"/>
          </a:p>
        </p:txBody>
      </p:sp>
      <p:sp>
        <p:nvSpPr>
          <p:cNvPr id="22" name="Text Box 21"/>
          <p:cNvSpPr txBox="1"/>
          <p:nvPr/>
        </p:nvSpPr>
        <p:spPr>
          <a:xfrm>
            <a:off x="164465" y="4489450"/>
            <a:ext cx="978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Đuôi</a:t>
            </a:r>
            <a:endParaRPr lang="vi-VN" altLang="en-US"/>
          </a:p>
        </p:txBody>
      </p:sp>
      <p:sp>
        <p:nvSpPr>
          <p:cNvPr id="23" name="Text Box 22"/>
          <p:cNvSpPr txBox="1"/>
          <p:nvPr/>
        </p:nvSpPr>
        <p:spPr>
          <a:xfrm>
            <a:off x="7514590" y="5034280"/>
            <a:ext cx="1324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Chân</a:t>
            </a:r>
            <a:endParaRPr lang="vi-VN" altLang="en-US"/>
          </a:p>
        </p:txBody>
      </p:sp>
      <p:sp>
        <p:nvSpPr>
          <p:cNvPr id="24" name="Text Box 23"/>
          <p:cNvSpPr txBox="1"/>
          <p:nvPr/>
        </p:nvSpPr>
        <p:spPr>
          <a:xfrm>
            <a:off x="8182610" y="2651760"/>
            <a:ext cx="1266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Lưỡi</a:t>
            </a:r>
            <a:endParaRPr lang="vi-VN" altLang="en-US"/>
          </a:p>
        </p:txBody>
      </p:sp>
      <p:sp>
        <p:nvSpPr>
          <p:cNvPr id="25" name="Text Box 24"/>
          <p:cNvSpPr txBox="1"/>
          <p:nvPr/>
        </p:nvSpPr>
        <p:spPr>
          <a:xfrm>
            <a:off x="8349615" y="1948180"/>
            <a:ext cx="1556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Mũi</a:t>
            </a:r>
            <a:endParaRPr lang="vi-VN" altLang="en-US"/>
          </a:p>
        </p:txBody>
      </p:sp>
      <p:sp>
        <p:nvSpPr>
          <p:cNvPr id="27" name="Text Box 26"/>
          <p:cNvSpPr txBox="1"/>
          <p:nvPr/>
        </p:nvSpPr>
        <p:spPr>
          <a:xfrm>
            <a:off x="6995795" y="989965"/>
            <a:ext cx="1005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Mắt</a:t>
            </a:r>
            <a:endParaRPr lang="vi-VN" altLang="en-US"/>
          </a:p>
        </p:txBody>
      </p:sp>
      <p:sp>
        <p:nvSpPr>
          <p:cNvPr id="28" name="Text Box 27"/>
          <p:cNvSpPr txBox="1"/>
          <p:nvPr/>
        </p:nvSpPr>
        <p:spPr>
          <a:xfrm>
            <a:off x="4700905" y="638175"/>
            <a:ext cx="937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Tai</a:t>
            </a:r>
            <a:endParaRPr lang="vi-VN" altLang="en-US"/>
          </a:p>
        </p:txBody>
      </p:sp>
      <p:sp>
        <p:nvSpPr>
          <p:cNvPr id="29" name="Text Box 28"/>
          <p:cNvSpPr txBox="1"/>
          <p:nvPr/>
        </p:nvSpPr>
        <p:spPr>
          <a:xfrm>
            <a:off x="2406650" y="-152400"/>
            <a:ext cx="5869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>
                <a:solidFill>
                  <a:srgbClr val="FF0000"/>
                </a:solidFill>
              </a:rPr>
              <a:t>Con chó có những bộ phận gì đây?</a:t>
            </a:r>
            <a:endParaRPr lang="vi-VN" altLang="en-US" sz="280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99685" y="965200"/>
            <a:ext cx="990600" cy="106680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81000"/>
            <a:ext cx="12489815" cy="70256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52400" y="533400"/>
            <a:ext cx="4192270" cy="4323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-</a:t>
            </a:r>
            <a:r>
              <a:rPr lang="vi-VN" altLang="en-US" sz="2400"/>
              <a:t> </a:t>
            </a:r>
            <a:r>
              <a:rPr lang="en-US" altLang="en-US" sz="2400"/>
              <a:t>Con chó kêu nh</a:t>
            </a:r>
            <a:r>
              <a:rPr lang="en-US" altLang="en-US" sz="2400"/>
              <a:t>ư</a:t>
            </a:r>
            <a:r>
              <a:rPr lang="en-US" altLang="en-US" sz="2400"/>
              <a:t> thế nào?( Gâu gâu)</a:t>
            </a:r>
            <a:endParaRPr lang="en-US" altLang="en-US" sz="2400"/>
          </a:p>
          <a:p>
            <a:r>
              <a:rPr lang="en-US" altLang="en-US" sz="2400"/>
              <a:t>- Con chó nuôi ở </a:t>
            </a:r>
            <a:r>
              <a:rPr lang="en-US" altLang="en-US" sz="2400"/>
              <a:t>đ</a:t>
            </a:r>
            <a:r>
              <a:rPr lang="en-US" altLang="en-US" sz="2400"/>
              <a:t>âu?( trong gia </a:t>
            </a:r>
            <a:r>
              <a:rPr lang="en-US" altLang="en-US" sz="2400"/>
              <a:t>đ</a:t>
            </a:r>
            <a:r>
              <a:rPr lang="en-US" altLang="en-US" sz="2400"/>
              <a:t>ình)</a:t>
            </a:r>
            <a:endParaRPr lang="en-US" altLang="en-US" sz="2400"/>
          </a:p>
          <a:p>
            <a:r>
              <a:rPr lang="en-US" altLang="en-US" sz="2400"/>
              <a:t>- Con có biết nuôi chó có lợi ích gì không?( Canh giữ nhà )</a:t>
            </a:r>
            <a:endParaRPr lang="en-US" altLang="en-US" sz="2400"/>
          </a:p>
          <a:p>
            <a:r>
              <a:rPr lang="en-US" altLang="en-US" sz="2400"/>
              <a:t>* Cô khái quát: Chó là </a:t>
            </a:r>
            <a:r>
              <a:rPr lang="en-US" altLang="en-US" sz="2400"/>
              <a:t>đ</a:t>
            </a:r>
            <a:r>
              <a:rPr lang="en-US" altLang="en-US" sz="2400"/>
              <a:t>ộng vật nuôi trong gia </a:t>
            </a:r>
            <a:r>
              <a:rPr lang="en-US" altLang="en-US" sz="2400"/>
              <a:t>đ</a:t>
            </a:r>
            <a:r>
              <a:rPr lang="en-US" altLang="en-US" sz="2400"/>
              <a:t>ình, chó có 2 mắt, 2 tai, có miệng và có 4 chân, chó có có lợi ích là canh giữ nhà.</a:t>
            </a:r>
            <a:endParaRPr lang="en-US" altLang="en-US" sz="240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0" y="381000"/>
            <a:ext cx="5081905" cy="5122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726035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209800" y="3124200"/>
            <a:ext cx="79863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 biết</a:t>
            </a:r>
            <a:r>
              <a:rPr lang="vi-VN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 Con mèo</a:t>
            </a:r>
            <a:endParaRPr lang="vi-VN" alt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Flowchart: Alternate Process 10"/>
          <p:cNvSpPr/>
          <p:nvPr/>
        </p:nvSpPr>
        <p:spPr>
          <a:xfrm>
            <a:off x="609600" y="900430"/>
            <a:ext cx="4343400" cy="207137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04800" y="3619500"/>
            <a:ext cx="5658485" cy="1352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>
                <a:solidFill>
                  <a:srgbClr val="FF0000"/>
                </a:solidFill>
              </a:rPr>
              <a:t>       </a:t>
            </a:r>
            <a:endParaRPr lang="vi-VN" altLang="en-US" sz="40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67640"/>
            <a:ext cx="12489815" cy="702564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533400" y="990600"/>
            <a:ext cx="4217670" cy="172021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779780" y="1295400"/>
            <a:ext cx="4003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 gì đây?</a:t>
            </a:r>
            <a:endParaRPr lang="vi-VN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57800" y="2057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970780" y="4495800"/>
            <a:ext cx="554355" cy="22860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Flowchart: Alternate Process 16"/>
          <p:cNvSpPr/>
          <p:nvPr/>
        </p:nvSpPr>
        <p:spPr>
          <a:xfrm>
            <a:off x="908685" y="4114800"/>
            <a:ext cx="3434715" cy="12192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1116965" y="4343400"/>
            <a:ext cx="3120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 </a:t>
            </a:r>
            <a:r>
              <a:rPr lang="vi-VN" alt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mèo</a:t>
            </a:r>
            <a:endParaRPr lang="vi-VN" altLang="en-US" sz="4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Picture 2" descr="con mè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4885690" cy="3604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640"/>
            <a:ext cx="12489815" cy="70256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 descr="con mè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0" y="1524000"/>
            <a:ext cx="6570980" cy="4279900"/>
          </a:xfrm>
          <a:prstGeom prst="rect">
            <a:avLst/>
          </a:prstGeom>
        </p:spPr>
      </p:pic>
      <p:cxnSp>
        <p:nvCxnSpPr>
          <p:cNvPr id="2" name="Straight Arrow Connector 1"/>
          <p:cNvCxnSpPr/>
          <p:nvPr/>
        </p:nvCxnSpPr>
        <p:spPr>
          <a:xfrm flipH="1">
            <a:off x="4724400" y="990600"/>
            <a:ext cx="1066800" cy="76200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8229600" y="2282825"/>
            <a:ext cx="1090930" cy="307975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00200" y="3733800"/>
            <a:ext cx="1447800" cy="22860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029200" y="5410200"/>
            <a:ext cx="152400" cy="83820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88185" y="4038600"/>
            <a:ext cx="1669415" cy="475615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77000" y="1099820"/>
            <a:ext cx="932815" cy="1262380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69490" y="4419600"/>
            <a:ext cx="1311910" cy="1694815"/>
          </a:xfrm>
          <a:prstGeom prst="straightConnector1">
            <a:avLst/>
          </a:prstGeom>
          <a:ln w="31750" cap="rnd">
            <a:solidFill>
              <a:schemeClr val="accent2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5819140" y="735330"/>
            <a:ext cx="1267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Tai</a:t>
            </a:r>
            <a:endParaRPr lang="vi-VN" altLang="en-US"/>
          </a:p>
        </p:txBody>
      </p:sp>
      <p:sp>
        <p:nvSpPr>
          <p:cNvPr id="13" name="Text Box 12"/>
          <p:cNvSpPr txBox="1"/>
          <p:nvPr/>
        </p:nvSpPr>
        <p:spPr>
          <a:xfrm>
            <a:off x="7477760" y="900430"/>
            <a:ext cx="1361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Thân </a:t>
            </a:r>
            <a:r>
              <a:rPr lang="vi-VN" altLang="en-US"/>
              <a:t>mèo</a:t>
            </a:r>
            <a:endParaRPr lang="vi-VN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9448800" y="2057400"/>
            <a:ext cx="1363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Đuôi</a:t>
            </a:r>
            <a:endParaRPr lang="vi-VN" altLang="en-US"/>
          </a:p>
        </p:txBody>
      </p:sp>
      <p:sp>
        <p:nvSpPr>
          <p:cNvPr id="15" name="Text Box 14"/>
          <p:cNvSpPr txBox="1"/>
          <p:nvPr/>
        </p:nvSpPr>
        <p:spPr>
          <a:xfrm>
            <a:off x="1066800" y="3733800"/>
            <a:ext cx="1104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Mắt</a:t>
            </a:r>
            <a:endParaRPr lang="vi-VN" altLang="en-US"/>
          </a:p>
        </p:txBody>
      </p:sp>
      <p:sp>
        <p:nvSpPr>
          <p:cNvPr id="16" name="Text Box 15"/>
          <p:cNvSpPr txBox="1"/>
          <p:nvPr/>
        </p:nvSpPr>
        <p:spPr>
          <a:xfrm>
            <a:off x="1295400" y="4343400"/>
            <a:ext cx="920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Mũi</a:t>
            </a:r>
            <a:endParaRPr lang="vi-VN" altLang="en-US"/>
          </a:p>
        </p:txBody>
      </p:sp>
      <p:sp>
        <p:nvSpPr>
          <p:cNvPr id="17" name="Text Box 16"/>
          <p:cNvSpPr txBox="1"/>
          <p:nvPr/>
        </p:nvSpPr>
        <p:spPr>
          <a:xfrm>
            <a:off x="1823085" y="6196330"/>
            <a:ext cx="767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Râu</a:t>
            </a:r>
            <a:endParaRPr lang="vi-VN" altLang="en-US"/>
          </a:p>
        </p:txBody>
      </p:sp>
      <p:sp>
        <p:nvSpPr>
          <p:cNvPr id="18" name="Text Box 17"/>
          <p:cNvSpPr txBox="1"/>
          <p:nvPr/>
        </p:nvSpPr>
        <p:spPr>
          <a:xfrm>
            <a:off x="4936490" y="6176645"/>
            <a:ext cx="1159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/>
              <a:t>Chân</a:t>
            </a:r>
            <a:endParaRPr lang="vi-VN" altLang="en-US"/>
          </a:p>
        </p:txBody>
      </p:sp>
      <p:sp>
        <p:nvSpPr>
          <p:cNvPr id="19" name="Text Box 18"/>
          <p:cNvSpPr txBox="1"/>
          <p:nvPr/>
        </p:nvSpPr>
        <p:spPr>
          <a:xfrm>
            <a:off x="2307590" y="133985"/>
            <a:ext cx="5312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2215515" y="-81280"/>
            <a:ext cx="6663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solidFill>
                  <a:srgbClr val="FF0000"/>
                </a:solidFill>
                <a:sym typeface="+mn-ea"/>
              </a:rPr>
              <a:t>Con mèo có những bộ phận gì đây?</a:t>
            </a:r>
            <a:endParaRPr lang="en-US" sz="32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MEDIACOVER_FLAG" val="1"/>
  <p:tag name="KSO_WM_UNIT_MEDIACOVER_BTN_STATE" val="1"/>
</p:tagLst>
</file>

<file path=ppt/tags/tag6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WPS Presentation</Application>
  <PresentationFormat>On-screen Show (4:3)</PresentationFormat>
  <Paragraphs>101</Paragraphs>
  <Slides>14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1_Default Design</vt:lpstr>
      <vt:lpstr>     LĨNH VỰC PHÁT TRIỂN NGÔN NGỮ NBPB: Con chó- Con mèo Đối tượng: 24-36 tháng </vt:lpstr>
      <vt:lpstr>Cô và trẻ đọc bài thơ: Cái Bát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 Hằng</cp:lastModifiedBy>
  <cp:revision>42</cp:revision>
  <dcterms:created xsi:type="dcterms:W3CDTF">2006-08-16T00:00:00Z</dcterms:created>
  <dcterms:modified xsi:type="dcterms:W3CDTF">2025-03-09T15:02:55Z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7AA75A3D54A04D6ABA857A25A679B773_13</vt:lpwstr>
  </property>
  <property fmtid="{D5CDD505-2E9C-101B-9397-08002B2CF9AE}" pid="3" name="KSOProductBuildVer">
    <vt:lpwstr>1033-12.2.0.20326</vt:lpwstr>
  </property>
</Properties>
</file>