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76" r:id="rId4"/>
    <p:sldId id="283" r:id="rId5"/>
    <p:sldId id="285" r:id="rId6"/>
    <p:sldId id="284" r:id="rId7"/>
    <p:sldId id="286" r:id="rId8"/>
    <p:sldId id="288" r:id="rId9"/>
    <p:sldId id="291" r:id="rId10"/>
    <p:sldId id="290" r:id="rId11"/>
    <p:sldId id="293" r:id="rId12"/>
    <p:sldId id="295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715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C008-23EF-5645-81DE-CE77C6529BC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3A9BA-D18E-A648-A6DC-469CBCB109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tags" Target="../tags/tag4.xml"/><Relationship Id="rId2" Type="http://schemas.microsoft.com/office/2007/relationships/media" Target="file:///C:\Users\pc\Downloads\6390770034859.mp4" TargetMode="External"/><Relationship Id="rId1" Type="http://schemas.openxmlformats.org/officeDocument/2006/relationships/video" Target="file:///C:\Users\pc\Downloads\6390770034859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ags" Target="../tags/tag1.xml"/><Relationship Id="rId3" Type="http://schemas.microsoft.com/office/2007/relationships/media" Target="file:///C:\Users\pc\Downloads\6390780845737.mp4" TargetMode="External"/><Relationship Id="rId2" Type="http://schemas.openxmlformats.org/officeDocument/2006/relationships/video" Target="file:///C:\Users\pc\Downloads\6390780845737.mp4" TargetMode="Externa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tags" Target="../tags/tag2.xml"/><Relationship Id="rId3" Type="http://schemas.microsoft.com/office/2007/relationships/media" Target="file:///C:/Users/pc/Downloads/6390770034859.mp4" TargetMode="External"/><Relationship Id="rId2" Type="http://schemas.openxmlformats.org/officeDocument/2006/relationships/video" Target="file:///C:/Users/pc/Downloads/6390770034859.mp4" TargetMode="Externa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tags" Target="../tags/tag3.xml"/><Relationship Id="rId3" Type="http://schemas.microsoft.com/office/2007/relationships/media" Target="file:///C:\Users\pc\Downloads\6390770034859.mp4" TargetMode="External"/><Relationship Id="rId2" Type="http://schemas.openxmlformats.org/officeDocument/2006/relationships/video" Target="file:///C:\Users\pc\Downloads\6390770034859.mp4" TargetMode="Externa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7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endParaRPr lang="en-US" altLang="zh-CN"/>
          </a:p>
        </p:txBody>
      </p:sp>
      <p:pic>
        <p:nvPicPr>
          <p:cNvPr id="2050" name="Content Placeholder 1" descr="149079053_3571002713029246_5172747834860867210_n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082925" y="2947988"/>
            <a:ext cx="1828800" cy="1828800"/>
          </a:xfrm>
        </p:spPr>
      </p:pic>
      <p:pic>
        <p:nvPicPr>
          <p:cNvPr id="2051" name="Picture 4" descr="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525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Content Placeholder 6" descr="ảnh nền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0" y="22860"/>
            <a:ext cx="12029440" cy="685990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60"/>
            <a:ext cx="12260580" cy="6838950"/>
          </a:xfrm>
          <a:prstGeom prst="rect">
            <a:avLst/>
          </a:prstGeom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883754" y="3065939"/>
            <a:ext cx="8534400" cy="359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  <a:endParaRPr lang="en-US" sz="5000" b="1" dirty="0">
              <a:solidFill>
                <a:srgbClr val="FF0000"/>
              </a:solidFill>
              <a:latin typeface="UTM Avo" panose="02040603050506020204" pitchFamily="18"/>
              <a:cs typeface="Times New Roman" panose="02020603050405020304"/>
            </a:endParaRPr>
          </a:p>
          <a:p>
            <a:pPr lvl="0" algn="ctr" defTabSz="457200">
              <a:defRPr/>
            </a:pPr>
            <a:r>
              <a:rPr lang="vi-VN" altLang="en-US" sz="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NDTT:</a:t>
            </a:r>
            <a:r>
              <a:rPr lang="vi-VN" altLang="en-US" sz="3800" b="1" dirty="0">
                <a:solidFill>
                  <a:srgbClr val="FF0000"/>
                </a:solidFill>
                <a:latin typeface="UTM Avo" panose="02040603050506020204" pitchFamily="18"/>
              </a:rPr>
              <a:t>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“ Con gà </a:t>
            </a: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trống”</a:t>
            </a:r>
            <a:endParaRPr lang="vi-V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Chú gà trống choai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57200">
              <a:defRPr/>
            </a:pP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3600" b="1" kern="1200" cap="none" spc="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kumimoji="0" lang="en-US" sz="3600" b="1" kern="1200" cap="none" spc="0" normalizeH="0" baseline="0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kumimoji="0" lang="en-US" sz="3600" b="1" kern="1200" cap="none" spc="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sz="3600" b="1" kern="1200" cap="none" spc="0" normalizeH="0" baseline="0" noProof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150954" y="149495"/>
            <a:ext cx="184731" cy="4001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</a:pPr>
            <a:endParaRPr kumimoji="0" sz="2000" b="1" kern="1200" cap="none" spc="0" normalizeH="0" baseline="0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205" y="572135"/>
            <a:ext cx="2484120" cy="24707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819400" y="149495"/>
            <a:ext cx="6222670" cy="90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16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160"/>
              </a:lnSpc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6390770034859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390" y="378460"/>
            <a:ext cx="12119610" cy="6417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ject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object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6" y="1666876"/>
            <a:ext cx="43862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775460"/>
            <a:ext cx="849185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gây hứng thú</a:t>
            </a:r>
            <a:endParaRPr lang="vi-VN" altLang="en-US" sz="6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/>
          </a:p>
          <a:p>
            <a:pPr algn="ctr"/>
            <a:r>
              <a:rPr lang="vi-VN" altLang="en-US"/>
              <a:t> </a:t>
            </a:r>
            <a:r>
              <a:rPr lang="en-US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đố trẻ:</a:t>
            </a:r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Con gì mào đỏ, gáy ò ó o</a:t>
            </a:r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Từ sáng tinh mơ, gọi người thức dậy?</a:t>
            </a:r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918335" y="1035050"/>
            <a:ext cx="846772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           Dạy </a:t>
            </a:r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hát</a:t>
            </a:r>
            <a:endParaRPr lang="vi-VN" altLang="en-US" sz="6000" dirty="0">
              <a:solidFill>
                <a:srgbClr val="FF0000"/>
              </a:solidFill>
              <a:latin typeface="+mj-lt"/>
              <a:sym typeface="+mn-ea"/>
            </a:endParaRPr>
          </a:p>
          <a:p>
            <a:r>
              <a:rPr lang="vi-VN" altLang="en-US" sz="6000" dirty="0">
                <a:solidFill>
                  <a:srgbClr val="FF0000"/>
                </a:solidFill>
                <a:latin typeface="+mj-lt"/>
                <a:sym typeface="+mn-ea"/>
              </a:rPr>
              <a:t>Cô hát lần 1: Không nhạc</a:t>
            </a:r>
            <a:endParaRPr lang="vi-VN" altLang="en-US" sz="6000" dirty="0">
              <a:solidFill>
                <a:srgbClr val="FF0000"/>
              </a:solidFill>
              <a:latin typeface="+mj-lt"/>
              <a:sym typeface="+mn-ea"/>
            </a:endParaRPr>
          </a:p>
          <a:p>
            <a:endParaRPr lang="vi-VN" altLang="en-US" sz="6000" dirty="0">
              <a:solidFill>
                <a:srgbClr val="FF0000"/>
              </a:solidFill>
              <a:latin typeface="+mj-lt"/>
            </a:endParaRPr>
          </a:p>
          <a:p>
            <a:r>
              <a:rPr lang="vi-VN" altLang="en-US" sz="36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+mj-lt"/>
                <a:cs typeface="Times New Roman" panose="02020603050405020304" pitchFamily="18" charset="0"/>
                <a:sym typeface="+mn-ea"/>
              </a:rPr>
              <a:t>     - H</a:t>
            </a:r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ỏi trẻ tên bài hát? ( Con gà </a:t>
            </a:r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trống)</a:t>
            </a:r>
            <a:endParaRPr lang="vi-VN" alt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     - Tên tác giả? ( Tân </a:t>
            </a:r>
            <a:r>
              <a:rPr lang="vi-VN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  <a:sym typeface="+mn-ea"/>
              </a:rPr>
              <a:t>Huyền)</a:t>
            </a:r>
            <a:endParaRPr lang="vi-VN" altLang="en-US" sz="3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endParaRPr lang="en-US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133475"/>
            <a:ext cx="8491855" cy="50463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vi-VN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hát lần 2:</a:t>
            </a:r>
            <a:r>
              <a:rPr lang="vi-VN" alt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Kết hợp nhạc</a:t>
            </a:r>
            <a:endParaRPr lang="vi-VN" altLang="en-US" sz="5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Cô vừa hát cho các con nghe bài hát gì? Bài hát nói về com gì?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Cô giảng nội dung và giáo dục: Bài hát ‘ Con gà trống”nói vè một chú gà trống có cái mào đỏ rất đẹp, chân có cựa và có tiếng gáy vang ò ó o để gọi mọi người thức dậy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 mỗi buổi sáng sớm. Vì vậy các con phải biết yêu quý và chăm sóc, bảo vệ bạn gà nhé!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6390780845737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6566535"/>
            <a:ext cx="831215" cy="21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845945" y="1775460"/>
            <a:ext cx="849185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6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endParaRPr lang="en-US" alt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56510" y="1397000"/>
            <a:ext cx="7851775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/>
              <a:t> </a:t>
            </a:r>
            <a:r>
              <a:rPr lang="vi-VN" altLang="en-US"/>
              <a:t>                </a:t>
            </a:r>
            <a:r>
              <a:rPr lang="en-US" altLang="en-US" sz="7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hát </a:t>
            </a:r>
            <a:endParaRPr lang="en-US" altLang="en-US"/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Cô cho cả lớp hát 3-4 lần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Tổ hát 3 lần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Nhóm hát 2 lần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+ Cá nhân </a:t>
            </a:r>
            <a:r>
              <a:rPr lang="vi-VN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trẻ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92655" y="2223770"/>
            <a:ext cx="81819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hát: “</a:t>
            </a:r>
            <a:r>
              <a:rPr lang="vi-VN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 gà trống choai</a:t>
            </a:r>
            <a:r>
              <a:rPr lang="en-US" alt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17825" y="2223770"/>
            <a:ext cx="635698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 hát trẻ nghe lần 1</a:t>
            </a:r>
            <a:endParaRPr lang="vi-V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- Cô hỏi tên bài hát, tên tác </a:t>
            </a:r>
            <a:r>
              <a:rPr lang="vi-V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giả?</a:t>
            </a:r>
            <a:endParaRPr lang="vi-V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639077003485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06050" y="6295390"/>
            <a:ext cx="1593215" cy="50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524885" y="2566670"/>
            <a:ext cx="63569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 hát trẻ nghe lần 2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6390770034859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306050" y="6295390"/>
            <a:ext cx="1593215" cy="50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51305" y="2566670"/>
            <a:ext cx="91071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Lần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3: Cô cho trẻ nghe </a:t>
            </a:r>
            <a:r>
              <a:rPr lang="vi-VN" alt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video </a:t>
            </a:r>
            <a:endParaRPr lang="vi-VN" altLang="en-US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altLang="en-US" sz="5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 khuyến khích trẻ hát cùng cô)</a:t>
            </a:r>
            <a:endParaRPr lang="vi-VN" altLang="en-US" sz="5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ags/tag4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WPS Presentation</Application>
  <PresentationFormat>Widescreen</PresentationFormat>
  <Paragraphs>46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UTM Avo</vt:lpstr>
      <vt:lpstr>Times New Roman</vt:lpstr>
      <vt:lpstr>Calibri Light</vt:lpstr>
      <vt:lpstr>Microsoft YaHei</vt:lpstr>
      <vt:lpstr>Arial Unicode MS</vt:lpstr>
      <vt:lpstr>Calibri</vt:lpstr>
      <vt:lpstr>等线 Light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Thu Hằng</cp:lastModifiedBy>
  <cp:revision>3</cp:revision>
  <dcterms:created xsi:type="dcterms:W3CDTF">2024-10-20T06:43:00Z</dcterms:created>
  <dcterms:modified xsi:type="dcterms:W3CDTF">2025-03-09T15:50:49Z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E32F30950FA24E4A947E7CE6C8B9C6E6_13</vt:lpwstr>
  </property>
  <property fmtid="{D5CDD505-2E9C-101B-9397-08002B2CF9AE}" pid="3" name="KSOProductBuildVer">
    <vt:lpwstr>1033-12.2.0.20326</vt:lpwstr>
  </property>
</Properties>
</file>