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65" r:id="rId4"/>
    <p:sldId id="257" r:id="rId5"/>
    <p:sldId id="259" r:id="rId6"/>
    <p:sldId id="276" r:id="rId7"/>
    <p:sldId id="279" r:id="rId8"/>
    <p:sldId id="277" r:id="rId9"/>
    <p:sldId id="275" r:id="rId10"/>
    <p:sldId id="264" r:id="rId11"/>
    <p:sldId id="266" r:id="rId12"/>
    <p:sldId id="258" r:id="rId13"/>
    <p:sldId id="280" r:id="rId14"/>
    <p:sldId id="282" r:id="rId15"/>
  </p:sldIdLst>
  <p:sldSz cx="18288000" cy="10287000"/>
  <p:notesSz cx="6858000" cy="9144000"/>
  <p:embeddedFontLst>
    <p:embeddedFont>
      <p:font typeface="Calibri" panose="020F050202020403020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73" autoAdjust="0"/>
  </p:normalViewPr>
  <p:slideViewPr>
    <p:cSldViewPr showGuides="1">
      <p:cViewPr varScale="1">
        <p:scale>
          <a:sx n="48" d="100"/>
          <a:sy n="48" d="100"/>
        </p:scale>
        <p:origin x="6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2" Type="http://schemas.openxmlformats.org/officeDocument/2006/relationships/slideLayout" Target="../slideLayouts/slideLayout7.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451478">
            <a:off x="1017602" y="-170426"/>
            <a:ext cx="15964140" cy="10038079"/>
          </a:xfrm>
          <a:custGeom>
            <a:avLst/>
            <a:gdLst/>
            <a:ahLst/>
            <a:cxnLst/>
            <a:rect l="l" t="t" r="r" b="b"/>
            <a:pathLst>
              <a:path w="14830005" h="9732191">
                <a:moveTo>
                  <a:pt x="0" y="0"/>
                </a:moveTo>
                <a:lnTo>
                  <a:pt x="14830006" y="0"/>
                </a:lnTo>
                <a:lnTo>
                  <a:pt x="14830006" y="9732191"/>
                </a:lnTo>
                <a:lnTo>
                  <a:pt x="0" y="97321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3"/>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3"/>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3"/>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4"/>
            <a:stretch>
              <a:fillRect/>
            </a:stretch>
          </a:blipFill>
        </p:spPr>
      </p:sp>
      <p:sp>
        <p:nvSpPr>
          <p:cNvPr id="7" name="Freeform 7"/>
          <p:cNvSpPr/>
          <p:nvPr/>
        </p:nvSpPr>
        <p:spPr>
          <a:xfrm>
            <a:off x="204387" y="5761742"/>
            <a:ext cx="3642473" cy="43672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5"/>
            <a:stretch>
              <a:fillRect/>
            </a:stretch>
          </a:blipFill>
        </p:spPr>
      </p:sp>
      <p:sp>
        <p:nvSpPr>
          <p:cNvPr id="8" name="Freeform 8"/>
          <p:cNvSpPr/>
          <p:nvPr/>
        </p:nvSpPr>
        <p:spPr>
          <a:xfrm rot="-438909">
            <a:off x="6175726" y="8941357"/>
            <a:ext cx="1159422" cy="1118364"/>
          </a:xfrm>
          <a:custGeom>
            <a:avLst/>
            <a:gdLst/>
            <a:ahLst/>
            <a:cxnLst/>
            <a:rect l="l" t="t" r="r" b="b"/>
            <a:pathLst>
              <a:path w="1350547" h="1348859">
                <a:moveTo>
                  <a:pt x="0" y="0"/>
                </a:moveTo>
                <a:lnTo>
                  <a:pt x="1350547" y="0"/>
                </a:lnTo>
                <a:lnTo>
                  <a:pt x="1350547" y="1348859"/>
                </a:lnTo>
                <a:lnTo>
                  <a:pt x="0" y="1348859"/>
                </a:lnTo>
                <a:lnTo>
                  <a:pt x="0" y="0"/>
                </a:lnTo>
                <a:close/>
              </a:path>
            </a:pathLst>
          </a:custGeom>
          <a:blipFill>
            <a:blip r:embed="rId6"/>
            <a:stretch>
              <a:fillRect/>
            </a:stretch>
          </a:blipFill>
        </p:spPr>
      </p:sp>
      <p:sp>
        <p:nvSpPr>
          <p:cNvPr id="9" name="Freeform 9"/>
          <p:cNvSpPr/>
          <p:nvPr/>
        </p:nvSpPr>
        <p:spPr>
          <a:xfrm flipH="1">
            <a:off x="15063862" y="3413246"/>
            <a:ext cx="3210526" cy="6889903"/>
          </a:xfrm>
          <a:custGeom>
            <a:avLst/>
            <a:gdLst/>
            <a:ahLst/>
            <a:cxnLst/>
            <a:rect l="l" t="t" r="r" b="b"/>
            <a:pathLst>
              <a:path w="5417864" h="7409044">
                <a:moveTo>
                  <a:pt x="5417863" y="0"/>
                </a:moveTo>
                <a:lnTo>
                  <a:pt x="0" y="0"/>
                </a:lnTo>
                <a:lnTo>
                  <a:pt x="0" y="7409045"/>
                </a:lnTo>
                <a:lnTo>
                  <a:pt x="5417863" y="7409045"/>
                </a:lnTo>
                <a:lnTo>
                  <a:pt x="5417863" y="0"/>
                </a:lnTo>
                <a:close/>
              </a:path>
            </a:pathLst>
          </a:custGeom>
          <a:blipFill>
            <a:blip r:embed="rId7"/>
            <a:stretch>
              <a:fillRect/>
            </a:stretch>
          </a:blipFill>
        </p:spPr>
      </p:sp>
      <p:sp>
        <p:nvSpPr>
          <p:cNvPr id="10" name="Freeform 10"/>
          <p:cNvSpPr/>
          <p:nvPr/>
        </p:nvSpPr>
        <p:spPr>
          <a:xfrm rot="421683">
            <a:off x="13133694" y="8321177"/>
            <a:ext cx="1605384" cy="1601370"/>
          </a:xfrm>
          <a:custGeom>
            <a:avLst/>
            <a:gdLst/>
            <a:ahLst/>
            <a:cxnLst/>
            <a:rect l="l" t="t" r="r" b="b"/>
            <a:pathLst>
              <a:path w="1605384" h="1601370">
                <a:moveTo>
                  <a:pt x="0" y="0"/>
                </a:moveTo>
                <a:lnTo>
                  <a:pt x="1605384" y="0"/>
                </a:lnTo>
                <a:lnTo>
                  <a:pt x="1605384" y="1601370"/>
                </a:lnTo>
                <a:lnTo>
                  <a:pt x="0" y="1601370"/>
                </a:lnTo>
                <a:lnTo>
                  <a:pt x="0" y="0"/>
                </a:lnTo>
                <a:close/>
              </a:path>
            </a:pathLst>
          </a:custGeom>
          <a:blipFill>
            <a:blip r:embed="rId8"/>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4"/>
            <a:stretch>
              <a:fillRect/>
            </a:stretch>
          </a:blipFill>
        </p:spPr>
      </p:sp>
      <p:pic>
        <p:nvPicPr>
          <p:cNvPr id="16" name="Picture 15"/>
          <p:cNvPicPr>
            <a:picLocks noChangeAspect="1"/>
          </p:cNvPicPr>
          <p:nvPr/>
        </p:nvPicPr>
        <p:blipFill>
          <a:blip r:embed="rId9"/>
          <a:stretch>
            <a:fillRect/>
          </a:stretch>
        </p:blipFill>
        <p:spPr>
          <a:xfrm>
            <a:off x="0" y="-64770"/>
            <a:ext cx="18247995" cy="10325100"/>
          </a:xfrm>
          <a:prstGeom prst="rect">
            <a:avLst/>
          </a:prstGeom>
        </p:spPr>
      </p:pic>
      <p:pic>
        <p:nvPicPr>
          <p:cNvPr id="18" name="Picture 17"/>
          <p:cNvPicPr>
            <a:picLocks noChangeAspect="1"/>
          </p:cNvPicPr>
          <p:nvPr/>
        </p:nvPicPr>
        <p:blipFill>
          <a:blip r:embed="rId10"/>
          <a:stretch>
            <a:fillRect/>
          </a:stretch>
        </p:blipFill>
        <p:spPr>
          <a:xfrm>
            <a:off x="-8255" y="-64135"/>
            <a:ext cx="18340070" cy="10264140"/>
          </a:xfrm>
          <a:prstGeom prst="rect">
            <a:avLst/>
          </a:prstGeom>
        </p:spPr>
      </p:pic>
      <p:sp>
        <p:nvSpPr>
          <p:cNvPr id="12" name="Freeform 12"/>
          <p:cNvSpPr/>
          <p:nvPr/>
        </p:nvSpPr>
        <p:spPr>
          <a:xfrm>
            <a:off x="7162800" y="1257300"/>
            <a:ext cx="3756660" cy="3509645"/>
          </a:xfrm>
          <a:custGeom>
            <a:avLst/>
            <a:gdLst/>
            <a:ahLst/>
            <a:cxnLst/>
            <a:rect l="l" t="t" r="r" b="b"/>
            <a:pathLst>
              <a:path w="4365173" h="4340014">
                <a:moveTo>
                  <a:pt x="0" y="0"/>
                </a:moveTo>
                <a:lnTo>
                  <a:pt x="4365173" y="0"/>
                </a:lnTo>
                <a:lnTo>
                  <a:pt x="4365173" y="4340014"/>
                </a:lnTo>
                <a:lnTo>
                  <a:pt x="0" y="4340014"/>
                </a:lnTo>
                <a:lnTo>
                  <a:pt x="0" y="0"/>
                </a:lnTo>
                <a:close/>
              </a:path>
            </a:pathLst>
          </a:custGeom>
          <a:blipFill>
            <a:blip r:embed="rId11"/>
            <a:stretch>
              <a:fillRect/>
            </a:stretch>
          </a:blipFill>
        </p:spPr>
      </p:sp>
      <p:sp>
        <p:nvSpPr>
          <p:cNvPr id="13" name="TextBox 13"/>
          <p:cNvSpPr txBox="1"/>
          <p:nvPr/>
        </p:nvSpPr>
        <p:spPr>
          <a:xfrm>
            <a:off x="4648288" y="-65021"/>
            <a:ext cx="9660826" cy="1815465"/>
          </a:xfrm>
          <a:prstGeom prst="rect">
            <a:avLst/>
          </a:prstGeom>
        </p:spPr>
        <p:txBody>
          <a:bodyPr wrap="square" lIns="0" tIns="0" rIns="0" bIns="0" rtlCol="0" anchor="t">
            <a:spAutoFit/>
          </a:bodyPr>
          <a:lstStyle/>
          <a:p>
            <a:pPr algn="ctr">
              <a:lnSpc>
                <a:spcPts val="4720"/>
              </a:lnSpc>
            </a:pPr>
            <a:r>
              <a:rPr lang="en-US" sz="2800" b="1" dirty="0">
                <a:solidFill>
                  <a:srgbClr val="000000"/>
                </a:solidFill>
                <a:latin typeface="Times New Roman" panose="02020603050405020304" pitchFamily="18" charset="0"/>
                <a:ea typeface="Handyman"/>
                <a:cs typeface="Times New Roman" panose="02020603050405020304" pitchFamily="18" charset="0"/>
                <a:sym typeface="Handyman"/>
              </a:rPr>
              <a:t>ỦY BAN NHÂN DÂN QUẬN LONG BIÊN</a:t>
            </a:r>
            <a:endParaRPr lang="en-US" sz="2800" b="1" dirty="0">
              <a:solidFill>
                <a:srgbClr val="000000"/>
              </a:solidFill>
              <a:latin typeface="Times New Roman" panose="02020603050405020304" pitchFamily="18" charset="0"/>
              <a:ea typeface="Handyman"/>
              <a:cs typeface="Times New Roman" panose="02020603050405020304" pitchFamily="18" charset="0"/>
              <a:sym typeface="Handyman"/>
            </a:endParaRPr>
          </a:p>
          <a:p>
            <a:pPr algn="ctr">
              <a:lnSpc>
                <a:spcPts val="4720"/>
              </a:lnSpc>
            </a:pPr>
            <a:r>
              <a:rPr lang="en-US" sz="2800" b="1" dirty="0">
                <a:solidFill>
                  <a:srgbClr val="000000"/>
                </a:solidFill>
                <a:latin typeface="Times New Roman" panose="02020603050405020304" pitchFamily="18" charset="0"/>
                <a:ea typeface="Handyman"/>
                <a:cs typeface="Times New Roman" panose="02020603050405020304" pitchFamily="18" charset="0"/>
                <a:sym typeface="Handyman"/>
              </a:rPr>
              <a:t> TRƯỜNG MẦM NON BAN MAI XANH</a:t>
            </a:r>
            <a:endParaRPr lang="en-US" sz="3700" b="1" dirty="0">
              <a:solidFill>
                <a:srgbClr val="000000"/>
              </a:solidFill>
              <a:latin typeface="Times New Roman" panose="02020603050405020304" pitchFamily="18" charset="0"/>
              <a:ea typeface="Handyman"/>
              <a:cs typeface="Times New Roman" panose="02020603050405020304" pitchFamily="18" charset="0"/>
              <a:sym typeface="Handyman"/>
            </a:endParaRP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3581401" y="4397547"/>
            <a:ext cx="11402014" cy="3831590"/>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FF0000"/>
                </a:solidFill>
                <a:latin typeface="+mj-lt"/>
                <a:ea typeface="Handyman"/>
                <a:cs typeface="Handyman"/>
                <a:sym typeface="Handyman"/>
              </a:rPr>
              <a:t>LÀM QUEN VĂN HỌC</a:t>
            </a:r>
            <a:endParaRPr lang="vi-VN" sz="6000" b="1" dirty="0">
              <a:solidFill>
                <a:srgbClr val="FF0000"/>
              </a:solidFill>
              <a:latin typeface="+mj-lt"/>
              <a:ea typeface="Handyman"/>
              <a:cs typeface="Handyman"/>
              <a:sym typeface="Handyman"/>
            </a:endParaRPr>
          </a:p>
          <a:p>
            <a:pPr algn="ctr">
              <a:lnSpc>
                <a:spcPct val="150000"/>
              </a:lnSpc>
              <a:spcBef>
                <a:spcPct val="0"/>
              </a:spcBef>
            </a:pPr>
            <a:r>
              <a:rPr lang="vi-VN" sz="6000" b="1" dirty="0">
                <a:solidFill>
                  <a:srgbClr val="FF0000"/>
                </a:solidFill>
                <a:latin typeface="+mj-lt"/>
                <a:ea typeface="Handyman"/>
                <a:cs typeface="Handyman"/>
                <a:sym typeface="Handyman"/>
              </a:rPr>
              <a:t>Đề tài: Thơ “Bắp cải </a:t>
            </a:r>
            <a:r>
              <a:rPr lang="vi-VN" sz="6000" b="1" dirty="0">
                <a:solidFill>
                  <a:srgbClr val="FF0000"/>
                </a:solidFill>
                <a:latin typeface="+mj-lt"/>
                <a:ea typeface="Handyman"/>
                <a:cs typeface="Handyman"/>
                <a:sym typeface="Handyman"/>
              </a:rPr>
              <a:t>xanh”</a:t>
            </a:r>
            <a:endParaRPr lang="vi-VN" sz="6000" b="1" dirty="0">
              <a:solidFill>
                <a:srgbClr val="FF0000"/>
              </a:solidFill>
              <a:latin typeface="+mj-lt"/>
              <a:ea typeface="Handyman"/>
              <a:cs typeface="Handyman"/>
              <a:sym typeface="Handyman"/>
            </a:endParaRPr>
          </a:p>
          <a:p>
            <a:pPr algn="ctr">
              <a:lnSpc>
                <a:spcPct val="150000"/>
              </a:lnSpc>
              <a:spcBef>
                <a:spcPct val="0"/>
              </a:spcBef>
            </a:pPr>
            <a:r>
              <a:rPr lang="vi-VN" sz="4000" b="1" dirty="0">
                <a:solidFill>
                  <a:srgbClr val="000000"/>
                </a:solidFill>
                <a:latin typeface="+mj-lt"/>
                <a:ea typeface="Handyman"/>
                <a:cs typeface="Handyman"/>
                <a:sym typeface="Handyman"/>
              </a:rPr>
              <a:t>Đối tượng: 24-36 tháng</a:t>
            </a:r>
            <a:endParaRPr lang="vi-VN" sz="4000" b="1" dirty="0">
              <a:solidFill>
                <a:srgbClr val="000000"/>
              </a:solidFill>
              <a:latin typeface="+mj-lt"/>
              <a:ea typeface="Handyman"/>
              <a:cs typeface="Handyman"/>
              <a:sym typeface="Handy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8288000" cy="10287000"/>
          </a:xfrm>
          <a:prstGeom prst="rect">
            <a:avLst/>
          </a:prstGeom>
        </p:spPr>
      </p:pic>
      <p:sp>
        <p:nvSpPr>
          <p:cNvPr id="3" name="TextBox 2"/>
          <p:cNvSpPr txBox="1"/>
          <p:nvPr/>
        </p:nvSpPr>
        <p:spPr>
          <a:xfrm>
            <a:off x="3200400" y="2171700"/>
            <a:ext cx="12115800" cy="4832092"/>
          </a:xfrm>
          <a:prstGeom prst="rect">
            <a:avLst/>
          </a:prstGeom>
          <a:noFill/>
        </p:spPr>
        <p:txBody>
          <a:bodyPr wrap="square" rtlCol="0">
            <a:spAutoFit/>
          </a:bodyPr>
          <a:lstStyle/>
          <a:p>
            <a:r>
              <a:rPr lang="vi-VN" dirty="0">
                <a:solidFill>
                  <a:srgbClr val="000000"/>
                </a:solidFill>
                <a:latin typeface="Times New Roman" panose="02020603050405020304" pitchFamily="18" charset="0"/>
              </a:rPr>
              <a:t> </a:t>
            </a:r>
            <a:r>
              <a:rPr lang="vi-VN" sz="4400" dirty="0">
                <a:solidFill>
                  <a:srgbClr val="FF0000"/>
                </a:solidFill>
                <a:latin typeface="Times New Roman" panose="02020603050405020304" pitchFamily="18" charset="0"/>
              </a:rPr>
              <a:t>Giáo dục trẻ: Các con ạ, chiếc áo của bạn Mèo thì bạn Voi không mặc được do bạn Voi to quá còn áo thì bé quá, Sóc cũng ko mặc được do người Sóc bé mặc áo bị rộng quá, Mèo mặc chiếc áo vừa vặn nhất. Còn các con các con thích mặc những chiếc áo như thế nào? Khi mặc những chiếc áo thì các con chú ý điều gì?( Con nên chọn mặc quần áo vừa người nhé!)</a:t>
            </a:r>
            <a:endParaRPr lang="en-US" sz="4400" dirty="0">
              <a:solidFill>
                <a:srgbClr val="FF0000"/>
              </a:solidFill>
            </a:endParaRPr>
          </a:p>
        </p:txBody>
      </p:sp>
      <p:pic>
        <p:nvPicPr>
          <p:cNvPr id="4" name="Picture 3"/>
          <p:cNvPicPr>
            <a:picLocks noChangeAspect="1"/>
          </p:cNvPicPr>
          <p:nvPr/>
        </p:nvPicPr>
        <p:blipFill>
          <a:blip r:embed="rId2"/>
          <a:stretch>
            <a:fillRect/>
          </a:stretch>
        </p:blipFill>
        <p:spPr>
          <a:xfrm>
            <a:off x="0" y="29210"/>
            <a:ext cx="18282285" cy="10268585"/>
          </a:xfrm>
          <a:prstGeom prst="rect">
            <a:avLst/>
          </a:prstGeom>
        </p:spPr>
      </p:pic>
      <p:sp>
        <p:nvSpPr>
          <p:cNvPr id="5" name="Text Box 4"/>
          <p:cNvSpPr txBox="1"/>
          <p:nvPr/>
        </p:nvSpPr>
        <p:spPr>
          <a:xfrm>
            <a:off x="3657600" y="3314700"/>
            <a:ext cx="11922760" cy="4431030"/>
          </a:xfrm>
          <a:prstGeom prst="rect">
            <a:avLst/>
          </a:prstGeom>
          <a:noFill/>
        </p:spPr>
        <p:txBody>
          <a:bodyPr wrap="square" rtlCol="0">
            <a:spAutoFit/>
          </a:bodyPr>
          <a:p>
            <a:r>
              <a:rPr lang="vi-VN" altLang="en-US"/>
              <a:t>                                             </a:t>
            </a:r>
            <a:r>
              <a:rPr lang="vi-VN" altLang="en-US" sz="6000">
                <a:latin typeface="Times New Roman" panose="02020603050405020304" pitchFamily="18" charset="0"/>
                <a:cs typeface="Times New Roman" panose="02020603050405020304" pitchFamily="18" charset="0"/>
              </a:rPr>
              <a:t>  </a:t>
            </a:r>
            <a:r>
              <a:rPr lang="vi-VN" altLang="en-US" sz="6600">
                <a:solidFill>
                  <a:srgbClr val="FF0000"/>
                </a:solidFill>
                <a:latin typeface="Times New Roman" panose="02020603050405020304" pitchFamily="18" charset="0"/>
                <a:cs typeface="Times New Roman" panose="02020603050405020304" pitchFamily="18" charset="0"/>
              </a:rPr>
              <a:t>Giáo dục</a:t>
            </a:r>
            <a:endParaRPr lang="vi-VN" altLang="en-US" sz="6000">
              <a:latin typeface="Times New Roman" panose="02020603050405020304" pitchFamily="18" charset="0"/>
              <a:cs typeface="Times New Roman" panose="02020603050405020304" pitchFamily="18" charset="0"/>
            </a:endParaRPr>
          </a:p>
          <a:p>
            <a:r>
              <a:rPr lang="en-US" altLang="en-US" sz="5400">
                <a:latin typeface="Times New Roman" panose="02020603050405020304" pitchFamily="18" charset="0"/>
                <a:cs typeface="Times New Roman" panose="02020603050405020304" pitchFamily="18" charset="0"/>
              </a:rPr>
              <a:t>Rau bắp cải chứa nhiều vi ta min và muối khoáng, vậy chúng mình phải th</a:t>
            </a:r>
            <a:r>
              <a:rPr lang="" altLang="en-US" sz="5400">
                <a:latin typeface="Times New Roman" panose="02020603050405020304" pitchFamily="18" charset="0"/>
                <a:cs typeface="Times New Roman" panose="02020603050405020304" pitchFamily="18" charset="0"/>
              </a:rPr>
              <a:t>ư</a:t>
            </a:r>
            <a:r>
              <a:rPr lang="en-US" altLang="en-US" sz="5400">
                <a:latin typeface="Times New Roman" panose="02020603050405020304" pitchFamily="18" charset="0"/>
                <a:cs typeface="Times New Roman" panose="02020603050405020304" pitchFamily="18" charset="0"/>
              </a:rPr>
              <a:t>ờng xuyên </a:t>
            </a:r>
            <a:r>
              <a:rPr lang="" altLang="en-US" sz="5400">
                <a:latin typeface="Times New Roman" panose="02020603050405020304" pitchFamily="18" charset="0"/>
                <a:cs typeface="Times New Roman" panose="02020603050405020304" pitchFamily="18" charset="0"/>
              </a:rPr>
              <a:t>ă</a:t>
            </a:r>
            <a:r>
              <a:rPr lang="en-US" altLang="en-US" sz="5400">
                <a:latin typeface="Times New Roman" panose="02020603050405020304" pitchFamily="18" charset="0"/>
                <a:cs typeface="Times New Roman" panose="02020603050405020304" pitchFamily="18" charset="0"/>
              </a:rPr>
              <a:t>n rau trong bữa </a:t>
            </a:r>
            <a:r>
              <a:rPr lang="" altLang="en-US" sz="5400">
                <a:latin typeface="Times New Roman" panose="02020603050405020304" pitchFamily="18" charset="0"/>
                <a:cs typeface="Times New Roman" panose="02020603050405020304" pitchFamily="18" charset="0"/>
              </a:rPr>
              <a:t>ă</a:t>
            </a:r>
            <a:r>
              <a:rPr lang="en-US" altLang="en-US" sz="5400">
                <a:latin typeface="Times New Roman" panose="02020603050405020304" pitchFamily="18" charset="0"/>
                <a:cs typeface="Times New Roman" panose="02020603050405020304" pitchFamily="18" charset="0"/>
              </a:rPr>
              <a:t>n </a:t>
            </a:r>
            <a:r>
              <a:rPr lang="" altLang="en-US" sz="5400">
                <a:latin typeface="Times New Roman" panose="02020603050405020304" pitchFamily="18" charset="0"/>
                <a:cs typeface="Times New Roman" panose="02020603050405020304" pitchFamily="18" charset="0"/>
              </a:rPr>
              <a:t>đ</a:t>
            </a:r>
            <a:r>
              <a:rPr lang="en-US" altLang="en-US" sz="5400">
                <a:latin typeface="Times New Roman" panose="02020603050405020304" pitchFamily="18" charset="0"/>
                <a:cs typeface="Times New Roman" panose="02020603050405020304" pitchFamily="18" charset="0"/>
              </a:rPr>
              <a:t>ể cơ thể chóng lớn và khỏe mạnh nhé.</a:t>
            </a:r>
            <a:endParaRPr lang="en-US" altLang="en-US"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9400" y="235366"/>
            <a:ext cx="13944600" cy="882015"/>
          </a:xfrm>
          <a:prstGeom prst="rect">
            <a:avLst/>
          </a:prstGeom>
          <a:noFill/>
        </p:spPr>
        <p:txBody>
          <a:bodyPr wrap="square">
            <a:spAutoFit/>
          </a:bodyPr>
          <a:lstStyle/>
          <a:p>
            <a:pPr>
              <a:lnSpc>
                <a:spcPts val="6165"/>
              </a:lnSpc>
              <a:spcBef>
                <a:spcPct val="0"/>
              </a:spcBef>
            </a:pPr>
            <a:r>
              <a:rPr lang="vi-VN" sz="6000" b="1" dirty="0">
                <a:solidFill>
                  <a:srgbClr val="FF0000"/>
                </a:solidFill>
                <a:latin typeface="+mj-lt"/>
                <a:ea typeface="Handyman"/>
                <a:cs typeface="Handyman"/>
                <a:sym typeface="Handyman"/>
              </a:rPr>
              <a:t>Lần 3: Xem video bài thơ “ Bắp cải </a:t>
            </a:r>
            <a:r>
              <a:rPr lang="vi-VN" sz="6000" b="1" dirty="0">
                <a:solidFill>
                  <a:srgbClr val="FF0000"/>
                </a:solidFill>
                <a:latin typeface="+mj-lt"/>
                <a:ea typeface="Handyman"/>
                <a:cs typeface="Handyman"/>
                <a:sym typeface="Handyman"/>
              </a:rPr>
              <a:t>xanh”</a:t>
            </a:r>
            <a:endParaRPr lang="vi-VN" sz="6000" b="1" dirty="0">
              <a:solidFill>
                <a:srgbClr val="FF0000"/>
              </a:solidFill>
              <a:latin typeface="+mj-lt"/>
              <a:ea typeface="Handyman"/>
              <a:cs typeface="Handyman"/>
              <a:sym typeface="Handyman"/>
            </a:endParaRPr>
          </a:p>
        </p:txBody>
      </p:sp>
      <p:pic>
        <p:nvPicPr>
          <p:cNvPr id="5" name="6178255835127">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9850" y="1532255"/>
            <a:ext cx="17552670" cy="825119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0" y="29210"/>
            <a:ext cx="18282285" cy="10268585"/>
          </a:xfrm>
          <a:prstGeom prst="rect">
            <a:avLst/>
          </a:prstGeom>
        </p:spPr>
      </p:pic>
      <p:sp>
        <p:nvSpPr>
          <p:cNvPr id="2" name="Text Box 1"/>
          <p:cNvSpPr txBox="1"/>
          <p:nvPr/>
        </p:nvSpPr>
        <p:spPr>
          <a:xfrm>
            <a:off x="3559175" y="3314700"/>
            <a:ext cx="10643235" cy="4399915"/>
          </a:xfrm>
          <a:prstGeom prst="rect">
            <a:avLst/>
          </a:prstGeom>
          <a:noFill/>
        </p:spPr>
        <p:txBody>
          <a:bodyPr wrap="square" rtlCol="0">
            <a:spAutoFit/>
          </a:bodyPr>
          <a:p>
            <a:r>
              <a:rPr lang="en-US"/>
              <a:t> </a:t>
            </a:r>
            <a:r>
              <a:rPr lang="vi-VN" altLang="en-US"/>
              <a:t>                               </a:t>
            </a:r>
            <a:r>
              <a:rPr lang="en-US" sz="6000">
                <a:solidFill>
                  <a:srgbClr val="FF0000"/>
                </a:solidFill>
                <a:latin typeface="Times New Roman" panose="02020603050405020304" pitchFamily="18" charset="0"/>
                <a:cs typeface="Times New Roman" panose="02020603050405020304" pitchFamily="18" charset="0"/>
              </a:rPr>
              <a:t>Dạy trẻ đọc thơ:</a:t>
            </a:r>
            <a:endParaRPr lang="en-US" sz="6000">
              <a:solidFill>
                <a:srgbClr val="FF0000"/>
              </a:solidFill>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 Cho trẻ đọc cùng cô 2-3 lần</a:t>
            </a:r>
            <a:endParaRPr lang="en-US"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 Cho nhóm </a:t>
            </a:r>
            <a:r>
              <a:rPr lang="vi-VN" altLang="en-US"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cá nhân trẻ đọc thơ</a:t>
            </a:r>
            <a:endParaRPr lang="en-US"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(Trong khi trẻ đọc cô chú ý sửa sai, động viên, khuyến khích trẻ )</a:t>
            </a:r>
            <a:endParaRPr lang="en-US"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 Cả lớp đọc lại một lần</a:t>
            </a:r>
            <a:endParaRPr lang="en-US" sz="440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5715" y="-114300"/>
            <a:ext cx="18282285" cy="10268585"/>
          </a:xfrm>
          <a:prstGeom prst="rect">
            <a:avLst/>
          </a:prstGeom>
        </p:spPr>
      </p:pic>
      <p:sp>
        <p:nvSpPr>
          <p:cNvPr id="2" name="Text Box 1"/>
          <p:cNvSpPr txBox="1"/>
          <p:nvPr/>
        </p:nvSpPr>
        <p:spPr>
          <a:xfrm>
            <a:off x="4191000" y="3848100"/>
            <a:ext cx="10643235" cy="2122805"/>
          </a:xfrm>
          <a:prstGeom prst="rect">
            <a:avLst/>
          </a:prstGeom>
          <a:noFill/>
        </p:spPr>
        <p:txBody>
          <a:bodyPr wrap="square" rtlCol="0">
            <a:spAutoFit/>
          </a:bodyPr>
          <a:p>
            <a:r>
              <a:rPr lang="en-US"/>
              <a:t> </a:t>
            </a:r>
            <a:r>
              <a:rPr lang="vi-VN" altLang="en-US"/>
              <a:t> </a:t>
            </a:r>
            <a:r>
              <a:rPr lang="vi-VN" altLang="en-US" sz="6600">
                <a:solidFill>
                  <a:srgbClr val="FF0000"/>
                </a:solidFill>
                <a:latin typeface="Times New Roman" panose="02020603050405020304" pitchFamily="18" charset="0"/>
                <a:cs typeface="Times New Roman" panose="02020603050405020304" pitchFamily="18" charset="0"/>
              </a:rPr>
              <a:t>Cô nhận xét giờ hoc và      chuyển hoạt động</a:t>
            </a:r>
            <a:endParaRPr lang="vi-VN" altLang="en-US" sz="6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8288000" cy="10287000"/>
          </a:xfrm>
          <a:prstGeom prst="rect">
            <a:avLst/>
          </a:prstGeom>
        </p:spPr>
      </p:pic>
      <p:pic>
        <p:nvPicPr>
          <p:cNvPr id="5" name="Picture 4"/>
          <p:cNvPicPr>
            <a:picLocks noChangeAspect="1"/>
          </p:cNvPicPr>
          <p:nvPr/>
        </p:nvPicPr>
        <p:blipFill>
          <a:blip r:embed="rId2"/>
          <a:stretch>
            <a:fillRect/>
          </a:stretch>
        </p:blipFill>
        <p:spPr>
          <a:xfrm>
            <a:off x="0" y="0"/>
            <a:ext cx="18348325" cy="10215880"/>
          </a:xfrm>
          <a:prstGeom prst="rect">
            <a:avLst/>
          </a:prstGeom>
        </p:spPr>
      </p:pic>
      <p:sp>
        <p:nvSpPr>
          <p:cNvPr id="3" name="TextBox 2"/>
          <p:cNvSpPr txBox="1"/>
          <p:nvPr/>
        </p:nvSpPr>
        <p:spPr>
          <a:xfrm>
            <a:off x="3581400" y="1638300"/>
            <a:ext cx="11430000" cy="1014730"/>
          </a:xfrm>
          <a:prstGeom prst="rect">
            <a:avLst/>
          </a:prstGeom>
          <a:noFill/>
        </p:spPr>
        <p:txBody>
          <a:bodyPr wrap="square" rtlCol="0">
            <a:spAutoFit/>
          </a:bodyPr>
          <a:lstStyle/>
          <a:p>
            <a:pPr algn="ctr"/>
            <a:r>
              <a:rPr lang="en-US" sz="6000" dirty="0" err="1" smtClean="0">
                <a:solidFill>
                  <a:srgbClr val="FF0000"/>
                </a:solidFill>
                <a:latin typeface="Times New Roman" panose="02020603050405020304" pitchFamily="18" charset="0"/>
                <a:cs typeface="Times New Roman" panose="02020603050405020304" pitchFamily="18" charset="0"/>
              </a:rPr>
              <a:t>Hoạt</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động</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Gợi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mở</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gây</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hứng</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thú</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4202430" y="3390900"/>
            <a:ext cx="10822305" cy="1753235"/>
          </a:xfrm>
          <a:prstGeom prst="rect">
            <a:avLst/>
          </a:prstGeom>
          <a:noFill/>
        </p:spPr>
        <p:txBody>
          <a:bodyPr wrap="square" rtlCol="0">
            <a:spAutoFit/>
          </a:bodyPr>
          <a:p>
            <a:r>
              <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cùng trẻ chơi trò chơi: Gieo </a:t>
            </a:r>
            <a:r>
              <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hạt</a:t>
            </a:r>
            <a:endPar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r>
              <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trò chuyện dẫn dắt vào bài)</a:t>
            </a:r>
            <a:endPar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hơn 60 hình nền slide đẹp nhất - Hình nền máy tí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0" y="4445"/>
            <a:ext cx="18357850" cy="10240010"/>
          </a:xfrm>
          <a:prstGeom prst="rect">
            <a:avLst/>
          </a:prstGeom>
        </p:spPr>
      </p:pic>
      <p:sp>
        <p:nvSpPr>
          <p:cNvPr id="4" name="TextBox 3"/>
          <p:cNvSpPr txBox="1"/>
          <p:nvPr/>
        </p:nvSpPr>
        <p:spPr>
          <a:xfrm>
            <a:off x="3124200" y="5067300"/>
            <a:ext cx="10488930" cy="2584450"/>
          </a:xfrm>
          <a:prstGeom prst="rect">
            <a:avLst/>
          </a:prstGeom>
          <a:noFill/>
        </p:spPr>
        <p:txBody>
          <a:bodyPr wrap="square" rtlCol="0">
            <a:spAutoFit/>
          </a:bodyPr>
          <a:lstStyle/>
          <a:p>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giới thiệu tên bài thơ: Bắp cải xanh, tác giả: Phạm </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Hổ</a:t>
            </a: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h</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ỏi</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trẻ</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tên</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thơ? tên tác </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giả?</a:t>
            </a: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7" name="Text Box 6"/>
          <p:cNvSpPr txBox="1"/>
          <p:nvPr/>
        </p:nvSpPr>
        <p:spPr>
          <a:xfrm>
            <a:off x="3962400" y="3238500"/>
            <a:ext cx="10959465" cy="1198880"/>
          </a:xfrm>
          <a:prstGeom prst="rect">
            <a:avLst/>
          </a:prstGeom>
          <a:noFill/>
        </p:spPr>
        <p:txBody>
          <a:bodyPr wrap="square" rtlCol="0">
            <a:spAutoFit/>
          </a:bodyPr>
          <a:p>
            <a:r>
              <a:rPr lang="vi-VN" altLang="en-US" sz="7200">
                <a:solidFill>
                  <a:srgbClr val="FF0000"/>
                </a:solidFill>
                <a:latin typeface="Times New Roman" panose="02020603050405020304" pitchFamily="18" charset="0"/>
                <a:cs typeface="Times New Roman" panose="02020603050405020304" pitchFamily="18" charset="0"/>
              </a:rPr>
              <a:t>Lần 1: Cô đọc không tran</a:t>
            </a:r>
            <a:r>
              <a:rPr lang="vi-VN" altLang="en-US" sz="7200">
                <a:solidFill>
                  <a:srgbClr val="FF0000"/>
                </a:solidFill>
                <a:latin typeface="Times New Roman" panose="02020603050405020304" pitchFamily="18" charset="0"/>
                <a:cs typeface="Times New Roman" panose="02020603050405020304" pitchFamily="18" charset="0"/>
              </a:rPr>
              <a:t>h</a:t>
            </a:r>
            <a:endParaRPr lang="vi-VN" altLang="en-US" sz="72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42955"/>
            <a:ext cx="15925800" cy="882015"/>
          </a:xfrm>
          <a:prstGeom prst="rect">
            <a:avLst/>
          </a:prstGeom>
          <a:noFill/>
        </p:spPr>
        <p:txBody>
          <a:bodyPr wrap="square">
            <a:spAutoFit/>
          </a:bodyPr>
          <a:lstStyle/>
          <a:p>
            <a:pPr algn="ctr">
              <a:lnSpc>
                <a:spcPts val="6165"/>
              </a:lnSpc>
              <a:spcBef>
                <a:spcPct val="0"/>
              </a:spcBef>
            </a:pPr>
            <a:r>
              <a:rPr lang="vi-VN" sz="6600" b="1" dirty="0">
                <a:solidFill>
                  <a:srgbClr val="FF0000"/>
                </a:solidFill>
                <a:latin typeface="Times New Roman" panose="02020603050405020304" pitchFamily="18" charset="0"/>
                <a:ea typeface="Handyman"/>
                <a:cs typeface="Times New Roman" panose="02020603050405020304" pitchFamily="18" charset="0"/>
                <a:sym typeface="Handyman"/>
              </a:rPr>
              <a:t>Lần 2: Cô đọc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kết</a:t>
            </a:r>
            <a:r>
              <a:rPr lang="en-US" sz="66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hợp</a:t>
            </a:r>
            <a:r>
              <a:rPr lang="en-US" sz="66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tranh</a:t>
            </a:r>
            <a:r>
              <a:rPr lang="en-US" sz="6600" b="1" dirty="0" smtClean="0">
                <a:solidFill>
                  <a:srgbClr val="FF0000"/>
                </a:solidFill>
                <a:latin typeface="Times New Roman" panose="02020603050405020304" pitchFamily="18" charset="0"/>
                <a:ea typeface="Handyman"/>
                <a:cs typeface="Times New Roman" panose="02020603050405020304" pitchFamily="18" charset="0"/>
                <a:sym typeface="Handyman"/>
              </a:rPr>
              <a:t> minh </a:t>
            </a:r>
            <a:r>
              <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rPr>
              <a:t>họa</a:t>
            </a:r>
            <a:endParaRPr lang="en-US" sz="6600" b="1" dirty="0" err="1" smtClean="0">
              <a:solidFill>
                <a:srgbClr val="FF0000"/>
              </a:solidFill>
              <a:latin typeface="Times New Roman" panose="02020603050405020304" pitchFamily="18" charset="0"/>
              <a:ea typeface="Handyman"/>
              <a:cs typeface="Times New Roman" panose="02020603050405020304" pitchFamily="18" charset="0"/>
              <a:sym typeface="Handyman"/>
            </a:endParaRPr>
          </a:p>
        </p:txBody>
      </p:sp>
      <p:pic>
        <p:nvPicPr>
          <p:cNvPr id="4" name="Picture 3"/>
          <p:cNvPicPr>
            <a:picLocks noChangeAspect="1"/>
          </p:cNvPicPr>
          <p:nvPr/>
        </p:nvPicPr>
        <p:blipFill>
          <a:blip r:embed="rId1"/>
          <a:stretch>
            <a:fillRect/>
          </a:stretch>
        </p:blipFill>
        <p:spPr>
          <a:xfrm>
            <a:off x="6350" y="1459865"/>
            <a:ext cx="18272760" cy="882713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tretch>
            <a:fillRect/>
          </a:stretch>
        </p:blipFill>
        <p:spPr>
          <a:xfrm>
            <a:off x="36195" y="110490"/>
            <a:ext cx="18251805" cy="102190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tretch>
            <a:fillRect/>
          </a:stretch>
        </p:blipFill>
        <p:spPr>
          <a:xfrm>
            <a:off x="114935" y="-12065"/>
            <a:ext cx="18185130" cy="101968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26670" y="635"/>
            <a:ext cx="18350865" cy="10373995"/>
          </a:xfrm>
          <a:prstGeom prst="rect">
            <a:avLst/>
          </a:prstGeom>
        </p:spPr>
      </p:pic>
      <p:sp>
        <p:nvSpPr>
          <p:cNvPr id="4" name="Cloud Callout 3"/>
          <p:cNvSpPr/>
          <p:nvPr/>
        </p:nvSpPr>
        <p:spPr>
          <a:xfrm>
            <a:off x="6149975" y="635"/>
            <a:ext cx="6194425" cy="3237865"/>
          </a:xfrm>
          <a:prstGeom prst="cloudCallout">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Text Box 2"/>
          <p:cNvSpPr txBox="1"/>
          <p:nvPr/>
        </p:nvSpPr>
        <p:spPr>
          <a:xfrm>
            <a:off x="7315200" y="190500"/>
            <a:ext cx="4745355" cy="2799715"/>
          </a:xfrm>
          <a:prstGeom prst="rect">
            <a:avLst/>
          </a:prstGeom>
          <a:noFill/>
        </p:spPr>
        <p:txBody>
          <a:bodyPr wrap="square" rtlCol="0">
            <a:spAutoFit/>
          </a:bodyPr>
          <a:p>
            <a:r>
              <a:rPr lang="vi-VN" altLang="en-US" sz="4400">
                <a:solidFill>
                  <a:srgbClr val="FF0000"/>
                </a:solidFill>
                <a:latin typeface="Times New Roman" panose="02020603050405020304" pitchFamily="18" charset="0"/>
                <a:cs typeface="Times New Roman" panose="02020603050405020304" pitchFamily="18" charset="0"/>
                <a:sym typeface="+mn-ea"/>
              </a:rPr>
              <a:t>Bập bênh bập</a:t>
            </a:r>
            <a:endParaRPr lang="vi-VN" altLang="en-US" sz="4400">
              <a:solidFill>
                <a:srgbClr val="FF0000"/>
              </a:solidFill>
              <a:latin typeface="Times New Roman" panose="02020603050405020304" pitchFamily="18" charset="0"/>
              <a:cs typeface="Times New Roman" panose="02020603050405020304" pitchFamily="18" charset="0"/>
              <a:sym typeface="+mn-ea"/>
            </a:endParaRPr>
          </a:p>
          <a:p>
            <a:r>
              <a:rPr lang="vi-VN" altLang="en-US" sz="4400">
                <a:solidFill>
                  <a:srgbClr val="FF0000"/>
                </a:solidFill>
                <a:latin typeface="Times New Roman" panose="02020603050405020304" pitchFamily="18" charset="0"/>
                <a:cs typeface="Times New Roman" panose="02020603050405020304" pitchFamily="18" charset="0"/>
                <a:sym typeface="+mn-ea"/>
              </a:rPr>
              <a:t>Bênh bập bênh</a:t>
            </a:r>
            <a:endParaRPr lang="vi-VN" altLang="en-US" sz="4400">
              <a:solidFill>
                <a:srgbClr val="FF0000"/>
              </a:solidFill>
              <a:latin typeface="Times New Roman" panose="02020603050405020304" pitchFamily="18" charset="0"/>
              <a:cs typeface="Times New Roman" panose="02020603050405020304" pitchFamily="18" charset="0"/>
              <a:sym typeface="+mn-ea"/>
            </a:endParaRPr>
          </a:p>
          <a:p>
            <a:r>
              <a:rPr lang="vi-VN" altLang="en-US" sz="4400">
                <a:solidFill>
                  <a:srgbClr val="FF0000"/>
                </a:solidFill>
                <a:latin typeface="Times New Roman" panose="02020603050405020304" pitchFamily="18" charset="0"/>
                <a:cs typeface="Times New Roman" panose="02020603050405020304" pitchFamily="18" charset="0"/>
                <a:sym typeface="+mn-ea"/>
              </a:rPr>
              <a:t>Khéo ngã kềnh</a:t>
            </a:r>
            <a:endParaRPr lang="vi-VN" altLang="en-US" sz="4400">
              <a:solidFill>
                <a:srgbClr val="FF0000"/>
              </a:solidFill>
              <a:latin typeface="Times New Roman" panose="02020603050405020304" pitchFamily="18" charset="0"/>
              <a:cs typeface="Times New Roman" panose="02020603050405020304" pitchFamily="18" charset="0"/>
              <a:sym typeface="+mn-ea"/>
            </a:endParaRPr>
          </a:p>
          <a:p>
            <a:r>
              <a:rPr lang="vi-VN" altLang="en-US" sz="4400">
                <a:solidFill>
                  <a:srgbClr val="FF0000"/>
                </a:solidFill>
                <a:latin typeface="Times New Roman" panose="02020603050405020304" pitchFamily="18" charset="0"/>
                <a:cs typeface="Times New Roman" panose="02020603050405020304" pitchFamily="18" charset="0"/>
              </a:rPr>
              <a:t>Quần áo lấm</a:t>
            </a:r>
            <a:endParaRPr lang="vi-VN" altLang="en-US" sz="44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13030" y="-88265"/>
            <a:ext cx="18284190" cy="105244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52400" y="42545"/>
            <a:ext cx="18343880" cy="10281920"/>
          </a:xfrm>
          <a:prstGeom prst="rect">
            <a:avLst/>
          </a:prstGeom>
        </p:spPr>
      </p:pic>
      <p:sp>
        <p:nvSpPr>
          <p:cNvPr id="3" name="Text Box 2"/>
          <p:cNvSpPr txBox="1"/>
          <p:nvPr/>
        </p:nvSpPr>
        <p:spPr>
          <a:xfrm>
            <a:off x="3886200" y="3238500"/>
            <a:ext cx="11170285" cy="4431030"/>
          </a:xfrm>
          <a:prstGeom prst="rect">
            <a:avLst/>
          </a:prstGeom>
          <a:noFill/>
        </p:spPr>
        <p:txBody>
          <a:bodyPr wrap="square" rtlCol="0">
            <a:spAutoFit/>
          </a:bodyPr>
          <a:p>
            <a:r>
              <a:rPr lang="vi-VN" altLang="en-US" sz="4400">
                <a:solidFill>
                  <a:srgbClr val="FF0000"/>
                </a:solidFill>
                <a:latin typeface="Times New Roman" panose="02020603050405020304" pitchFamily="18" charset="0"/>
                <a:cs typeface="Times New Roman" panose="02020603050405020304" pitchFamily="18" charset="0"/>
              </a:rPr>
              <a:t>        </a:t>
            </a:r>
            <a:r>
              <a:rPr lang="vi-VN" altLang="en-US" sz="6600">
                <a:solidFill>
                  <a:srgbClr val="FF0000"/>
                </a:solidFill>
                <a:latin typeface="Times New Roman" panose="02020603050405020304" pitchFamily="18" charset="0"/>
                <a:cs typeface="Times New Roman" panose="02020603050405020304" pitchFamily="18" charset="0"/>
              </a:rPr>
              <a:t>Cô giảng nội dung bài thơ</a:t>
            </a:r>
            <a:endParaRPr lang="vi-VN" altLang="en-US" sz="6000">
              <a:latin typeface="Times New Roman" panose="02020603050405020304" pitchFamily="18" charset="0"/>
              <a:cs typeface="Times New Roman" panose="02020603050405020304" pitchFamily="18" charset="0"/>
            </a:endParaRPr>
          </a:p>
          <a:p>
            <a:r>
              <a:rPr lang="vi-VN" altLang="en-US" sz="4400">
                <a:latin typeface="Times New Roman" panose="02020603050405020304" pitchFamily="18" charset="0"/>
                <a:cs typeface="Times New Roman" panose="02020603050405020304" pitchFamily="18" charset="0"/>
              </a:rPr>
              <a:t> B</a:t>
            </a:r>
            <a:r>
              <a:rPr lang="en-US" altLang="en-US" sz="5400">
                <a:latin typeface="Times New Roman" panose="02020603050405020304" pitchFamily="18" charset="0"/>
                <a:cs typeface="Times New Roman" panose="02020603050405020304" pitchFamily="18" charset="0"/>
              </a:rPr>
              <a:t>ài thơ nói về </a:t>
            </a:r>
            <a:r>
              <a:rPr lang="" altLang="en-US" sz="5400">
                <a:latin typeface="Times New Roman" panose="02020603050405020304" pitchFamily="18" charset="0"/>
                <a:cs typeface="Times New Roman" panose="02020603050405020304" pitchFamily="18" charset="0"/>
              </a:rPr>
              <a:t>đ</a:t>
            </a:r>
            <a:r>
              <a:rPr lang="en-US" altLang="en-US" sz="5400">
                <a:latin typeface="Times New Roman" panose="02020603050405020304" pitchFamily="18" charset="0"/>
                <a:cs typeface="Times New Roman" panose="02020603050405020304" pitchFamily="18" charset="0"/>
              </a:rPr>
              <a:t>ặc </a:t>
            </a:r>
            <a:r>
              <a:rPr lang="" altLang="en-US" sz="5400">
                <a:latin typeface="Times New Roman" panose="02020603050405020304" pitchFamily="18" charset="0"/>
                <a:cs typeface="Times New Roman" panose="02020603050405020304" pitchFamily="18" charset="0"/>
              </a:rPr>
              <a:t>đ</a:t>
            </a:r>
            <a:r>
              <a:rPr lang="en-US" altLang="en-US" sz="5400">
                <a:latin typeface="Times New Roman" panose="02020603050405020304" pitchFamily="18" charset="0"/>
                <a:cs typeface="Times New Roman" panose="02020603050405020304" pitchFamily="18" charset="0"/>
              </a:rPr>
              <a:t>iểm của cây bắp cải có lá màu xanh, các lá sắp vào nhau theo vòng tròn, búp cải cuộn tròn nằm ở giữa.</a:t>
            </a:r>
            <a:endParaRPr lang="en-US" altLang="en-US" sz="540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a:blip r:embed="rId1"/>
          <a:stretch>
            <a:fillRect/>
          </a:stretch>
        </p:blipFill>
        <p:spPr>
          <a:xfrm>
            <a:off x="0" y="0"/>
            <a:ext cx="18288000" cy="10287000"/>
          </a:xfrm>
          <a:prstGeom prst="rect">
            <a:avLst/>
          </a:prstGeom>
        </p:spPr>
      </p:pic>
      <p:sp>
        <p:nvSpPr>
          <p:cNvPr id="11" name="Flowchart: Preparation 10"/>
          <p:cNvSpPr/>
          <p:nvPr/>
        </p:nvSpPr>
        <p:spPr>
          <a:xfrm>
            <a:off x="4191000" y="190500"/>
            <a:ext cx="8760460" cy="1744980"/>
          </a:xfrm>
          <a:prstGeom prst="flowChartPreparation">
            <a:avLst/>
          </a:prstGeom>
          <a:solidFill>
            <a:schemeClr val="accent3">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 name="TextBox 3"/>
          <p:cNvSpPr txBox="1"/>
          <p:nvPr/>
        </p:nvSpPr>
        <p:spPr>
          <a:xfrm>
            <a:off x="3200400" y="419100"/>
            <a:ext cx="11049000" cy="1014730"/>
          </a:xfrm>
          <a:prstGeom prst="rect">
            <a:avLst/>
          </a:prstGeom>
          <a:noFill/>
        </p:spPr>
        <p:txBody>
          <a:bodyPr wrap="square" rtlCol="0">
            <a:spAutoFit/>
          </a:bodyPr>
          <a:lstStyle/>
          <a:p>
            <a:pPr algn="ctr"/>
            <a:r>
              <a:rPr lang="en-US" sz="6000" dirty="0" err="1" smtClean="0">
                <a:solidFill>
                  <a:srgbClr val="FF0000"/>
                </a:solidFill>
                <a:latin typeface="Times New Roman" panose="02020603050405020304" pitchFamily="18" charset="0"/>
                <a:cs typeface="Times New Roman" panose="02020603050405020304" pitchFamily="18" charset="0"/>
              </a:rPr>
              <a:t>Đàm</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thoại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với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trẻ</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04800" y="2933700"/>
            <a:ext cx="15922625" cy="5077460"/>
          </a:xfrm>
          <a:prstGeom prst="rect">
            <a:avLst/>
          </a:prstGeom>
          <a:noFill/>
        </p:spPr>
        <p:txBody>
          <a:bodyPr wrap="square" rtlCol="0">
            <a:spAutoFit/>
          </a:bodyPr>
          <a:lstStyle/>
          <a:p>
            <a:r>
              <a:rPr lang="vi-VN" sz="5400" dirty="0">
                <a:solidFill>
                  <a:srgbClr val="002060"/>
                </a:solidFill>
                <a:latin typeface="Times New Roman" panose="02020603050405020304" pitchFamily="18" charset="0"/>
              </a:rPr>
              <a:t>+ B</a:t>
            </a:r>
            <a:r>
              <a:rPr lang="en-US" altLang="en-US" sz="5400" dirty="0">
                <a:solidFill>
                  <a:srgbClr val="002060"/>
                </a:solidFill>
                <a:latin typeface="Times New Roman" panose="02020603050405020304" pitchFamily="18" charset="0"/>
              </a:rPr>
              <a:t>ài thơ nói về cây rau gì? “Bắp cải xanh”.</a:t>
            </a:r>
            <a:endParaRPr lang="en-US" altLang="en-US" sz="5400" dirty="0">
              <a:solidFill>
                <a:srgbClr val="002060"/>
              </a:solidFill>
              <a:latin typeface="Times New Roman" panose="02020603050405020304" pitchFamily="18" charset="0"/>
            </a:endParaRPr>
          </a:p>
          <a:p>
            <a:r>
              <a:rPr lang="en-US" altLang="en-US" sz="5400" dirty="0">
                <a:solidFill>
                  <a:srgbClr val="002060"/>
                </a:solidFill>
                <a:latin typeface="Times New Roman" panose="02020603050405020304" pitchFamily="18" charset="0"/>
              </a:rPr>
              <a:t>+ Rau bắp cải có màu xanh nh</a:t>
            </a:r>
            <a:r>
              <a:rPr lang="" altLang="en-US" sz="5400" dirty="0">
                <a:solidFill>
                  <a:srgbClr val="002060"/>
                </a:solidFill>
                <a:latin typeface="Times New Roman" panose="02020603050405020304" pitchFamily="18" charset="0"/>
              </a:rPr>
              <a:t>ư</a:t>
            </a:r>
            <a:r>
              <a:rPr lang="en-US" altLang="en-US" sz="5400" dirty="0">
                <a:solidFill>
                  <a:srgbClr val="002060"/>
                </a:solidFill>
                <a:latin typeface="Times New Roman" panose="02020603050405020304" pitchFamily="18" charset="0"/>
              </a:rPr>
              <a:t> thế nào? “Xanh man mát”.</a:t>
            </a:r>
            <a:endParaRPr lang="en-US" altLang="en-US" sz="5400" dirty="0">
              <a:solidFill>
                <a:srgbClr val="002060"/>
              </a:solidFill>
              <a:latin typeface="Times New Roman" panose="02020603050405020304" pitchFamily="18" charset="0"/>
            </a:endParaRPr>
          </a:p>
          <a:p>
            <a:r>
              <a:rPr lang="en-US" altLang="en-US" sz="5400" dirty="0">
                <a:solidFill>
                  <a:srgbClr val="002060"/>
                </a:solidFill>
                <a:latin typeface="Times New Roman" panose="02020603050405020304" pitchFamily="18" charset="0"/>
              </a:rPr>
              <a:t>+ Lá rau bắp cải sắp nh</a:t>
            </a:r>
            <a:r>
              <a:rPr lang="" altLang="en-US" sz="5400" dirty="0">
                <a:solidFill>
                  <a:srgbClr val="002060"/>
                </a:solidFill>
                <a:latin typeface="Times New Roman" panose="02020603050405020304" pitchFamily="18" charset="0"/>
              </a:rPr>
              <a:t>ư</a:t>
            </a:r>
            <a:r>
              <a:rPr lang="en-US" altLang="en-US" sz="5400" dirty="0">
                <a:solidFill>
                  <a:srgbClr val="002060"/>
                </a:solidFill>
                <a:latin typeface="Times New Roman" panose="02020603050405020304" pitchFamily="18" charset="0"/>
              </a:rPr>
              <a:t> thế nào? “Lá cải sắp. Sắp vòng tròn”.</a:t>
            </a:r>
            <a:endParaRPr lang="en-US" altLang="en-US" sz="5400" dirty="0">
              <a:solidFill>
                <a:srgbClr val="002060"/>
              </a:solidFill>
              <a:latin typeface="Times New Roman" panose="02020603050405020304" pitchFamily="18" charset="0"/>
            </a:endParaRPr>
          </a:p>
          <a:p>
            <a:r>
              <a:rPr lang="en-US" altLang="en-US" sz="5400" dirty="0">
                <a:solidFill>
                  <a:srgbClr val="002060"/>
                </a:solidFill>
                <a:latin typeface="Times New Roman" panose="02020603050405020304" pitchFamily="18" charset="0"/>
              </a:rPr>
              <a:t>+ Búp cải nằm ở </a:t>
            </a:r>
            <a:r>
              <a:rPr lang="" altLang="en-US" sz="5400" dirty="0">
                <a:solidFill>
                  <a:srgbClr val="002060"/>
                </a:solidFill>
                <a:latin typeface="Times New Roman" panose="02020603050405020304" pitchFamily="18" charset="0"/>
              </a:rPr>
              <a:t>đ</a:t>
            </a:r>
            <a:r>
              <a:rPr lang="en-US" altLang="en-US" sz="5400" dirty="0">
                <a:solidFill>
                  <a:srgbClr val="002060"/>
                </a:solidFill>
                <a:latin typeface="Times New Roman" panose="02020603050405020304" pitchFamily="18" charset="0"/>
              </a:rPr>
              <a:t>âu? “Búp cải non. Nằm ngủ giữa”.</a:t>
            </a:r>
            <a:endParaRPr lang="en-US" altLang="en-US" sz="54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1637</Words>
  <Application>WPS Presentation</Application>
  <PresentationFormat>Custom</PresentationFormat>
  <Paragraphs>50</Paragraphs>
  <Slides>13</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Arial</vt:lpstr>
      <vt:lpstr>SimSun</vt:lpstr>
      <vt:lpstr>Wingdings</vt:lpstr>
      <vt:lpstr>Times New Roman</vt:lpstr>
      <vt:lpstr>Handyman</vt:lpstr>
      <vt:lpstr>UTM Scriptina KT</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Thu Hằng</cp:lastModifiedBy>
  <cp:revision>11</cp:revision>
  <dcterms:created xsi:type="dcterms:W3CDTF">2006-08-16T00:00:00Z</dcterms:created>
  <dcterms:modified xsi:type="dcterms:W3CDTF">2024-12-29T14:07:19Z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5862CF027521404DAF4277C4DCDDA471_13</vt:lpwstr>
  </property>
  <property fmtid="{D5CDD505-2E9C-101B-9397-08002B2CF9AE}" pid="3" name="KSOProductBuildVer">
    <vt:lpwstr>1033-12.2.0.19307</vt:lpwstr>
  </property>
</Properties>
</file>