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013" autoAdjust="0"/>
  </p:normalViewPr>
  <p:slideViewPr>
    <p:cSldViewPr snapToGrid="0">
      <p:cViewPr varScale="1">
        <p:scale>
          <a:sx n="100" d="100"/>
          <a:sy n="100" d="100"/>
        </p:scale>
        <p:origin x="1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2/26/2025</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4.emf"/><Relationship Id="rId7" Type="http://schemas.openxmlformats.org/officeDocument/2006/relationships/image" Target="../media/image15.sv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7.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20.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20.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6.svg"/><Relationship Id="rId10"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58.svg"/><Relationship Id="rId4" Type="http://schemas.openxmlformats.org/officeDocument/2006/relationships/image" Target="../media/image45.sv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46.png"/><Relationship Id="rId10"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6.png"/><Relationship Id="rId4" Type="http://schemas.openxmlformats.org/officeDocument/2006/relationships/image" Target="../media/image45.sv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7.png"/><Relationship Id="rId5" Type="http://schemas.microsoft.com/office/2007/relationships/media" Target="../media/media3.mp4"/><Relationship Id="rId10" Type="http://schemas.openxmlformats.org/officeDocument/2006/relationships/image" Target="../media/image56.png"/><Relationship Id="rId4" Type="http://schemas.openxmlformats.org/officeDocument/2006/relationships/video" Target="../media/media2.mp4"/><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13.sv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18.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6.png"/><Relationship Id="rId4" Type="http://schemas.openxmlformats.org/officeDocument/2006/relationships/image" Target="../media/image45.sv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8.sv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emf"/><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13.svg"/><Relationship Id="rId5" Type="http://schemas.openxmlformats.org/officeDocument/2006/relationships/image" Target="../media/image66.png"/><Relationship Id="rId10" Type="http://schemas.openxmlformats.org/officeDocument/2006/relationships/image" Target="../media/image5.png"/><Relationship Id="rId4" Type="http://schemas.openxmlformats.org/officeDocument/2006/relationships/hyperlink" Target="https://www.youtube.com/watch?v=qgT1sModryA" TargetMode="External"/><Relationship Id="rId9" Type="http://schemas.openxmlformats.org/officeDocument/2006/relationships/image" Target="../media/image68.jpg"/></Relationships>
</file>

<file path=ppt/slides/_rels/slide3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png"/><Relationship Id="rId18" Type="http://schemas.openxmlformats.org/officeDocument/2006/relationships/image" Target="../media/image88.svg"/><Relationship Id="rId3" Type="http://schemas.openxmlformats.org/officeDocument/2006/relationships/image" Target="../media/image69.png"/><Relationship Id="rId21" Type="http://schemas.openxmlformats.org/officeDocument/2006/relationships/image" Target="../media/image71.png"/><Relationship Id="rId7" Type="http://schemas.openxmlformats.org/officeDocument/2006/relationships/image" Target="../media/image7.png"/><Relationship Id="rId12" Type="http://schemas.openxmlformats.org/officeDocument/2006/relationships/image" Target="../media/image33.svg"/><Relationship Id="rId17" Type="http://schemas.openxmlformats.org/officeDocument/2006/relationships/image" Target="../media/image70.png"/><Relationship Id="rId2" Type="http://schemas.openxmlformats.org/officeDocument/2006/relationships/notesSlide" Target="../notesSlides/notesSlide17.xml"/><Relationship Id="rId16" Type="http://schemas.openxmlformats.org/officeDocument/2006/relationships/image" Target="../media/image83.svg"/><Relationship Id="rId20"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6.png"/><Relationship Id="rId15" Type="http://schemas.openxmlformats.org/officeDocument/2006/relationships/image" Target="../media/image67.png"/><Relationship Id="rId10" Type="http://schemas.openxmlformats.org/officeDocument/2006/relationships/image" Target="../media/image29.svg"/><Relationship Id="rId19" Type="http://schemas.openxmlformats.org/officeDocument/2006/relationships/image" Target="../media/image41.png"/><Relationship Id="rId4" Type="http://schemas.openxmlformats.org/officeDocument/2006/relationships/image" Target="../media/image86.svg"/><Relationship Id="rId9" Type="http://schemas.openxmlformats.org/officeDocument/2006/relationships/image" Target="../media/image16.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6.gif"/><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13.sv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33.svg"/><Relationship Id="rId19" Type="http://schemas.openxmlformats.org/officeDocument/2006/relationships/image" Target="../media/image27.png"/><Relationship Id="rId4" Type="http://schemas.openxmlformats.org/officeDocument/2006/relationships/image" Target="../media/image29.svg"/><Relationship Id="rId9" Type="http://schemas.openxmlformats.org/officeDocument/2006/relationships/image" Target="../media/image18.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5.svg"/><Relationship Id="rId7" Type="http://schemas.openxmlformats.org/officeDocument/2006/relationships/image" Target="../media/image47.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6.svg"/><Relationship Id="rId4" Type="http://schemas.openxmlformats.org/officeDocument/2006/relationships/image" Target="../media/image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6793777" y="3560272"/>
            <a:ext cx="4668988" cy="2933515"/>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grpSp>
        <p:nvGrpSpPr>
          <p:cNvPr id="148" name="Group 147">
            <a:extLst>
              <a:ext uri="{FF2B5EF4-FFF2-40B4-BE49-F238E27FC236}">
                <a16:creationId xmlns:a16="http://schemas.microsoft.com/office/drawing/2014/main" id="{DBE552AA-668A-57B7-4292-82252C7A3C91}"/>
              </a:ext>
            </a:extLst>
          </p:cNvPr>
          <p:cNvGrpSpPr/>
          <p:nvPr/>
        </p:nvGrpSpPr>
        <p:grpSpPr>
          <a:xfrm>
            <a:off x="1447871" y="366223"/>
            <a:ext cx="9618981" cy="4676650"/>
            <a:chOff x="1468275" y="50734"/>
            <a:chExt cx="9618981" cy="4676650"/>
          </a:xfrm>
        </p:grpSpPr>
        <p:sp>
          <p:nvSpPr>
            <p:cNvPr id="149" name="TextBox 148">
              <a:extLst>
                <a:ext uri="{FF2B5EF4-FFF2-40B4-BE49-F238E27FC236}">
                  <a16:creationId xmlns:a16="http://schemas.microsoft.com/office/drawing/2014/main" id="{3B6165C5-8A13-6DBF-5E7D-29628E50EC3A}"/>
                </a:ext>
              </a:extLst>
            </p:cNvPr>
            <p:cNvSpPr txBox="1"/>
            <p:nvPr/>
          </p:nvSpPr>
          <p:spPr>
            <a:xfrm>
              <a:off x="1524000" y="50734"/>
              <a:ext cx="9000606" cy="646331"/>
            </a:xfrm>
            <a:prstGeom prst="rect">
              <a:avLst/>
            </a:prstGeom>
            <a:noFill/>
          </p:spPr>
          <p:txBody>
            <a:bodyPr wrap="square" rtlCol="0">
              <a:spAutoFit/>
            </a:bodyPr>
            <a:lstStyle/>
            <a:p>
              <a:pPr algn="ctr"/>
              <a:r>
                <a:rPr lang="en-US" dirty="0">
                  <a:solidFill>
                    <a:srgbClr val="6600CC"/>
                  </a:solidFill>
                  <a:latin typeface="Times New Roman" pitchFamily="18" charset="0"/>
                  <a:cs typeface="Times New Roman" pitchFamily="18" charset="0"/>
                </a:rPr>
                <a:t>UBND QUẬN LONG BIÊN</a:t>
              </a:r>
            </a:p>
            <a:p>
              <a:pPr algn="ctr"/>
              <a:r>
                <a:rPr lang="en-US" b="1" dirty="0">
                  <a:solidFill>
                    <a:srgbClr val="6600CC"/>
                  </a:solidFill>
                  <a:latin typeface="Times New Roman" pitchFamily="18" charset="0"/>
                  <a:cs typeface="Times New Roman" pitchFamily="18" charset="0"/>
                </a:rPr>
                <a:t>TRƯỜNG MẦM NON BAN MAI XANH</a:t>
              </a:r>
              <a:endParaRPr lang="vi-VN" b="1" dirty="0">
                <a:solidFill>
                  <a:srgbClr val="6600CC"/>
                </a:solidFill>
                <a:latin typeface="Times New Roman" pitchFamily="18" charset="0"/>
                <a:cs typeface="Times New Roman" pitchFamily="18" charset="0"/>
              </a:endParaRPr>
            </a:p>
          </p:txBody>
        </p:sp>
        <p:pic>
          <p:nvPicPr>
            <p:cNvPr id="151" name="Picture 150">
              <a:extLst>
                <a:ext uri="{FF2B5EF4-FFF2-40B4-BE49-F238E27FC236}">
                  <a16:creationId xmlns:a16="http://schemas.microsoft.com/office/drawing/2014/main" id="{EE92324B-D0A9-F947-5E88-F1B95A47C560}"/>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5753825" y="793220"/>
              <a:ext cx="684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 name="TextBox 152">
              <a:extLst>
                <a:ext uri="{FF2B5EF4-FFF2-40B4-BE49-F238E27FC236}">
                  <a16:creationId xmlns:a16="http://schemas.microsoft.com/office/drawing/2014/main" id="{FC522AAD-B488-FBCE-FB7E-9F1ABC63474E}"/>
                </a:ext>
              </a:extLst>
            </p:cNvPr>
            <p:cNvSpPr txBox="1"/>
            <p:nvPr/>
          </p:nvSpPr>
          <p:spPr>
            <a:xfrm>
              <a:off x="1692434" y="1634858"/>
              <a:ext cx="91440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GIÁO ÁN</a:t>
              </a:r>
              <a:endParaRPr lang="vi-VN" sz="3600" b="1" dirty="0">
                <a:solidFill>
                  <a:srgbClr val="FF0000"/>
                </a:solidFill>
                <a:latin typeface="Times New Roman" pitchFamily="18" charset="0"/>
                <a:cs typeface="Times New Roman" pitchFamily="18" charset="0"/>
              </a:endParaRPr>
            </a:p>
          </p:txBody>
        </p:sp>
        <p:sp>
          <p:nvSpPr>
            <p:cNvPr id="154" name="TextBox 153">
              <a:extLst>
                <a:ext uri="{FF2B5EF4-FFF2-40B4-BE49-F238E27FC236}">
                  <a16:creationId xmlns:a16="http://schemas.microsoft.com/office/drawing/2014/main" id="{4EEED533-BAAC-F683-64BD-947E824B2986}"/>
                </a:ext>
              </a:extLst>
            </p:cNvPr>
            <p:cNvSpPr txBox="1"/>
            <p:nvPr/>
          </p:nvSpPr>
          <p:spPr>
            <a:xfrm>
              <a:off x="1692434" y="2414221"/>
              <a:ext cx="9144000" cy="400110"/>
            </a:xfrm>
            <a:prstGeom prst="rect">
              <a:avLst/>
            </a:prstGeom>
            <a:noFill/>
          </p:spPr>
          <p:txBody>
            <a:bodyPr wrap="square" rtlCol="0">
              <a:spAutoFit/>
            </a:bodyPr>
            <a:lstStyle/>
            <a:p>
              <a:pPr algn="ctr"/>
              <a:r>
                <a:rPr lang="vi-VN" sz="2000"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LĨNH VỰC: </a:t>
              </a:r>
              <a:r>
                <a:rPr lang="en-US" sz="2000" b="1" dirty="0" smtClean="0">
                  <a:solidFill>
                    <a:srgbClr val="0000FF"/>
                  </a:solidFill>
                  <a:latin typeface="Times New Roman" pitchFamily="18" charset="0"/>
                  <a:cs typeface="Times New Roman" pitchFamily="18" charset="0"/>
                </a:rPr>
                <a:t>PHÁT TRIỂN NHẬN THỨC</a:t>
              </a:r>
              <a:endParaRPr lang="vi-VN" sz="2000" b="1" dirty="0">
                <a:solidFill>
                  <a:srgbClr val="0000FF"/>
                </a:solidFill>
                <a:latin typeface="Times New Roman" pitchFamily="18" charset="0"/>
                <a:cs typeface="Times New Roman" pitchFamily="18" charset="0"/>
              </a:endParaRPr>
            </a:p>
          </p:txBody>
        </p:sp>
        <p:sp>
          <p:nvSpPr>
            <p:cNvPr id="155" name="TextBox 154">
              <a:extLst>
                <a:ext uri="{FF2B5EF4-FFF2-40B4-BE49-F238E27FC236}">
                  <a16:creationId xmlns:a16="http://schemas.microsoft.com/office/drawing/2014/main" id="{C1DC49CB-C903-8103-4914-AD5E9A1D4027}"/>
                </a:ext>
              </a:extLst>
            </p:cNvPr>
            <p:cNvSpPr txBox="1"/>
            <p:nvPr/>
          </p:nvSpPr>
          <p:spPr>
            <a:xfrm>
              <a:off x="1468275" y="2910352"/>
              <a:ext cx="9144000" cy="461665"/>
            </a:xfrm>
            <a:prstGeom prst="rect">
              <a:avLst/>
            </a:prstGeom>
            <a:noFill/>
          </p:spPr>
          <p:txBody>
            <a:bodyPr wrap="square" rtlCol="0">
              <a:spAutoFit/>
            </a:bodyPr>
            <a:lstStyle/>
            <a:p>
              <a:pPr algn="ctr"/>
              <a:r>
                <a:rPr lang="en-US" sz="2400" b="1" dirty="0">
                  <a:solidFill>
                    <a:srgbClr val="7030A0"/>
                  </a:solidFill>
                  <a:latin typeface="Times New Roman" pitchFamily="18" charset="0"/>
                  <a:cs typeface="Times New Roman" pitchFamily="18" charset="0"/>
                </a:rPr>
                <a:t>ĐỀ TÀI:</a:t>
              </a:r>
              <a:r>
                <a:rPr lang="vi-VN" sz="2400" b="1" dirty="0">
                  <a:solidFill>
                    <a:srgbClr val="7030A0"/>
                  </a:solidFill>
                  <a:latin typeface="Times New Roman" pitchFamily="18" charset="0"/>
                  <a:cs typeface="Times New Roman" pitchFamily="18" charset="0"/>
                </a:rPr>
                <a:t> </a:t>
              </a:r>
              <a:r>
                <a:rPr lang="en-US" sz="2400" b="1" dirty="0" smtClean="0">
                  <a:solidFill>
                    <a:srgbClr val="7030A0"/>
                  </a:solidFill>
                  <a:latin typeface="Times New Roman" pitchFamily="18" charset="0"/>
                  <a:cs typeface="Times New Roman" pitchFamily="18" charset="0"/>
                </a:rPr>
                <a:t>KHÁM PHÁ ÂM THANH XUNG QUANH BÉ</a:t>
              </a:r>
              <a:endParaRPr lang="vi-VN" sz="2400" b="1" dirty="0">
                <a:solidFill>
                  <a:srgbClr val="7030A0"/>
                </a:solidFill>
                <a:latin typeface="Times New Roman" pitchFamily="18" charset="0"/>
                <a:cs typeface="Times New Roman" pitchFamily="18" charset="0"/>
              </a:endParaRPr>
            </a:p>
          </p:txBody>
        </p:sp>
        <p:sp>
          <p:nvSpPr>
            <p:cNvPr id="156" name="TextBox 155">
              <a:extLst>
                <a:ext uri="{FF2B5EF4-FFF2-40B4-BE49-F238E27FC236}">
                  <a16:creationId xmlns:a16="http://schemas.microsoft.com/office/drawing/2014/main" id="{3C1881C6-2DAA-B80C-D1FA-09CAA8B1818C}"/>
                </a:ext>
              </a:extLst>
            </p:cNvPr>
            <p:cNvSpPr txBox="1"/>
            <p:nvPr/>
          </p:nvSpPr>
          <p:spPr>
            <a:xfrm>
              <a:off x="1692434" y="3821448"/>
              <a:ext cx="9144000" cy="369332"/>
            </a:xfrm>
            <a:prstGeom prst="rect">
              <a:avLst/>
            </a:prstGeom>
            <a:noFill/>
          </p:spPr>
          <p:txBody>
            <a:bodyPr wrap="square" rtlCol="0">
              <a:spAutoFit/>
            </a:bodyPr>
            <a:lstStyle/>
            <a:p>
              <a:pPr algn="ctr"/>
              <a:r>
                <a:rPr lang="en-US" b="1" dirty="0">
                  <a:solidFill>
                    <a:srgbClr val="FF0000"/>
                  </a:solidFill>
                  <a:latin typeface="Times New Roman" pitchFamily="18" charset="0"/>
                  <a:cs typeface="Times New Roman" pitchFamily="18" charset="0"/>
                </a:rPr>
                <a:t>LỨA TUỔI: MẪU </a:t>
              </a:r>
              <a:r>
                <a:rPr lang="vi-VN" b="1" dirty="0">
                  <a:solidFill>
                    <a:srgbClr val="FF0000"/>
                  </a:solidFill>
                  <a:latin typeface="Times New Roman" pitchFamily="18" charset="0"/>
                  <a:cs typeface="Times New Roman" pitchFamily="18" charset="0"/>
                </a:rPr>
                <a:t>GIÁO </a:t>
              </a:r>
              <a:r>
                <a:rPr lang="vi-VN" b="1" dirty="0" smtClean="0">
                  <a:solidFill>
                    <a:srgbClr val="FF0000"/>
                  </a:solidFill>
                  <a:latin typeface="Times New Roman" pitchFamily="18" charset="0"/>
                  <a:cs typeface="Times New Roman" pitchFamily="18" charset="0"/>
                </a:rPr>
                <a:t>NHỠ</a:t>
              </a:r>
              <a:r>
                <a:rPr lang="en-US" b="1" dirty="0" smtClean="0">
                  <a:solidFill>
                    <a:srgbClr val="FF0000"/>
                  </a:solidFill>
                  <a:latin typeface="Times New Roman" pitchFamily="18" charset="0"/>
                  <a:cs typeface="Times New Roman" pitchFamily="18" charset="0"/>
                </a:rPr>
                <a:t> B2</a:t>
              </a:r>
              <a:r>
                <a:rPr lang="vi-VN" b="1" dirty="0" smtClean="0">
                  <a:solidFill>
                    <a:srgbClr val="FF0000"/>
                  </a:solidFill>
                  <a:latin typeface="Times New Roman" pitchFamily="18" charset="0"/>
                  <a:cs typeface="Times New Roman" pitchFamily="18" charset="0"/>
                </a:rPr>
                <a:t> </a:t>
              </a:r>
              <a:endParaRPr lang="vi-VN" b="1" dirty="0">
                <a:solidFill>
                  <a:srgbClr val="FF0000"/>
                </a:solidFill>
                <a:latin typeface="Times New Roman" pitchFamily="18" charset="0"/>
                <a:cs typeface="Times New Roman" pitchFamily="18" charset="0"/>
              </a:endParaRPr>
            </a:p>
          </p:txBody>
        </p:sp>
        <p:sp>
          <p:nvSpPr>
            <p:cNvPr id="157" name="TextBox 156">
              <a:extLst>
                <a:ext uri="{FF2B5EF4-FFF2-40B4-BE49-F238E27FC236}">
                  <a16:creationId xmlns:a16="http://schemas.microsoft.com/office/drawing/2014/main" id="{012BBAB9-92CD-316E-B6D6-128A8E0817F1}"/>
                </a:ext>
              </a:extLst>
            </p:cNvPr>
            <p:cNvSpPr txBox="1"/>
            <p:nvPr/>
          </p:nvSpPr>
          <p:spPr>
            <a:xfrm>
              <a:off x="1943256" y="4358052"/>
              <a:ext cx="9144000" cy="369332"/>
            </a:xfrm>
            <a:prstGeom prst="rect">
              <a:avLst/>
            </a:prstGeom>
            <a:noFill/>
          </p:spPr>
          <p:txBody>
            <a:bodyPr wrap="square" rtlCol="0">
              <a:spAutoFit/>
            </a:bodyPr>
            <a:lstStyle/>
            <a:p>
              <a:pPr algn="ctr"/>
              <a:r>
                <a:rPr lang="en-US" b="1" dirty="0">
                  <a:solidFill>
                    <a:srgbClr val="002060"/>
                  </a:solidFill>
                  <a:latin typeface="Times New Roman" pitchFamily="18" charset="0"/>
                  <a:cs typeface="Times New Roman" pitchFamily="18" charset="0"/>
                </a:rPr>
                <a:t>GIÁO VIÊN: </a:t>
              </a:r>
              <a:r>
                <a:rPr lang="vi-VN" b="1" dirty="0">
                  <a:solidFill>
                    <a:srgbClr val="002060"/>
                  </a:solidFill>
                  <a:latin typeface="Times New Roman" pitchFamily="18" charset="0"/>
                  <a:cs typeface="Times New Roman" pitchFamily="18" charset="0"/>
                </a:rPr>
                <a:t>ĐỚI </a:t>
              </a:r>
              <a:r>
                <a:rPr lang="vi-VN" b="1" dirty="0" smtClean="0">
                  <a:solidFill>
                    <a:srgbClr val="002060"/>
                  </a:solidFill>
                  <a:latin typeface="Times New Roman" pitchFamily="18" charset="0"/>
                  <a:cs typeface="Times New Roman" pitchFamily="18" charset="0"/>
                </a:rPr>
                <a:t>HÀ- </a:t>
              </a:r>
              <a:r>
                <a:rPr lang="en-US" b="1" dirty="0" smtClean="0">
                  <a:solidFill>
                    <a:srgbClr val="002060"/>
                  </a:solidFill>
                  <a:latin typeface="Times New Roman" pitchFamily="18" charset="0"/>
                  <a:cs typeface="Times New Roman" pitchFamily="18" charset="0"/>
                </a:rPr>
                <a:t>NGUYỄN NGỌC</a:t>
              </a:r>
              <a:endParaRPr lang="vi-VN"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10"/>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9"/>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1113</Words>
  <Application>Microsoft Office PowerPoint</Application>
  <PresentationFormat>Widescreen</PresentationFormat>
  <Paragraphs>102</Paragraphs>
  <Slides>34</Slides>
  <Notes>17</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#9Slide03 Arima Madurai Medium</vt:lpstr>
      <vt:lpstr>Arial</vt:lpstr>
      <vt:lpstr>Calibri</vt:lpstr>
      <vt:lpstr>Calibri Light</vt:lpstr>
      <vt:lpstr>Cambria</vt:lpstr>
      <vt:lpstr>Cordia New</vt:lpstr>
      <vt:lpstr>等线</vt:lpstr>
      <vt:lpstr>Times New Roman</vt:lpstr>
      <vt:lpstr>UTM American Sans</vt:lpstr>
      <vt:lpstr>UTM Showcard</vt:lpstr>
      <vt:lpstr>Wingdings</vt:lpstr>
      <vt:lpstr>仓耳章鱼小丸子体 W01</vt:lpstr>
      <vt:lpstr>字魂105号-简雅黑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55</cp:revision>
  <dcterms:created xsi:type="dcterms:W3CDTF">2023-08-28T06:00:30Z</dcterms:created>
  <dcterms:modified xsi:type="dcterms:W3CDTF">2025-02-26T02:12:33Z</dcterms:modified>
</cp:coreProperties>
</file>