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p:scale>
          <a:sx n="75" d="100"/>
          <a:sy n="75" d="100"/>
        </p:scale>
        <p:origin x="330"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770365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643155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49345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CA051-A6DF-414D-9DAC-82EF6274FC97}"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258944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6CA051-A6DF-414D-9DAC-82EF6274FC97}"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409959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6CA051-A6DF-414D-9DAC-82EF6274FC97}"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417548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6CA051-A6DF-414D-9DAC-82EF6274FC97}"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347586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6CA051-A6DF-414D-9DAC-82EF6274FC97}"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412693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CA051-A6DF-414D-9DAC-82EF6274FC97}"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92022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6CA051-A6DF-414D-9DAC-82EF6274FC97}"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189903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6CA051-A6DF-414D-9DAC-82EF6274FC97}"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B98EF-30C0-4912-9678-D13FC1582BD7}" type="slidenum">
              <a:rPr lang="en-US" smtClean="0"/>
              <a:t>‹#›</a:t>
            </a:fld>
            <a:endParaRPr lang="en-US"/>
          </a:p>
        </p:txBody>
      </p:sp>
    </p:spTree>
    <p:extLst>
      <p:ext uri="{BB962C8B-B14F-4D97-AF65-F5344CB8AC3E}">
        <p14:creationId xmlns:p14="http://schemas.microsoft.com/office/powerpoint/2010/main" val="332408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CA051-A6DF-414D-9DAC-82EF6274FC97}" type="datetimeFigureOut">
              <a:rPr lang="en-US" smtClean="0"/>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B98EF-30C0-4912-9678-D13FC1582BD7}" type="slidenum">
              <a:rPr lang="en-US" smtClean="0"/>
              <a:t>‹#›</a:t>
            </a:fld>
            <a:endParaRPr lang="en-US"/>
          </a:p>
        </p:txBody>
      </p:sp>
    </p:spTree>
    <p:extLst>
      <p:ext uri="{BB962C8B-B14F-4D97-AF65-F5344CB8AC3E}">
        <p14:creationId xmlns:p14="http://schemas.microsoft.com/office/powerpoint/2010/main" val="3258842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78120" y="243745"/>
            <a:ext cx="5235760" cy="707886"/>
          </a:xfrm>
          <a:prstGeom prst="rect">
            <a:avLst/>
          </a:prstGeom>
          <a:noFill/>
        </p:spPr>
        <p:txBody>
          <a:bodyPr wrap="square">
            <a:spAutoFit/>
          </a:bodyPr>
          <a:lstStyle/>
          <a:p>
            <a:pPr algn="ct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NHÂN </a:t>
            </a:r>
            <a:r>
              <a:rPr lang="en-US" sz="20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PHƯỜNG</a:t>
            </a:r>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PHÚC</a:t>
            </a:r>
            <a:r>
              <a:rPr lang="en-US" sz="2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LỢI</a:t>
            </a: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BAN MAI XANH</a:t>
            </a:r>
          </a:p>
        </p:txBody>
      </p:sp>
      <p:sp>
        <p:nvSpPr>
          <p:cNvPr id="5" name="Tiêu đề phụ 2"/>
          <p:cNvSpPr txBox="1"/>
          <p:nvPr/>
        </p:nvSpPr>
        <p:spPr>
          <a:xfrm>
            <a:off x="203200" y="2333791"/>
            <a:ext cx="11861800" cy="1977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VĂN HỌC</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00000"/>
              </a:lnSpc>
              <a:buNone/>
            </a:pPr>
            <a:r>
              <a:rPr lang="vi-VN" sz="4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Thơ</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Ấm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chảo</a:t>
            </a:r>
            <a:endParaRPr lang="en-US" sz="4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buNone/>
            </a:pPr>
            <a:r>
              <a:rPr lang="en-US" sz="3600" b="1" dirty="0" err="1"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a:t>
            </a:r>
            <a:r>
              <a:rPr lang="en-US" sz="3600" b="1" dirty="0"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tuổi</a:t>
            </a:r>
            <a:r>
              <a:rPr lang="en-US" sz="3600" b="1" dirty="0" smtClean="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24 - 36 </a:t>
            </a:r>
            <a:r>
              <a:rPr lang="en-US" sz="3600" b="1" dirty="0" err="1">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endParaRPr lang="en-US" sz="3600" b="1" dirty="0">
              <a:gradFill>
                <a:gsLst>
                  <a:gs pos="0">
                    <a:srgbClr val="012D86"/>
                  </a:gs>
                  <a:gs pos="100000">
                    <a:srgbClr val="0E2557"/>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8" descr="C:\Users\Laptop\AppData\Local\Temp\Rar$DIa1528.48645\Logo-BAN-MAI-XANH-PNG-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8790" y="951631"/>
            <a:ext cx="1194419" cy="11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42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78000" y="1120676"/>
            <a:ext cx="7696200" cy="1754326"/>
          </a:xfrm>
          <a:prstGeom prst="rect">
            <a:avLst/>
          </a:prstGeom>
        </p:spPr>
        <p:txBody>
          <a:bodyPr wrap="square">
            <a:spAutoFit/>
          </a:bodyPr>
          <a:lstStyle/>
          <a:p>
            <a:pPr algn="ctr">
              <a:tabLst>
                <a:tab pos="2286000" algn="l"/>
              </a:tabLst>
            </a:pPr>
            <a:r>
              <a:rPr lang="vi-VN" sz="3600" b="1" dirty="0">
                <a:solidFill>
                  <a:srgbClr val="FF0000"/>
                </a:solidFill>
                <a:latin typeface="Times New Roman" panose="02020603050405020304" pitchFamily="18" charset="0"/>
                <a:ea typeface="SimSun" panose="02010600030101010101" pitchFamily="2" charset="-122"/>
              </a:rPr>
              <a:t>	</a:t>
            </a:r>
            <a:endParaRPr lang="en-US" sz="3600" b="1" dirty="0" smtClean="0">
              <a:solidFill>
                <a:srgbClr val="FF0000"/>
              </a:solidFill>
              <a:effectLst/>
              <a:latin typeface="Times New Roman" panose="02020603050405020304" pitchFamily="18" charset="0"/>
              <a:ea typeface="SimSun" panose="02010600030101010101" pitchFamily="2" charset="-122"/>
            </a:endParaRPr>
          </a:p>
          <a:p>
            <a:pPr algn="ctr"/>
            <a:r>
              <a:rPr lang="vi-VN" sz="3600" b="1" dirty="0" smtClean="0">
                <a:solidFill>
                  <a:srgbClr val="FF0000"/>
                </a:solidFill>
                <a:latin typeface="Times New Roman" panose="02020603050405020304" pitchFamily="18" charset="0"/>
                <a:ea typeface="SimSun" panose="02010600030101010101" pitchFamily="2" charset="-122"/>
              </a:rPr>
              <a:t> </a:t>
            </a:r>
            <a:r>
              <a:rPr lang="vi-VN" sz="3600" b="1" dirty="0">
                <a:solidFill>
                  <a:srgbClr val="FF0000"/>
                </a:solidFill>
                <a:latin typeface="Times New Roman" panose="02020603050405020304" pitchFamily="18" charset="0"/>
                <a:ea typeface="SimSun" panose="02010600030101010101" pitchFamily="2" charset="-122"/>
              </a:rPr>
              <a:t>Cô vừa đọc bài thơ gì? (Ấm và chảo)</a:t>
            </a:r>
            <a:endParaRPr lang="en-US" sz="3600" b="1" dirty="0" smtClean="0">
              <a:solidFill>
                <a:srgbClr val="FF0000"/>
              </a:solidFill>
              <a:effectLst/>
              <a:latin typeface="Times New Roman" panose="02020603050405020304" pitchFamily="18" charset="0"/>
              <a:ea typeface="SimSun" panose="02010600030101010101" pitchFamily="2" charset="-122"/>
            </a:endParaRPr>
          </a:p>
          <a:p>
            <a:pPr algn="ctr"/>
            <a:r>
              <a:rPr lang="vi-VN" sz="3600" b="1" dirty="0" smtClean="0">
                <a:solidFill>
                  <a:srgbClr val="FF0000"/>
                </a:solidFill>
                <a:latin typeface="Times New Roman" panose="02020603050405020304" pitchFamily="18" charset="0"/>
                <a:ea typeface="SimSun" panose="02010600030101010101" pitchFamily="2" charset="-122"/>
              </a:rPr>
              <a:t> </a:t>
            </a:r>
            <a:r>
              <a:rPr lang="vi-VN" sz="3600" b="1" dirty="0">
                <a:solidFill>
                  <a:srgbClr val="FF0000"/>
                </a:solidFill>
                <a:latin typeface="Times New Roman" panose="02020603050405020304" pitchFamily="18" charset="0"/>
                <a:ea typeface="SimSun" panose="02010600030101010101" pitchFamily="2" charset="-122"/>
              </a:rPr>
              <a:t>Do ai sang tác? ( sưu tầm ạ)</a:t>
            </a:r>
            <a:endParaRPr lang="en-US" sz="3600" b="1" dirty="0">
              <a:solidFill>
                <a:srgbClr val="FF0000"/>
              </a:solidFill>
              <a:effectLst/>
              <a:latin typeface="Times New Roman" panose="02020603050405020304" pitchFamily="18" charset="0"/>
              <a:ea typeface="SimSun" panose="02010600030101010101" pitchFamily="2" charset="-122"/>
            </a:endParaRPr>
          </a:p>
        </p:txBody>
      </p:sp>
      <p:sp>
        <p:nvSpPr>
          <p:cNvPr id="5" name="Rectangle 4"/>
          <p:cNvSpPr/>
          <p:nvPr/>
        </p:nvSpPr>
        <p:spPr>
          <a:xfrm>
            <a:off x="3125263" y="247134"/>
            <a:ext cx="4875053" cy="707886"/>
          </a:xfrm>
          <a:prstGeom prst="rect">
            <a:avLst/>
          </a:prstGeom>
        </p:spPr>
        <p:txBody>
          <a:bodyPr wrap="none">
            <a:spAutoFit/>
          </a:bodyPr>
          <a:lstStyle/>
          <a:p>
            <a:r>
              <a:rPr lang="vi-VN" sz="4000" b="1" dirty="0" smtClean="0">
                <a:solidFill>
                  <a:srgbClr val="002060"/>
                </a:solidFill>
                <a:latin typeface="Times New Roman" panose="02020603050405020304" pitchFamily="18" charset="0"/>
                <a:ea typeface="SimSun" panose="02010600030101010101" pitchFamily="2" charset="-122"/>
              </a:rPr>
              <a:t> </a:t>
            </a:r>
            <a:r>
              <a:rPr lang="en-US" sz="4000" b="1" dirty="0">
                <a:solidFill>
                  <a:srgbClr val="002060"/>
                </a:solidFill>
                <a:latin typeface="Times New Roman" panose="02020603050405020304" pitchFamily="18" charset="0"/>
                <a:ea typeface="SimSun" panose="02010600030101010101" pitchFamily="2" charset="-122"/>
              </a:rPr>
              <a:t>Đ</a:t>
            </a:r>
            <a:r>
              <a:rPr lang="vi-VN" sz="4000" b="1" dirty="0" smtClean="0">
                <a:solidFill>
                  <a:srgbClr val="002060"/>
                </a:solidFill>
                <a:latin typeface="Times New Roman" panose="02020603050405020304" pitchFamily="18" charset="0"/>
                <a:ea typeface="SimSun" panose="02010600030101010101" pitchFamily="2" charset="-122"/>
              </a:rPr>
              <a:t>àm </a:t>
            </a:r>
            <a:r>
              <a:rPr lang="vi-VN" sz="4000" b="1" dirty="0">
                <a:solidFill>
                  <a:srgbClr val="002060"/>
                </a:solidFill>
                <a:latin typeface="Times New Roman" panose="02020603050405020304" pitchFamily="18" charset="0"/>
                <a:ea typeface="SimSun" panose="02010600030101010101" pitchFamily="2" charset="-122"/>
              </a:rPr>
              <a:t>thoại trích dẫn </a:t>
            </a:r>
            <a:endParaRPr lang="en-US" sz="4000" dirty="0">
              <a:solidFill>
                <a:srgbClr val="002060"/>
              </a:solidFill>
            </a:endParaRPr>
          </a:p>
        </p:txBody>
      </p:sp>
    </p:spTree>
    <p:extLst>
      <p:ext uri="{BB962C8B-B14F-4D97-AF65-F5344CB8AC3E}">
        <p14:creationId xmlns:p14="http://schemas.microsoft.com/office/powerpoint/2010/main" val="4034479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14500" y="1162735"/>
            <a:ext cx="7620000" cy="4524315"/>
          </a:xfrm>
          <a:prstGeom prst="rect">
            <a:avLst/>
          </a:prstGeom>
        </p:spPr>
        <p:txBody>
          <a:bodyPr wrap="square">
            <a:spAutoFit/>
          </a:bodyPr>
          <a:lstStyle/>
          <a:p>
            <a:pPr algn="just"/>
            <a:r>
              <a:rPr lang="vi-VN" sz="3200" b="1" dirty="0">
                <a:solidFill>
                  <a:srgbClr val="FF0000"/>
                </a:solidFill>
                <a:latin typeface="Times New Roman" panose="02020603050405020304" pitchFamily="18" charset="0"/>
                <a:ea typeface="SimSun" panose="02010600030101010101" pitchFamily="2" charset="-122"/>
              </a:rPr>
              <a:t>Cái gì quen kêu o o? “Ấm quen kêu o o</a:t>
            </a:r>
            <a:r>
              <a:rPr lang="vi-VN" sz="3200" b="1" dirty="0" smtClean="0">
                <a:solidFill>
                  <a:srgbClr val="FF0000"/>
                </a:solidFill>
                <a:latin typeface="Times New Roman" panose="02020603050405020304" pitchFamily="18" charset="0"/>
                <a:ea typeface="SimSun" panose="02010600030101010101" pitchFamily="2" charset="-122"/>
              </a:rPr>
              <a:t>”</a:t>
            </a:r>
            <a:endParaRPr lang="en-US" sz="3200" b="1" dirty="0" smtClean="0">
              <a:solidFill>
                <a:srgbClr val="FF0000"/>
              </a:solidFill>
              <a:latin typeface="Times New Roman" panose="02020603050405020304" pitchFamily="18" charset="0"/>
              <a:ea typeface="SimSun" panose="02010600030101010101" pitchFamily="2" charset="-122"/>
            </a:endParaRPr>
          </a:p>
          <a:p>
            <a:pPr algn="just"/>
            <a:endParaRPr lang="en-US" sz="3200" b="1" dirty="0">
              <a:solidFill>
                <a:srgbClr val="FF0000"/>
              </a:solidFill>
              <a:effectLst/>
              <a:latin typeface="Times New Roman" panose="02020603050405020304" pitchFamily="18" charset="0"/>
              <a:ea typeface="SimSun" panose="02010600030101010101" pitchFamily="2" charset="-122"/>
            </a:endParaRPr>
          </a:p>
          <a:p>
            <a:pPr algn="just"/>
            <a:endParaRPr lang="en-US" sz="3200" b="1" dirty="0" smtClean="0">
              <a:solidFill>
                <a:srgbClr val="FF0000"/>
              </a:solidFill>
              <a:latin typeface="Times New Roman" panose="02020603050405020304" pitchFamily="18" charset="0"/>
              <a:ea typeface="SimSun" panose="02010600030101010101" pitchFamily="2" charset="-122"/>
            </a:endParaRPr>
          </a:p>
          <a:p>
            <a:pPr algn="just"/>
            <a:endParaRPr lang="en-US" sz="3200" b="1" dirty="0" smtClean="0">
              <a:solidFill>
                <a:srgbClr val="FF0000"/>
              </a:solidFill>
              <a:effectLst/>
              <a:latin typeface="Times New Roman" panose="02020603050405020304" pitchFamily="18" charset="0"/>
              <a:ea typeface="SimSun" panose="02010600030101010101" pitchFamily="2" charset="-122"/>
            </a:endParaRPr>
          </a:p>
          <a:p>
            <a:pPr algn="just"/>
            <a:endParaRPr lang="en-US" sz="3200" b="1" dirty="0">
              <a:solidFill>
                <a:srgbClr val="FF0000"/>
              </a:solidFill>
              <a:latin typeface="Times New Roman" panose="02020603050405020304" pitchFamily="18" charset="0"/>
              <a:ea typeface="SimSun" panose="02010600030101010101" pitchFamily="2" charset="-122"/>
            </a:endParaRPr>
          </a:p>
          <a:p>
            <a:pPr algn="just"/>
            <a:endParaRPr lang="en-US" sz="3200" b="1" dirty="0" smtClean="0">
              <a:solidFill>
                <a:srgbClr val="FF0000"/>
              </a:solidFill>
              <a:effectLst/>
              <a:latin typeface="Times New Roman" panose="02020603050405020304" pitchFamily="18" charset="0"/>
              <a:ea typeface="SimSun" panose="02010600030101010101" pitchFamily="2" charset="-122"/>
            </a:endParaRPr>
          </a:p>
          <a:p>
            <a:pPr algn="just"/>
            <a:endParaRPr lang="en-US" sz="3200" b="1" dirty="0" smtClean="0">
              <a:solidFill>
                <a:srgbClr val="FF0000"/>
              </a:solidFill>
              <a:effectLst/>
              <a:latin typeface="Times New Roman" panose="02020603050405020304" pitchFamily="18" charset="0"/>
              <a:ea typeface="SimSun" panose="02010600030101010101" pitchFamily="2" charset="-122"/>
            </a:endParaRPr>
          </a:p>
          <a:p>
            <a:pPr algn="just"/>
            <a:r>
              <a:rPr lang="vi-VN" sz="3200" b="1" dirty="0" smtClean="0">
                <a:solidFill>
                  <a:srgbClr val="FF0000"/>
                </a:solidFill>
                <a:latin typeface="Times New Roman" panose="02020603050405020304" pitchFamily="18" charset="0"/>
                <a:ea typeface="SimSun" panose="02010600030101010101" pitchFamily="2" charset="-122"/>
              </a:rPr>
              <a:t>Khi </a:t>
            </a:r>
            <a:r>
              <a:rPr lang="vi-VN" sz="3200" b="1" dirty="0">
                <a:solidFill>
                  <a:srgbClr val="FF0000"/>
                </a:solidFill>
                <a:latin typeface="Times New Roman" panose="02020603050405020304" pitchFamily="18" charset="0"/>
                <a:ea typeface="SimSun" panose="02010600030101010101" pitchFamily="2" charset="-122"/>
              </a:rPr>
              <a:t>ấm kêu o o báo hiệu điều gì? “Nước sôi rồi đấy ạ”</a:t>
            </a:r>
            <a:endParaRPr lang="en-US" sz="3200" b="1" dirty="0">
              <a:solidFill>
                <a:srgbClr val="FF0000"/>
              </a:solidFill>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54" t="36065" r="29472" b="779"/>
          <a:stretch/>
        </p:blipFill>
        <p:spPr>
          <a:xfrm>
            <a:off x="3009900" y="1820159"/>
            <a:ext cx="3644900" cy="2608081"/>
          </a:xfrm>
          <a:prstGeom prst="rect">
            <a:avLst/>
          </a:prstGeom>
        </p:spPr>
      </p:pic>
    </p:spTree>
    <p:extLst>
      <p:ext uri="{BB962C8B-B14F-4D97-AF65-F5344CB8AC3E}">
        <p14:creationId xmlns:p14="http://schemas.microsoft.com/office/powerpoint/2010/main" val="3989084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40000" y="847636"/>
            <a:ext cx="6096000" cy="1938992"/>
          </a:xfrm>
          <a:prstGeom prst="rect">
            <a:avLst/>
          </a:prstGeom>
        </p:spPr>
        <p:txBody>
          <a:bodyPr>
            <a:spAutoFit/>
          </a:bodyPr>
          <a:lstStyle/>
          <a:p>
            <a:pPr algn="just"/>
            <a:r>
              <a:rPr lang="vi-VN" sz="2400" b="1" dirty="0" smtClean="0">
                <a:solidFill>
                  <a:srgbClr val="FF0000"/>
                </a:solidFill>
                <a:latin typeface="Times New Roman" panose="02020603050405020304" pitchFamily="18" charset="0"/>
                <a:ea typeface="SimSun" panose="02010600030101010101" pitchFamily="2" charset="-122"/>
              </a:rPr>
              <a:t> </a:t>
            </a:r>
            <a:r>
              <a:rPr lang="vi-VN" sz="2400" b="1" dirty="0">
                <a:solidFill>
                  <a:srgbClr val="FF0000"/>
                </a:solidFill>
                <a:latin typeface="Times New Roman" panose="02020603050405020304" pitchFamily="18" charset="0"/>
                <a:ea typeface="SimSun" panose="02010600030101010101" pitchFamily="2" charset="-122"/>
              </a:rPr>
              <a:t>Chảo kêu như thế nào? “Chảo quen kêu xèo xèo. Mỡ, mỡ ơi nóng quá”</a:t>
            </a:r>
            <a:endParaRPr lang="en-US" sz="2400" b="1" dirty="0" smtClean="0">
              <a:solidFill>
                <a:srgbClr val="FF0000"/>
              </a:solidFill>
              <a:effectLst/>
              <a:latin typeface="Times New Roman" panose="02020603050405020304" pitchFamily="18" charset="0"/>
              <a:ea typeface="SimSun" panose="02010600030101010101" pitchFamily="2" charset="-122"/>
            </a:endParaRPr>
          </a:p>
          <a:p>
            <a:pPr algn="just"/>
            <a:r>
              <a:rPr lang="vi-VN" sz="2400" b="1" dirty="0" smtClean="0">
                <a:solidFill>
                  <a:srgbClr val="FF0000"/>
                </a:solidFill>
                <a:latin typeface="Times New Roman" panose="02020603050405020304" pitchFamily="18" charset="0"/>
                <a:ea typeface="SimSun" panose="02010600030101010101" pitchFamily="2" charset="-122"/>
              </a:rPr>
              <a:t> </a:t>
            </a:r>
            <a:r>
              <a:rPr lang="vi-VN" sz="2400" b="1" dirty="0">
                <a:solidFill>
                  <a:srgbClr val="FF0000"/>
                </a:solidFill>
                <a:latin typeface="Times New Roman" panose="02020603050405020304" pitchFamily="18" charset="0"/>
                <a:ea typeface="SimSun" panose="02010600030101010101" pitchFamily="2" charset="-122"/>
              </a:rPr>
              <a:t>Ấm reo, chảo kêu đều thích nhưng khi xa lửa thì như thế nào? “Ấm reo vui đã đành....Xa lửa nằm im thít”</a:t>
            </a:r>
            <a:endParaRPr lang="en-US" sz="2400" b="1" dirty="0">
              <a:solidFill>
                <a:srgbClr val="FF0000"/>
              </a:solidFill>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019"/>
          <a:stretch/>
        </p:blipFill>
        <p:spPr>
          <a:xfrm>
            <a:off x="3009900" y="2786628"/>
            <a:ext cx="6565900" cy="2872411"/>
          </a:xfrm>
          <a:prstGeom prst="rect">
            <a:avLst/>
          </a:prstGeom>
        </p:spPr>
      </p:pic>
    </p:spTree>
    <p:extLst>
      <p:ext uri="{BB962C8B-B14F-4D97-AF65-F5344CB8AC3E}">
        <p14:creationId xmlns:p14="http://schemas.microsoft.com/office/powerpoint/2010/main" val="1380499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1708835"/>
            <a:ext cx="7213600" cy="2800767"/>
          </a:xfrm>
          <a:prstGeom prst="rect">
            <a:avLst/>
          </a:prstGeom>
        </p:spPr>
        <p:txBody>
          <a:bodyPr wrap="square">
            <a:spAutoFit/>
          </a:bodyPr>
          <a:lstStyle/>
          <a:p>
            <a:pPr algn="just"/>
            <a:r>
              <a:rPr lang="vi-VN" sz="4400" b="1" dirty="0" smtClean="0">
                <a:solidFill>
                  <a:srgbClr val="FF0000"/>
                </a:solidFill>
                <a:latin typeface="Times New Roman" panose="02020603050405020304" pitchFamily="18" charset="0"/>
                <a:ea typeface="SimSun" panose="02010600030101010101" pitchFamily="2" charset="-122"/>
              </a:rPr>
              <a:t> </a:t>
            </a:r>
            <a:r>
              <a:rPr lang="en-US" sz="4400" b="1" dirty="0" err="1" smtClean="0">
                <a:solidFill>
                  <a:srgbClr val="FF0000"/>
                </a:solidFill>
                <a:latin typeface="Times New Roman" panose="02020603050405020304" pitchFamily="18" charset="0"/>
                <a:ea typeface="SimSun" panose="02010600030101010101" pitchFamily="2" charset="-122"/>
              </a:rPr>
              <a:t>Giáo</a:t>
            </a:r>
            <a:r>
              <a:rPr lang="en-US" sz="4400" b="1" dirty="0">
                <a:solidFill>
                  <a:srgbClr val="FF0000"/>
                </a:solidFill>
                <a:latin typeface="Times New Roman" panose="02020603050405020304" pitchFamily="18" charset="0"/>
                <a:ea typeface="SimSun" panose="02010600030101010101" pitchFamily="2" charset="-122"/>
              </a:rPr>
              <a:t> </a:t>
            </a:r>
            <a:r>
              <a:rPr lang="en-US" sz="4400" b="1" dirty="0" err="1" smtClean="0">
                <a:solidFill>
                  <a:srgbClr val="FF0000"/>
                </a:solidFill>
                <a:latin typeface="Times New Roman" panose="02020603050405020304" pitchFamily="18" charset="0"/>
                <a:ea typeface="SimSun" panose="02010600030101010101" pitchFamily="2" charset="-122"/>
              </a:rPr>
              <a:t>dục</a:t>
            </a:r>
            <a:r>
              <a:rPr lang="vi-VN" sz="4400" b="1" dirty="0" smtClean="0">
                <a:solidFill>
                  <a:srgbClr val="FF0000"/>
                </a:solidFill>
                <a:latin typeface="Times New Roman" panose="02020603050405020304" pitchFamily="18" charset="0"/>
                <a:ea typeface="SimSun" panose="02010600030101010101" pitchFamily="2" charset="-122"/>
              </a:rPr>
              <a:t> </a:t>
            </a:r>
            <a:r>
              <a:rPr lang="vi-VN" sz="4400" b="1" dirty="0">
                <a:solidFill>
                  <a:srgbClr val="FF0000"/>
                </a:solidFill>
                <a:latin typeface="Times New Roman" panose="02020603050405020304" pitchFamily="18" charset="0"/>
                <a:ea typeface="SimSun" panose="02010600030101010101" pitchFamily="2" charset="-122"/>
              </a:rPr>
              <a:t>trẻ: Biết tránh xa những khu vực nguy hiểm: bếp lửa đang đun, phích, ấm nước sôi để tránh bị bỏng.</a:t>
            </a:r>
            <a:endParaRPr lang="en-US" sz="4400" b="1"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17136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000" y="1244938"/>
            <a:ext cx="6096000" cy="3539430"/>
          </a:xfrm>
          <a:prstGeom prst="rect">
            <a:avLst/>
          </a:prstGeom>
        </p:spPr>
        <p:txBody>
          <a:bodyPr>
            <a:spAutoFit/>
          </a:bodyPr>
          <a:lstStyle/>
          <a:p>
            <a:pPr algn="just"/>
            <a:r>
              <a:rPr lang="vi-VN" sz="2800" b="1" dirty="0">
                <a:solidFill>
                  <a:srgbClr val="FF0000"/>
                </a:solidFill>
                <a:latin typeface="Times New Roman" panose="02020603050405020304" pitchFamily="18" charset="0"/>
                <a:ea typeface="SimSun" panose="02010600030101010101" pitchFamily="2" charset="-122"/>
              </a:rPr>
              <a:t>- Dạy trẻ đọc thơ</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 </a:t>
            </a:r>
            <a:r>
              <a:rPr lang="vi-VN" sz="2800" b="1" dirty="0">
                <a:solidFill>
                  <a:srgbClr val="FF0000"/>
                </a:solidFill>
                <a:latin typeface="Times New Roman" panose="02020603050405020304" pitchFamily="18" charset="0"/>
                <a:ea typeface="SimSun" panose="02010600030101010101" pitchFamily="2" charset="-122"/>
              </a:rPr>
              <a:t>Cô cho cả lớp đọc 3 lần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 </a:t>
            </a:r>
            <a:r>
              <a:rPr lang="vi-VN" sz="2800" b="1" dirty="0">
                <a:solidFill>
                  <a:srgbClr val="FF0000"/>
                </a:solidFill>
                <a:latin typeface="Times New Roman" panose="02020603050405020304" pitchFamily="18" charset="0"/>
                <a:ea typeface="SimSun" panose="02010600030101010101" pitchFamily="2" charset="-122"/>
              </a:rPr>
              <a:t>Tổ đọc 3 lần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 </a:t>
            </a:r>
            <a:r>
              <a:rPr lang="vi-VN" sz="2800" b="1" dirty="0">
                <a:solidFill>
                  <a:srgbClr val="FF0000"/>
                </a:solidFill>
                <a:latin typeface="Times New Roman" panose="02020603050405020304" pitchFamily="18" charset="0"/>
                <a:ea typeface="SimSun" panose="02010600030101010101" pitchFamily="2" charset="-122"/>
              </a:rPr>
              <a:t>Nhóm đọc 2 – 3 lần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pt-BR" sz="2800" b="1" dirty="0" smtClean="0">
                <a:solidFill>
                  <a:srgbClr val="FF0000"/>
                </a:solidFill>
                <a:latin typeface="Times New Roman" panose="02020603050405020304" pitchFamily="18" charset="0"/>
                <a:ea typeface="SimSun" panose="02010600030101010101" pitchFamily="2" charset="-122"/>
              </a:rPr>
              <a:t> </a:t>
            </a:r>
            <a:r>
              <a:rPr lang="pt-BR" sz="2800" b="1" dirty="0">
                <a:solidFill>
                  <a:srgbClr val="FF0000"/>
                </a:solidFill>
                <a:latin typeface="Times New Roman" panose="02020603050405020304" pitchFamily="18" charset="0"/>
                <a:ea typeface="SimSun" panose="02010600030101010101" pitchFamily="2" charset="-122"/>
              </a:rPr>
              <a:t>Cá nhân trẻ đọc 1 – 2 lần </a:t>
            </a:r>
            <a:r>
              <a:rPr lang="vi-VN" sz="2800" b="1" dirty="0">
                <a:solidFill>
                  <a:srgbClr val="FF0000"/>
                </a:solidFill>
                <a:latin typeface="Times New Roman" panose="02020603050405020304" pitchFamily="18" charset="0"/>
                <a:ea typeface="SimSun" panose="02010600030101010101" pitchFamily="2" charset="-122"/>
              </a:rPr>
              <a:t> ( trẻ đọc)</a:t>
            </a:r>
            <a:endParaRPr lang="en-US" sz="2800" b="1" dirty="0" smtClean="0">
              <a:solidFill>
                <a:srgbClr val="FF0000"/>
              </a:solidFill>
              <a:effectLst/>
              <a:latin typeface="Times New Roman" panose="02020603050405020304" pitchFamily="18" charset="0"/>
              <a:ea typeface="SimSun" panose="02010600030101010101" pitchFamily="2" charset="-122"/>
            </a:endParaRPr>
          </a:p>
          <a:p>
            <a:pPr algn="just"/>
            <a:r>
              <a:rPr lang="vi-VN" sz="2800" b="1" dirty="0" smtClean="0">
                <a:solidFill>
                  <a:srgbClr val="FF0000"/>
                </a:solidFill>
                <a:latin typeface="Times New Roman" panose="02020603050405020304" pitchFamily="18" charset="0"/>
                <a:ea typeface="SimSun" panose="02010600030101010101" pitchFamily="2" charset="-122"/>
              </a:rPr>
              <a:t>Trong </a:t>
            </a:r>
            <a:r>
              <a:rPr lang="vi-VN" sz="2800" b="1" dirty="0">
                <a:solidFill>
                  <a:srgbClr val="FF0000"/>
                </a:solidFill>
                <a:latin typeface="Times New Roman" panose="02020603050405020304" pitchFamily="18" charset="0"/>
                <a:ea typeface="SimSun" panose="02010600030101010101" pitchFamily="2" charset="-122"/>
              </a:rPr>
              <a:t>khi trẻ đọc c</a:t>
            </a:r>
            <a:r>
              <a:rPr lang="pt-BR" sz="2800" b="1" dirty="0">
                <a:solidFill>
                  <a:srgbClr val="FF0000"/>
                </a:solidFill>
                <a:latin typeface="Times New Roman" panose="02020603050405020304" pitchFamily="18" charset="0"/>
                <a:ea typeface="SimSun" panose="02010600030101010101" pitchFamily="2" charset="-122"/>
              </a:rPr>
              <a:t>ô chú ý sửa sai và sửa ngọng cho trẻ</a:t>
            </a:r>
            <a:r>
              <a:rPr lang="vi-VN" sz="2800" b="1" dirty="0">
                <a:solidFill>
                  <a:srgbClr val="FF0000"/>
                </a:solidFill>
                <a:latin typeface="Times New Roman" panose="02020603050405020304" pitchFamily="18" charset="0"/>
                <a:ea typeface="SimSun" panose="02010600030101010101" pitchFamily="2" charset="-122"/>
              </a:rPr>
              <a:t>, động viên khuyến khich trẻ chưa tự tin đọc to hơn.</a:t>
            </a:r>
            <a:endParaRPr lang="en-US" sz="2800" b="1"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121694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860591" y="2571234"/>
            <a:ext cx="8166018" cy="707886"/>
          </a:xfrm>
          <a:prstGeom prst="rect">
            <a:avLst/>
          </a:prstGeom>
        </p:spPr>
        <p:txBody>
          <a:bodyPr wrap="none">
            <a:spAutoFit/>
          </a:bodyPr>
          <a:lstStyle/>
          <a:p>
            <a:pPr algn="ctr"/>
            <a:r>
              <a:rPr lang="pt-BR" sz="40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Cô cho trẻ hát bài “Đồ dùng bé yêu</a:t>
            </a:r>
            <a:r>
              <a:rPr lang="pt-BR" sz="40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45042" y="1562100"/>
            <a:ext cx="2081019" cy="707886"/>
          </a:xfrm>
          <a:prstGeom prst="rect">
            <a:avLst/>
          </a:prstGeom>
          <a:noFill/>
        </p:spPr>
        <p:txBody>
          <a:bodyPr wrap="non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Kết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thúc</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120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25700" y="1560374"/>
            <a:ext cx="6629400" cy="1754326"/>
          </a:xfrm>
          <a:prstGeom prst="rect">
            <a:avLst/>
          </a:prstGeom>
        </p:spPr>
        <p:txBody>
          <a:bodyPr wrap="square">
            <a:spAutoFit/>
          </a:bodyPr>
          <a:lstStyle/>
          <a:p>
            <a:pPr algn="ctr"/>
            <a:r>
              <a:rPr lang="vi-VN" sz="3600" b="1" dirty="0">
                <a:solidFill>
                  <a:srgbClr val="FF0000"/>
                </a:solidFill>
                <a:latin typeface="Times New Roman" panose="02020603050405020304" pitchFamily="18" charset="0"/>
                <a:ea typeface="SimSun" panose="02010600030101010101" pitchFamily="2" charset="-122"/>
              </a:rPr>
              <a:t>Cô và trẻ cùng hát và vận động theo nhạc bài “Mời bạn ăn”.</a:t>
            </a:r>
            <a:endParaRPr lang="en-US" sz="3600" b="1" dirty="0" smtClean="0">
              <a:solidFill>
                <a:srgbClr val="FF0000"/>
              </a:solidFill>
              <a:effectLst/>
              <a:latin typeface="Times New Roman" panose="02020603050405020304" pitchFamily="18" charset="0"/>
              <a:ea typeface="SimSun" panose="02010600030101010101" pitchFamily="2" charset="-122"/>
            </a:endParaRPr>
          </a:p>
          <a:p>
            <a:pPr algn="ctr"/>
            <a:r>
              <a:rPr lang="vi-VN" sz="3600" b="1" dirty="0">
                <a:solidFill>
                  <a:srgbClr val="FF0000"/>
                </a:solidFill>
                <a:latin typeface="Times New Roman" panose="02020603050405020304" pitchFamily="18" charset="0"/>
                <a:ea typeface="SimSun" panose="02010600030101010101" pitchFamily="2" charset="-122"/>
              </a:rPr>
              <a:t>- Cô dẫn dắt vào bài.</a:t>
            </a:r>
            <a:endParaRPr lang="en-US" sz="3600" b="1" dirty="0">
              <a:solidFill>
                <a:srgbClr val="FF0000"/>
              </a:solidFill>
              <a:effectLst/>
              <a:latin typeface="Times New Roman" panose="02020603050405020304" pitchFamily="18" charset="0"/>
              <a:ea typeface="SimSun" panose="02010600030101010101" pitchFamily="2" charset="-122"/>
            </a:endParaRPr>
          </a:p>
        </p:txBody>
      </p:sp>
      <p:pic>
        <p:nvPicPr>
          <p:cNvPr id="5" name="mời bạn ă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55100" y="5843421"/>
            <a:ext cx="723900" cy="404979"/>
          </a:xfrm>
          <a:prstGeom prst="rect">
            <a:avLst/>
          </a:prstGeom>
        </p:spPr>
      </p:pic>
    </p:spTree>
    <p:extLst>
      <p:ext uri="{BB962C8B-B14F-4D97-AF65-F5344CB8AC3E}">
        <p14:creationId xmlns:p14="http://schemas.microsoft.com/office/powerpoint/2010/main" val="246230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27418" y="1669534"/>
            <a:ext cx="8137164" cy="707886"/>
          </a:xfrm>
          <a:prstGeom prst="rect">
            <a:avLst/>
          </a:prstGeom>
        </p:spPr>
        <p:txBody>
          <a:bodyPr wrap="none">
            <a:spAutoFit/>
          </a:bodyPr>
          <a:lstStyle/>
          <a:p>
            <a:r>
              <a:rPr lang="vi-VN" sz="4000" b="1" dirty="0">
                <a:solidFill>
                  <a:srgbClr val="FF0000"/>
                </a:solidFill>
                <a:latin typeface="Times New Roman" panose="02020603050405020304" pitchFamily="18" charset="0"/>
                <a:ea typeface="SimSun" panose="02010600030101010101" pitchFamily="2" charset="-122"/>
              </a:rPr>
              <a:t>Cô giới thiệu tên bài thơ, tên tác giả.</a:t>
            </a:r>
            <a:endParaRPr lang="en-US" sz="4000" b="1" dirty="0">
              <a:solidFill>
                <a:srgbClr val="FF0000"/>
              </a:solidFill>
            </a:endParaRPr>
          </a:p>
        </p:txBody>
      </p:sp>
      <p:sp>
        <p:nvSpPr>
          <p:cNvPr id="5" name="Rectangle 4"/>
          <p:cNvSpPr/>
          <p:nvPr/>
        </p:nvSpPr>
        <p:spPr>
          <a:xfrm>
            <a:off x="1864553" y="2721114"/>
            <a:ext cx="8462894" cy="707886"/>
          </a:xfrm>
          <a:prstGeom prst="rect">
            <a:avLst/>
          </a:prstGeom>
        </p:spPr>
        <p:txBody>
          <a:bodyPr wrap="none">
            <a:spAutoFit/>
          </a:bodyPr>
          <a:lstStyle/>
          <a:p>
            <a:r>
              <a:rPr lang="en-US" sz="4000" b="1" dirty="0" err="1" smtClean="0">
                <a:solidFill>
                  <a:srgbClr val="FF0000"/>
                </a:solidFill>
                <a:latin typeface="Times New Roman" panose="02020603050405020304" pitchFamily="18" charset="0"/>
                <a:ea typeface="SimSun" panose="02010600030101010101" pitchFamily="2" charset="-122"/>
              </a:rPr>
              <a:t>Bài</a:t>
            </a:r>
            <a:r>
              <a:rPr lang="en-US" sz="4000" b="1" dirty="0" smtClean="0">
                <a:solidFill>
                  <a:srgbClr val="FF0000"/>
                </a:solidFill>
                <a:latin typeface="Times New Roman" panose="02020603050405020304" pitchFamily="18" charset="0"/>
                <a:ea typeface="SimSun" panose="02010600030101010101" pitchFamily="2" charset="-122"/>
              </a:rPr>
              <a:t> </a:t>
            </a:r>
            <a:r>
              <a:rPr lang="vi-VN" sz="4000" b="1" dirty="0" smtClean="0">
                <a:solidFill>
                  <a:srgbClr val="FF0000"/>
                </a:solidFill>
                <a:latin typeface="Times New Roman" panose="02020603050405020304" pitchFamily="18" charset="0"/>
                <a:ea typeface="SimSun" panose="02010600030101010101" pitchFamily="2" charset="-122"/>
              </a:rPr>
              <a:t>thơ </a:t>
            </a:r>
            <a:r>
              <a:rPr lang="vi-VN" sz="4000" b="1" dirty="0">
                <a:solidFill>
                  <a:srgbClr val="FF0000"/>
                </a:solidFill>
                <a:latin typeface="Times New Roman" panose="02020603050405020304" pitchFamily="18" charset="0"/>
                <a:ea typeface="SimSun" panose="02010600030101010101" pitchFamily="2" charset="-122"/>
              </a:rPr>
              <a:t>“Ấm và chảo” - Tg Sưu Tầm. </a:t>
            </a:r>
            <a:endParaRPr lang="en-US" sz="4000" dirty="0">
              <a:solidFill>
                <a:srgbClr val="FF0000"/>
              </a:solidFill>
            </a:endParaRPr>
          </a:p>
        </p:txBody>
      </p:sp>
    </p:spTree>
    <p:extLst>
      <p:ext uri="{BB962C8B-B14F-4D97-AF65-F5344CB8AC3E}">
        <p14:creationId xmlns:p14="http://schemas.microsoft.com/office/powerpoint/2010/main" val="2107509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6096000" cy="830997"/>
          </a:xfrm>
          <a:prstGeom prst="rect">
            <a:avLst/>
          </a:prstGeom>
        </p:spPr>
        <p:txBody>
          <a:bodyPr>
            <a:spAutoFit/>
          </a:bodyPr>
          <a:lstStyle/>
          <a:p>
            <a:pPr algn="just"/>
            <a:r>
              <a:rPr lang="vi-VN" sz="2400" b="1" dirty="0">
                <a:solidFill>
                  <a:srgbClr val="FF0000"/>
                </a:solidFill>
                <a:latin typeface="Times New Roman" panose="02020603050405020304" pitchFamily="18" charset="0"/>
                <a:ea typeface="SimSun" panose="02010600030101010101" pitchFamily="2" charset="-122"/>
              </a:rPr>
              <a:t>Cô đọc lần 1 cho trẻ nghe</a:t>
            </a:r>
            <a:r>
              <a:rPr lang="vi-VN" sz="2400" b="1" dirty="0" smtClean="0">
                <a:solidFill>
                  <a:srgbClr val="FF0000"/>
                </a:solidFill>
                <a:latin typeface="Times New Roman" panose="02020603050405020304" pitchFamily="18" charset="0"/>
                <a:ea typeface="SimSun" panose="02010600030101010101" pitchFamily="2" charset="-122"/>
              </a:rPr>
              <a:t>:</a:t>
            </a:r>
            <a:endParaRPr lang="en-US" sz="2400" b="1" dirty="0" smtClean="0">
              <a:solidFill>
                <a:srgbClr val="FF0000"/>
              </a:solidFill>
              <a:effectLst/>
              <a:latin typeface="Times New Roman" panose="02020603050405020304" pitchFamily="18" charset="0"/>
              <a:ea typeface="SimSun" panose="02010600030101010101" pitchFamily="2" charset="-122"/>
            </a:endParaRPr>
          </a:p>
          <a:p>
            <a:r>
              <a:rPr lang="vi-VN" sz="2400" b="1" dirty="0" smtClean="0">
                <a:solidFill>
                  <a:srgbClr val="FF0000"/>
                </a:solidFill>
                <a:latin typeface="Times New Roman" panose="02020603050405020304" pitchFamily="18" charset="0"/>
                <a:ea typeface="SimSun" panose="02010600030101010101" pitchFamily="2" charset="-122"/>
              </a:rPr>
              <a:t>Cô </a:t>
            </a:r>
            <a:r>
              <a:rPr lang="vi-VN" sz="2400" b="1" dirty="0">
                <a:solidFill>
                  <a:srgbClr val="FF0000"/>
                </a:solidFill>
                <a:latin typeface="Times New Roman" panose="02020603050405020304" pitchFamily="18" charset="0"/>
                <a:ea typeface="SimSun" panose="02010600030101010101" pitchFamily="2" charset="-122"/>
              </a:rPr>
              <a:t>vừa đọc bài thơ gì? (Ấm và chảo</a:t>
            </a:r>
            <a:endParaRPr lang="en-US" sz="2400" b="1" dirty="0">
              <a:solidFill>
                <a:srgbClr val="FF0000"/>
              </a:solidFill>
            </a:endParaRPr>
          </a:p>
        </p:txBody>
      </p:sp>
      <p:sp>
        <p:nvSpPr>
          <p:cNvPr id="8" name="Rectangle 7"/>
          <p:cNvSpPr/>
          <p:nvPr/>
        </p:nvSpPr>
        <p:spPr>
          <a:xfrm>
            <a:off x="2768600" y="743466"/>
            <a:ext cx="6096000" cy="5016758"/>
          </a:xfrm>
          <a:prstGeom prst="rect">
            <a:avLst/>
          </a:prstGeom>
        </p:spPr>
        <p:txBody>
          <a:bodyPr>
            <a:spAutoFit/>
          </a:bodyPr>
          <a:lstStyle/>
          <a:p>
            <a:pPr algn="ctr"/>
            <a:r>
              <a:rPr lang="vi-VN" sz="3200" b="1" dirty="0">
                <a:solidFill>
                  <a:srgbClr val="FF0000"/>
                </a:solidFill>
                <a:latin typeface="+mj-lt"/>
              </a:rPr>
              <a:t>Ấm và </a:t>
            </a:r>
            <a:r>
              <a:rPr lang="vi-VN" sz="3200" b="1" dirty="0" smtClean="0">
                <a:solidFill>
                  <a:srgbClr val="FF0000"/>
                </a:solidFill>
                <a:latin typeface="+mj-lt"/>
              </a:rPr>
              <a:t>chảo</a:t>
            </a:r>
            <a:endParaRPr lang="en-US" sz="3200" b="1" dirty="0" smtClean="0">
              <a:solidFill>
                <a:srgbClr val="FF0000"/>
              </a:solidFill>
              <a:latin typeface="+mj-lt"/>
            </a:endParaRPr>
          </a:p>
          <a:p>
            <a:pPr algn="ctr"/>
            <a:r>
              <a:rPr lang="vi-VN" sz="3200" dirty="0" smtClean="0">
                <a:latin typeface="+mj-lt"/>
              </a:rPr>
              <a:t/>
            </a:r>
            <a:br>
              <a:rPr lang="vi-VN" sz="3200" dirty="0" smtClean="0">
                <a:latin typeface="+mj-lt"/>
              </a:rPr>
            </a:br>
            <a:r>
              <a:rPr lang="vi-VN" sz="3200" dirty="0">
                <a:solidFill>
                  <a:srgbClr val="000000"/>
                </a:solidFill>
                <a:latin typeface="+mj-lt"/>
              </a:rPr>
              <a:t>    </a:t>
            </a:r>
            <a:r>
              <a:rPr lang="vi-VN" sz="3200" dirty="0" smtClean="0">
                <a:solidFill>
                  <a:srgbClr val="000000"/>
                </a:solidFill>
                <a:latin typeface="+mj-lt"/>
              </a:rPr>
              <a:t>Ấm </a:t>
            </a:r>
            <a:r>
              <a:rPr lang="vi-VN" sz="3200" dirty="0">
                <a:solidFill>
                  <a:srgbClr val="000000"/>
                </a:solidFill>
                <a:latin typeface="+mj-lt"/>
              </a:rPr>
              <a:t>quen reo o! o!</a:t>
            </a:r>
            <a:r>
              <a:rPr lang="vi-VN" sz="3200" dirty="0" smtClean="0">
                <a:latin typeface="+mj-lt"/>
              </a:rPr>
              <a:t/>
            </a:r>
            <a:br>
              <a:rPr lang="vi-VN" sz="3200" dirty="0" smtClean="0">
                <a:latin typeface="+mj-lt"/>
              </a:rPr>
            </a:br>
            <a:r>
              <a:rPr lang="vi-VN" sz="3200" dirty="0">
                <a:solidFill>
                  <a:srgbClr val="000000"/>
                </a:solidFill>
                <a:latin typeface="+mj-lt"/>
              </a:rPr>
              <a:t>       "Nước sôi rồi đấy ạ!"</a:t>
            </a:r>
            <a:r>
              <a:rPr lang="vi-VN" sz="3200" dirty="0" smtClean="0">
                <a:latin typeface="+mj-lt"/>
              </a:rPr>
              <a:t/>
            </a:r>
            <a:br>
              <a:rPr lang="vi-VN" sz="3200" dirty="0" smtClean="0">
                <a:latin typeface="+mj-lt"/>
              </a:rPr>
            </a:br>
            <a:r>
              <a:rPr lang="vi-VN" sz="3200" dirty="0">
                <a:solidFill>
                  <a:srgbClr val="000000"/>
                </a:solidFill>
                <a:latin typeface="+mj-lt"/>
              </a:rPr>
              <a:t>             Chảo quen kêu xèo! xèo!</a:t>
            </a:r>
            <a:r>
              <a:rPr lang="vi-VN" sz="3200" dirty="0" smtClean="0">
                <a:latin typeface="+mj-lt"/>
              </a:rPr>
              <a:t/>
            </a:r>
            <a:br>
              <a:rPr lang="vi-VN" sz="3200" dirty="0" smtClean="0">
                <a:latin typeface="+mj-lt"/>
              </a:rPr>
            </a:br>
            <a:r>
              <a:rPr lang="vi-VN" sz="3200" dirty="0">
                <a:solidFill>
                  <a:srgbClr val="000000"/>
                </a:solidFill>
                <a:latin typeface="+mj-lt"/>
              </a:rPr>
              <a:t>          "Mỡ mỡ ơi, nóng quá!"</a:t>
            </a:r>
            <a:r>
              <a:rPr lang="vi-VN" sz="3200" dirty="0" smtClean="0">
                <a:latin typeface="+mj-lt"/>
              </a:rPr>
              <a:t/>
            </a:r>
            <a:br>
              <a:rPr lang="vi-VN" sz="3200" dirty="0" smtClean="0">
                <a:latin typeface="+mj-lt"/>
              </a:rPr>
            </a:br>
            <a:r>
              <a:rPr lang="vi-VN" sz="3200" dirty="0">
                <a:solidFill>
                  <a:srgbClr val="000000"/>
                </a:solidFill>
                <a:latin typeface="+mj-lt"/>
              </a:rPr>
              <a:t>   Ấm reo vui đã đành</a:t>
            </a:r>
            <a:r>
              <a:rPr lang="vi-VN" sz="3200" dirty="0" smtClean="0">
                <a:latin typeface="+mj-lt"/>
              </a:rPr>
              <a:t/>
            </a:r>
            <a:br>
              <a:rPr lang="vi-VN" sz="3200" dirty="0" smtClean="0">
                <a:latin typeface="+mj-lt"/>
              </a:rPr>
            </a:br>
            <a:r>
              <a:rPr lang="vi-VN" sz="3200" dirty="0">
                <a:solidFill>
                  <a:srgbClr val="000000"/>
                </a:solidFill>
                <a:latin typeface="+mj-lt"/>
              </a:rPr>
              <a:t>        Chảo dù kêu, vẫn thích</a:t>
            </a:r>
            <a:r>
              <a:rPr lang="vi-VN" sz="3200" dirty="0" smtClean="0">
                <a:latin typeface="+mj-lt"/>
              </a:rPr>
              <a:t/>
            </a:r>
            <a:br>
              <a:rPr lang="vi-VN" sz="3200" dirty="0" smtClean="0">
                <a:latin typeface="+mj-lt"/>
              </a:rPr>
            </a:br>
            <a:r>
              <a:rPr lang="vi-VN" sz="3200" dirty="0">
                <a:solidFill>
                  <a:srgbClr val="000000"/>
                </a:solidFill>
                <a:latin typeface="+mj-lt"/>
              </a:rPr>
              <a:t>      Cả hai buồn bao nhiêu</a:t>
            </a:r>
            <a:r>
              <a:rPr lang="vi-VN" sz="3200" dirty="0" smtClean="0">
                <a:latin typeface="+mj-lt"/>
              </a:rPr>
              <a:t/>
            </a:r>
            <a:br>
              <a:rPr lang="vi-VN" sz="3200" dirty="0" smtClean="0">
                <a:latin typeface="+mj-lt"/>
              </a:rPr>
            </a:br>
            <a:r>
              <a:rPr lang="vi-VN" sz="3200" dirty="0">
                <a:solidFill>
                  <a:srgbClr val="000000"/>
                </a:solidFill>
                <a:latin typeface="+mj-lt"/>
              </a:rPr>
              <a:t>Xa lửa nằm im thít!</a:t>
            </a:r>
            <a:endParaRPr lang="en-US" sz="3200" dirty="0">
              <a:latin typeface="+mj-lt"/>
            </a:endParaRPr>
          </a:p>
        </p:txBody>
      </p:sp>
    </p:spTree>
    <p:extLst>
      <p:ext uri="{BB962C8B-B14F-4D97-AF65-F5344CB8AC3E}">
        <p14:creationId xmlns:p14="http://schemas.microsoft.com/office/powerpoint/2010/main" val="3015375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95031" y="348734"/>
            <a:ext cx="6644768" cy="523220"/>
          </a:xfrm>
          <a:prstGeom prst="rect">
            <a:avLst/>
          </a:prstGeom>
        </p:spPr>
        <p:txBody>
          <a:bodyPr wrap="none">
            <a:spAutoFit/>
          </a:bodyPr>
          <a:lstStyle/>
          <a:p>
            <a:r>
              <a:rPr lang="vi-VN" sz="2800" b="1" dirty="0" smtClean="0">
                <a:solidFill>
                  <a:srgbClr val="FF0000"/>
                </a:solidFill>
                <a:latin typeface="Times New Roman" panose="02020603050405020304" pitchFamily="18" charset="0"/>
                <a:ea typeface="SimSun" panose="02010600030101010101" pitchFamily="2" charset="-122"/>
              </a:rPr>
              <a:t>Cô </a:t>
            </a:r>
            <a:r>
              <a:rPr lang="vi-VN" sz="2800" b="1" dirty="0">
                <a:solidFill>
                  <a:srgbClr val="FF0000"/>
                </a:solidFill>
                <a:latin typeface="Times New Roman" panose="02020603050405020304" pitchFamily="18" charset="0"/>
                <a:ea typeface="SimSun" panose="02010600030101010101" pitchFamily="2" charset="-122"/>
              </a:rPr>
              <a:t>đọc lần 2: Kết hợp tranh thơ minh họa</a:t>
            </a:r>
            <a:endParaRPr lang="en-US" sz="2800" b="1"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030" y="871954"/>
            <a:ext cx="8144369" cy="4906546"/>
          </a:xfrm>
          <a:prstGeom prst="rect">
            <a:avLst/>
          </a:prstGeom>
        </p:spPr>
      </p:pic>
      <p:sp>
        <p:nvSpPr>
          <p:cNvPr id="7" name="Rectangle 6"/>
          <p:cNvSpPr/>
          <p:nvPr/>
        </p:nvSpPr>
        <p:spPr>
          <a:xfrm>
            <a:off x="4356100" y="5886221"/>
            <a:ext cx="4914900" cy="830997"/>
          </a:xfrm>
          <a:prstGeom prst="rect">
            <a:avLst/>
          </a:prstGeom>
        </p:spPr>
        <p:txBody>
          <a:bodyPr wrap="square">
            <a:spAutoFit/>
          </a:bodyPr>
          <a:lstStyle/>
          <a:p>
            <a:r>
              <a:rPr lang="vi-VN" b="1" dirty="0">
                <a:solidFill>
                  <a:srgbClr val="FF0000"/>
                </a:solidFill>
                <a:latin typeface="+mj-lt"/>
              </a:rPr>
              <a:t> </a:t>
            </a:r>
            <a:r>
              <a:rPr lang="vi-VN" sz="2400" b="1" dirty="0">
                <a:solidFill>
                  <a:srgbClr val="FF0000"/>
                </a:solidFill>
                <a:latin typeface="+mj-lt"/>
              </a:rPr>
              <a:t>Ấm quen reo o! o!</a:t>
            </a:r>
            <a:r>
              <a:rPr lang="vi-VN" sz="2400" b="1" dirty="0" smtClean="0">
                <a:solidFill>
                  <a:srgbClr val="FF0000"/>
                </a:solidFill>
                <a:latin typeface="+mj-lt"/>
              </a:rPr>
              <a:t/>
            </a:r>
            <a:br>
              <a:rPr lang="vi-VN" sz="2400" b="1" dirty="0" smtClean="0">
                <a:solidFill>
                  <a:srgbClr val="FF0000"/>
                </a:solidFill>
                <a:latin typeface="+mj-lt"/>
              </a:rPr>
            </a:br>
            <a:r>
              <a:rPr lang="vi-VN" sz="2400" b="1" dirty="0" smtClean="0">
                <a:solidFill>
                  <a:srgbClr val="FF0000"/>
                </a:solidFill>
                <a:latin typeface="+mj-lt"/>
              </a:rPr>
              <a:t> </a:t>
            </a:r>
            <a:r>
              <a:rPr lang="vi-VN" sz="2400" b="1" dirty="0">
                <a:solidFill>
                  <a:srgbClr val="FF0000"/>
                </a:solidFill>
                <a:latin typeface="+mj-lt"/>
              </a:rPr>
              <a:t>"Nước sôi rồi đấy ạ!"</a:t>
            </a:r>
            <a:endParaRPr lang="en-US" sz="2400" b="1" dirty="0">
              <a:solidFill>
                <a:srgbClr val="FF0000"/>
              </a:solidFill>
              <a:latin typeface="+mj-lt"/>
            </a:endParaRPr>
          </a:p>
        </p:txBody>
      </p:sp>
    </p:spTree>
    <p:extLst>
      <p:ext uri="{BB962C8B-B14F-4D97-AF65-F5344CB8AC3E}">
        <p14:creationId xmlns:p14="http://schemas.microsoft.com/office/powerpoint/2010/main" val="822189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88952"/>
            <a:ext cx="8305800" cy="4593198"/>
          </a:xfrm>
          <a:prstGeom prst="rect">
            <a:avLst/>
          </a:prstGeom>
        </p:spPr>
      </p:pic>
      <p:sp>
        <p:nvSpPr>
          <p:cNvPr id="5" name="Rectangle 4"/>
          <p:cNvSpPr/>
          <p:nvPr/>
        </p:nvSpPr>
        <p:spPr>
          <a:xfrm>
            <a:off x="4711700" y="5772835"/>
            <a:ext cx="6096000" cy="954107"/>
          </a:xfrm>
          <a:prstGeom prst="rect">
            <a:avLst/>
          </a:prstGeom>
        </p:spPr>
        <p:txBody>
          <a:bodyPr>
            <a:spAutoFit/>
          </a:bodyPr>
          <a:lstStyle/>
          <a:p>
            <a:r>
              <a:rPr lang="vi-VN" sz="2800" b="1" dirty="0">
                <a:solidFill>
                  <a:srgbClr val="FF0000"/>
                </a:solidFill>
                <a:latin typeface="+mj-lt"/>
              </a:rPr>
              <a:t>Chảo quen kêu xèo! xèo!</a:t>
            </a:r>
            <a:r>
              <a:rPr lang="vi-VN" sz="2800" b="1" dirty="0" smtClean="0">
                <a:solidFill>
                  <a:srgbClr val="FF0000"/>
                </a:solidFill>
                <a:latin typeface="+mj-lt"/>
              </a:rPr>
              <a:t/>
            </a:r>
            <a:br>
              <a:rPr lang="vi-VN" sz="2800" b="1" dirty="0" smtClean="0">
                <a:solidFill>
                  <a:srgbClr val="FF0000"/>
                </a:solidFill>
                <a:latin typeface="+mj-lt"/>
              </a:rPr>
            </a:br>
            <a:r>
              <a:rPr lang="vi-VN" sz="2800" b="1" dirty="0" smtClean="0">
                <a:solidFill>
                  <a:srgbClr val="FF0000"/>
                </a:solidFill>
                <a:latin typeface="+mj-lt"/>
              </a:rPr>
              <a:t> </a:t>
            </a:r>
            <a:r>
              <a:rPr lang="vi-VN" sz="2800" b="1" dirty="0">
                <a:solidFill>
                  <a:srgbClr val="FF0000"/>
                </a:solidFill>
                <a:latin typeface="+mj-lt"/>
              </a:rPr>
              <a:t>"Mỡ mỡ ơi, nóng quá!"</a:t>
            </a:r>
            <a:endParaRPr lang="en-US" sz="2800" b="1" dirty="0">
              <a:solidFill>
                <a:srgbClr val="FF0000"/>
              </a:solidFill>
              <a:latin typeface="+mj-lt"/>
            </a:endParaRPr>
          </a:p>
        </p:txBody>
      </p:sp>
    </p:spTree>
    <p:extLst>
      <p:ext uri="{BB962C8B-B14F-4D97-AF65-F5344CB8AC3E}">
        <p14:creationId xmlns:p14="http://schemas.microsoft.com/office/powerpoint/2010/main" val="3484874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976252"/>
            <a:ext cx="8305800" cy="4593198"/>
          </a:xfrm>
          <a:prstGeom prst="rect">
            <a:avLst/>
          </a:prstGeom>
        </p:spPr>
      </p:pic>
      <p:sp>
        <p:nvSpPr>
          <p:cNvPr id="5" name="Rectangle 4"/>
          <p:cNvSpPr/>
          <p:nvPr/>
        </p:nvSpPr>
        <p:spPr>
          <a:xfrm>
            <a:off x="4838700" y="5785535"/>
            <a:ext cx="6096000" cy="954107"/>
          </a:xfrm>
          <a:prstGeom prst="rect">
            <a:avLst/>
          </a:prstGeom>
        </p:spPr>
        <p:txBody>
          <a:bodyPr>
            <a:spAutoFit/>
          </a:bodyPr>
          <a:lstStyle/>
          <a:p>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Ấm</a:t>
            </a:r>
            <a:r>
              <a:rPr lang="en-US" sz="2800" b="1" i="0" dirty="0" smtClean="0">
                <a:solidFill>
                  <a:srgbClr val="FF0000"/>
                </a:solidFill>
                <a:effectLst/>
                <a:latin typeface="Times New Roman" panose="02020603050405020304" pitchFamily="18" charset="0"/>
                <a:cs typeface="Times New Roman" panose="02020603050405020304" pitchFamily="18" charset="0"/>
              </a:rPr>
              <a:t> reo </a:t>
            </a:r>
            <a:r>
              <a:rPr lang="en-US" sz="2800" b="1" i="0" dirty="0" err="1" smtClean="0">
                <a:solidFill>
                  <a:srgbClr val="FF0000"/>
                </a:solidFill>
                <a:effectLst/>
                <a:latin typeface="Times New Roman" panose="02020603050405020304" pitchFamily="18" charset="0"/>
                <a:cs typeface="Times New Roman" panose="02020603050405020304" pitchFamily="18" charset="0"/>
              </a:rPr>
              <a:t>vui</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đã</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đành</a:t>
            </a:r>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i="0" dirty="0" err="1" smtClean="0">
                <a:solidFill>
                  <a:srgbClr val="FF0000"/>
                </a:solidFill>
                <a:effectLst/>
                <a:latin typeface="Times New Roman" panose="02020603050405020304" pitchFamily="18" charset="0"/>
                <a:cs typeface="Times New Roman" panose="02020603050405020304" pitchFamily="18" charset="0"/>
              </a:rPr>
              <a:t>Chảo</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dù</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kêu</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vẫn</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thích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079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812800"/>
            <a:ext cx="8089900" cy="4846240"/>
          </a:xfrm>
          <a:prstGeom prst="rect">
            <a:avLst/>
          </a:prstGeom>
        </p:spPr>
      </p:pic>
      <p:sp>
        <p:nvSpPr>
          <p:cNvPr id="5" name="Rectangle 4"/>
          <p:cNvSpPr/>
          <p:nvPr/>
        </p:nvSpPr>
        <p:spPr>
          <a:xfrm>
            <a:off x="4343400" y="5861735"/>
            <a:ext cx="6096000" cy="954107"/>
          </a:xfrm>
          <a:prstGeom prst="rect">
            <a:avLst/>
          </a:prstGeom>
        </p:spPr>
        <p:txBody>
          <a:bodyPr>
            <a:spAutoFit/>
          </a:bodyPr>
          <a:lstStyle/>
          <a:p>
            <a:r>
              <a:rPr lang="en-US" sz="2800" b="1" i="0" dirty="0" err="1" smtClean="0">
                <a:solidFill>
                  <a:srgbClr val="FF0000"/>
                </a:solidFill>
                <a:effectLst/>
                <a:latin typeface="Times New Roman" panose="02020603050405020304" pitchFamily="18" charset="0"/>
                <a:cs typeface="Times New Roman" panose="02020603050405020304" pitchFamily="18" charset="0"/>
              </a:rPr>
              <a:t>Cả</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hai</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buồn</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bao</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nhiêu</a:t>
            </a:r>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800" b="1" i="0" dirty="0" err="1" smtClean="0">
                <a:solidFill>
                  <a:srgbClr val="FF0000"/>
                </a:solidFill>
                <a:effectLst/>
                <a:latin typeface="Times New Roman" panose="02020603050405020304" pitchFamily="18" charset="0"/>
                <a:cs typeface="Times New Roman" panose="02020603050405020304" pitchFamily="18" charset="0"/>
              </a:rPr>
              <a:t>Xa</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lửa</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nằm</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im</a:t>
            </a:r>
            <a:r>
              <a:rPr lang="en-US" sz="2800" b="1" i="0" dirty="0" smtClean="0">
                <a:solidFill>
                  <a:srgbClr val="FF0000"/>
                </a:solidFill>
                <a:effectLst/>
                <a:latin typeface="Times New Roman" panose="02020603050405020304" pitchFamily="18" charset="0"/>
                <a:cs typeface="Times New Roman" panose="02020603050405020304" pitchFamily="18" charset="0"/>
              </a:rPr>
              <a:t> </a:t>
            </a:r>
            <a:r>
              <a:rPr lang="en-US" sz="2800" b="1" i="0" dirty="0" err="1" smtClean="0">
                <a:solidFill>
                  <a:srgbClr val="FF0000"/>
                </a:solidFill>
                <a:effectLst/>
                <a:latin typeface="Times New Roman" panose="02020603050405020304" pitchFamily="18" charset="0"/>
                <a:cs typeface="Times New Roman" panose="02020603050405020304" pitchFamily="18" charset="0"/>
              </a:rPr>
              <a:t>thít</a:t>
            </a:r>
            <a:r>
              <a:rPr lang="en-US" sz="2800" b="1" i="0" dirty="0" smtClean="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762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1400" y="1457236"/>
            <a:ext cx="7327900" cy="3539430"/>
          </a:xfrm>
          <a:prstGeom prst="rect">
            <a:avLst/>
          </a:prstGeom>
        </p:spPr>
        <p:txBody>
          <a:bodyPr wrap="square">
            <a:spAutoFit/>
          </a:bodyPr>
          <a:lstStyle/>
          <a:p>
            <a:pPr algn="ctr"/>
            <a:r>
              <a:rPr lang="vi-VN" sz="3200" b="1" dirty="0">
                <a:solidFill>
                  <a:srgbClr val="FF0000"/>
                </a:solidFill>
                <a:latin typeface="Times New Roman" panose="02020603050405020304" pitchFamily="18" charset="0"/>
                <a:ea typeface="SimSun" panose="02010600030101010101" pitchFamily="2" charset="-122"/>
              </a:rPr>
              <a:t>Cô giảng nội </a:t>
            </a:r>
            <a:r>
              <a:rPr lang="vi-VN" sz="3200" b="1" dirty="0" smtClean="0">
                <a:solidFill>
                  <a:srgbClr val="FF0000"/>
                </a:solidFill>
                <a:latin typeface="Times New Roman" panose="02020603050405020304" pitchFamily="18" charset="0"/>
                <a:ea typeface="SimSun" panose="02010600030101010101" pitchFamily="2" charset="-122"/>
              </a:rPr>
              <a:t>dung</a:t>
            </a:r>
            <a:endParaRPr lang="en-US" sz="3200" b="1" dirty="0" smtClean="0">
              <a:solidFill>
                <a:srgbClr val="FF0000"/>
              </a:solidFill>
              <a:latin typeface="Times New Roman" panose="02020603050405020304" pitchFamily="18" charset="0"/>
              <a:ea typeface="SimSun" panose="02010600030101010101" pitchFamily="2" charset="-122"/>
            </a:endParaRPr>
          </a:p>
          <a:p>
            <a:pPr algn="ctr"/>
            <a:r>
              <a:rPr lang="vi-VN" sz="3200" b="1" dirty="0" smtClean="0">
                <a:solidFill>
                  <a:srgbClr val="FF0000"/>
                </a:solidFill>
                <a:latin typeface="Times New Roman" panose="02020603050405020304" pitchFamily="18" charset="0"/>
                <a:ea typeface="SimSun" panose="02010600030101010101" pitchFamily="2" charset="-122"/>
              </a:rPr>
              <a:t> </a:t>
            </a:r>
            <a:r>
              <a:rPr lang="en-US" sz="3200" b="1" dirty="0" smtClean="0">
                <a:solidFill>
                  <a:srgbClr val="FF0000"/>
                </a:solidFill>
                <a:latin typeface="Times New Roman" panose="02020603050405020304" pitchFamily="18" charset="0"/>
                <a:ea typeface="SimSun" panose="02010600030101010101" pitchFamily="2" charset="-122"/>
              </a:rPr>
              <a:t>B</a:t>
            </a:r>
            <a:r>
              <a:rPr lang="vi-VN" sz="3200" b="1" dirty="0" smtClean="0">
                <a:solidFill>
                  <a:srgbClr val="FF0000"/>
                </a:solidFill>
                <a:latin typeface="Times New Roman" panose="02020603050405020304" pitchFamily="18" charset="0"/>
                <a:ea typeface="SimSun" panose="02010600030101010101" pitchFamily="2" charset="-122"/>
              </a:rPr>
              <a:t>ài </a:t>
            </a:r>
            <a:r>
              <a:rPr lang="vi-VN" sz="3200" b="1" dirty="0">
                <a:solidFill>
                  <a:srgbClr val="FF0000"/>
                </a:solidFill>
                <a:latin typeface="Times New Roman" panose="02020603050405020304" pitchFamily="18" charset="0"/>
                <a:ea typeface="SimSun" panose="02010600030101010101" pitchFamily="2" charset="-122"/>
              </a:rPr>
              <a:t>thơ: Ấm và chảo là hai dụng cụ được dùng trong nhà bếp dùng để đun nước, rán, xào thức ăn. Khi muốn nấu chín thức ăn thì cần phải dùng lửa nên ấm và chảo không thể làm việc được khi không có lửa. </a:t>
            </a:r>
            <a:endParaRPr lang="en-US" sz="3200" b="1" dirty="0">
              <a:solidFill>
                <a:srgbClr val="FF0000"/>
              </a:solidFill>
            </a:endParaRPr>
          </a:p>
        </p:txBody>
      </p:sp>
    </p:spTree>
    <p:extLst>
      <p:ext uri="{BB962C8B-B14F-4D97-AF65-F5344CB8AC3E}">
        <p14:creationId xmlns:p14="http://schemas.microsoft.com/office/powerpoint/2010/main" val="1990890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380</Words>
  <Application>Microsoft Office PowerPoint</Application>
  <PresentationFormat>Widescreen</PresentationFormat>
  <Paragraphs>42</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SimSun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5</cp:revision>
  <dcterms:created xsi:type="dcterms:W3CDTF">2025-10-28T02:21:40Z</dcterms:created>
  <dcterms:modified xsi:type="dcterms:W3CDTF">2025-10-28T03:04:14Z</dcterms:modified>
</cp:coreProperties>
</file>