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65" r:id="rId3"/>
    <p:sldId id="257" r:id="rId4"/>
    <p:sldId id="259" r:id="rId5"/>
    <p:sldId id="277" r:id="rId6"/>
    <p:sldId id="286" r:id="rId7"/>
    <p:sldId id="283" r:id="rId8"/>
    <p:sldId id="275" r:id="rId9"/>
    <p:sldId id="264" r:id="rId10"/>
    <p:sldId id="266" r:id="rId11"/>
    <p:sldId id="258" r:id="rId12"/>
    <p:sldId id="280" r:id="rId13"/>
    <p:sldId id="282"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73" autoAdjust="0"/>
  </p:normalViewPr>
  <p:slideViewPr>
    <p:cSldViewPr showGuides="1">
      <p:cViewPr varScale="1">
        <p:scale>
          <a:sx n="73" d="100"/>
          <a:sy n="73" d="100"/>
        </p:scale>
        <p:origin x="5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044000" y="540000"/>
            <a:ext cx="16200000" cy="1080000"/>
          </a:xfrm>
        </p:spPr>
        <p:txBody>
          <a:bodyPr wrap="square" lIns="0" tIns="0" rIns="0" bIns="0">
            <a:normAutofit/>
          </a:bodyPr>
          <a:lstStyle>
            <a:lvl1pPr algn="l" fontAlgn="base">
              <a:defRPr sz="4800">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en-US"/>
              <a:t>Date Area</a:t>
            </a:r>
          </a:p>
        </p:txBody>
      </p:sp>
      <p:sp>
        <p:nvSpPr>
          <p:cNvPr id="4" name="页脚占位符 3"/>
          <p:cNvSpPr>
            <a:spLocks noGrp="1"/>
          </p:cNvSpPr>
          <p:nvPr>
            <p:ph type="ftr" sz="quarter" idx="11"/>
            <p:custDataLst>
              <p:tags r:id="rId3"/>
            </p:custDataLst>
          </p:nvPr>
        </p:nvSpPr>
        <p:spPr/>
        <p:txBody>
          <a:bodyPr/>
          <a:lstStyle/>
          <a:p>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451478">
            <a:off x="1017602" y="-170426"/>
            <a:ext cx="15964140" cy="10038079"/>
          </a:xfrm>
          <a:custGeom>
            <a:avLst/>
            <a:gdLst/>
            <a:ahLst/>
            <a:cxnLst/>
            <a:rect l="l" t="t" r="r" b="b"/>
            <a:pathLst>
              <a:path w="14830005" h="9732191">
                <a:moveTo>
                  <a:pt x="0" y="0"/>
                </a:moveTo>
                <a:lnTo>
                  <a:pt x="14830006" y="0"/>
                </a:lnTo>
                <a:lnTo>
                  <a:pt x="14830006" y="9732191"/>
                </a:lnTo>
                <a:lnTo>
                  <a:pt x="0" y="9732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4"/>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4"/>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4"/>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5"/>
            <a:stretch>
              <a:fillRect/>
            </a:stretch>
          </a:blipFill>
        </p:spPr>
      </p:sp>
      <p:sp>
        <p:nvSpPr>
          <p:cNvPr id="7" name="Freeform 7"/>
          <p:cNvSpPr/>
          <p:nvPr/>
        </p:nvSpPr>
        <p:spPr>
          <a:xfrm>
            <a:off x="204387" y="5761742"/>
            <a:ext cx="3642473" cy="4367241"/>
          </a:xfrm>
          <a:custGeom>
            <a:avLst/>
            <a:gdLst/>
            <a:ahLst/>
            <a:cxnLst/>
            <a:rect l="l" t="t" r="r" b="b"/>
            <a:pathLst>
              <a:path w="3960697" h="4786341">
                <a:moveTo>
                  <a:pt x="0" y="0"/>
                </a:moveTo>
                <a:lnTo>
                  <a:pt x="3960697" y="0"/>
                </a:lnTo>
                <a:lnTo>
                  <a:pt x="3960697" y="4786341"/>
                </a:lnTo>
                <a:lnTo>
                  <a:pt x="0" y="4786341"/>
                </a:lnTo>
                <a:lnTo>
                  <a:pt x="0" y="0"/>
                </a:lnTo>
                <a:close/>
              </a:path>
            </a:pathLst>
          </a:custGeom>
          <a:blipFill>
            <a:blip r:embed="rId6"/>
            <a:stretch>
              <a:fillRect/>
            </a:stretch>
          </a:blipFill>
        </p:spPr>
      </p:sp>
      <p:sp>
        <p:nvSpPr>
          <p:cNvPr id="8" name="Freeform 8"/>
          <p:cNvSpPr/>
          <p:nvPr/>
        </p:nvSpPr>
        <p:spPr>
          <a:xfrm rot="-438909">
            <a:off x="6175726" y="8941357"/>
            <a:ext cx="1159422" cy="1118364"/>
          </a:xfrm>
          <a:custGeom>
            <a:avLst/>
            <a:gdLst/>
            <a:ahLst/>
            <a:cxnLst/>
            <a:rect l="l" t="t" r="r" b="b"/>
            <a:pathLst>
              <a:path w="1350547" h="1348859">
                <a:moveTo>
                  <a:pt x="0" y="0"/>
                </a:moveTo>
                <a:lnTo>
                  <a:pt x="1350547" y="0"/>
                </a:lnTo>
                <a:lnTo>
                  <a:pt x="1350547" y="1348859"/>
                </a:lnTo>
                <a:lnTo>
                  <a:pt x="0" y="1348859"/>
                </a:lnTo>
                <a:lnTo>
                  <a:pt x="0" y="0"/>
                </a:lnTo>
                <a:close/>
              </a:path>
            </a:pathLst>
          </a:custGeom>
          <a:blipFill>
            <a:blip r:embed="rId7"/>
            <a:stretch>
              <a:fillRect/>
            </a:stretch>
          </a:blipFill>
        </p:spPr>
      </p:sp>
      <p:sp>
        <p:nvSpPr>
          <p:cNvPr id="9" name="Freeform 9"/>
          <p:cNvSpPr/>
          <p:nvPr/>
        </p:nvSpPr>
        <p:spPr>
          <a:xfrm flipH="1">
            <a:off x="15063862" y="3413246"/>
            <a:ext cx="3210526" cy="6889903"/>
          </a:xfrm>
          <a:custGeom>
            <a:avLst/>
            <a:gdLst/>
            <a:ahLst/>
            <a:cxnLst/>
            <a:rect l="l" t="t" r="r" b="b"/>
            <a:pathLst>
              <a:path w="5417864" h="7409044">
                <a:moveTo>
                  <a:pt x="5417863" y="0"/>
                </a:moveTo>
                <a:lnTo>
                  <a:pt x="0" y="0"/>
                </a:lnTo>
                <a:lnTo>
                  <a:pt x="0" y="7409045"/>
                </a:lnTo>
                <a:lnTo>
                  <a:pt x="5417863" y="7409045"/>
                </a:lnTo>
                <a:lnTo>
                  <a:pt x="5417863" y="0"/>
                </a:lnTo>
                <a:close/>
              </a:path>
            </a:pathLst>
          </a:custGeom>
          <a:blipFill>
            <a:blip r:embed="rId8"/>
            <a:stretch>
              <a:fillRect/>
            </a:stretch>
          </a:blipFill>
        </p:spPr>
      </p:sp>
      <p:sp>
        <p:nvSpPr>
          <p:cNvPr id="10" name="Freeform 10"/>
          <p:cNvSpPr/>
          <p:nvPr/>
        </p:nvSpPr>
        <p:spPr>
          <a:xfrm rot="421683">
            <a:off x="13133694" y="8321177"/>
            <a:ext cx="1605384" cy="1601370"/>
          </a:xfrm>
          <a:custGeom>
            <a:avLst/>
            <a:gdLst/>
            <a:ahLst/>
            <a:cxnLst/>
            <a:rect l="l" t="t" r="r" b="b"/>
            <a:pathLst>
              <a:path w="1605384" h="1601370">
                <a:moveTo>
                  <a:pt x="0" y="0"/>
                </a:moveTo>
                <a:lnTo>
                  <a:pt x="1605384" y="0"/>
                </a:lnTo>
                <a:lnTo>
                  <a:pt x="1605384" y="1601370"/>
                </a:lnTo>
                <a:lnTo>
                  <a:pt x="0" y="1601370"/>
                </a:lnTo>
                <a:lnTo>
                  <a:pt x="0" y="0"/>
                </a:lnTo>
                <a:close/>
              </a:path>
            </a:pathLst>
          </a:custGeom>
          <a:blipFill>
            <a:blip r:embed="rId9"/>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5"/>
            <a:stretch>
              <a:fillRect/>
            </a:stretch>
          </a:blipFill>
        </p:spPr>
      </p:sp>
      <p:pic>
        <p:nvPicPr>
          <p:cNvPr id="16" name="Picture 15"/>
          <p:cNvPicPr>
            <a:picLocks noChangeAspect="1"/>
          </p:cNvPicPr>
          <p:nvPr/>
        </p:nvPicPr>
        <p:blipFill>
          <a:blip r:embed="rId10"/>
          <a:stretch>
            <a:fillRect/>
          </a:stretch>
        </p:blipFill>
        <p:spPr>
          <a:xfrm>
            <a:off x="0" y="-64770"/>
            <a:ext cx="18247995" cy="10325100"/>
          </a:xfrm>
          <a:prstGeom prst="rect">
            <a:avLst/>
          </a:prstGeom>
        </p:spPr>
      </p:pic>
      <p:pic>
        <p:nvPicPr>
          <p:cNvPr id="18" name="Picture 17"/>
          <p:cNvPicPr>
            <a:picLocks noChangeAspect="1"/>
          </p:cNvPicPr>
          <p:nvPr/>
        </p:nvPicPr>
        <p:blipFill>
          <a:blip r:embed="rId11"/>
          <a:stretch>
            <a:fillRect/>
          </a:stretch>
        </p:blipFill>
        <p:spPr>
          <a:xfrm>
            <a:off x="-65682" y="-216637"/>
            <a:ext cx="18340070" cy="10628833"/>
          </a:xfrm>
          <a:prstGeom prst="rect">
            <a:avLst/>
          </a:prstGeom>
        </p:spPr>
      </p:pic>
      <p:sp>
        <p:nvSpPr>
          <p:cNvPr id="13" name="TextBox 13"/>
          <p:cNvSpPr txBox="1"/>
          <p:nvPr/>
        </p:nvSpPr>
        <p:spPr>
          <a:xfrm>
            <a:off x="4648288" y="-65021"/>
            <a:ext cx="9660826" cy="1815465"/>
          </a:xfrm>
          <a:prstGeom prst="rect">
            <a:avLst/>
          </a:prstGeom>
        </p:spPr>
        <p:txBody>
          <a:bodyPr wrap="square" lIns="0" tIns="0" rIns="0" bIns="0" rtlCol="0" anchor="t">
            <a:spAutoFit/>
          </a:bodyPr>
          <a:lstStyle/>
          <a:p>
            <a:pPr algn="ctr">
              <a:lnSpc>
                <a:spcPts val="4720"/>
              </a:lnSpc>
            </a:pPr>
            <a:r>
              <a:rPr lang="en-US" sz="3200" b="1" dirty="0">
                <a:solidFill>
                  <a:srgbClr val="000000"/>
                </a:solidFill>
                <a:latin typeface="Times New Roman" panose="02020603050405020304" pitchFamily="18" charset="0"/>
                <a:ea typeface="Handyman"/>
                <a:cs typeface="Times New Roman" panose="02020603050405020304" pitchFamily="18" charset="0"/>
                <a:sym typeface="Handyman"/>
              </a:rPr>
              <a:t>ỦY BAN NHÂN DÂN PHƯỜNG PHÚC LỢI </a:t>
            </a:r>
          </a:p>
          <a:p>
            <a:pPr algn="ctr">
              <a:lnSpc>
                <a:spcPts val="4720"/>
              </a:lnSpc>
            </a:pPr>
            <a:r>
              <a:rPr lang="en-US" sz="3200" b="1" dirty="0">
                <a:solidFill>
                  <a:srgbClr val="000000"/>
                </a:solidFill>
                <a:latin typeface="Times New Roman" panose="02020603050405020304" pitchFamily="18" charset="0"/>
                <a:ea typeface="Handyman"/>
                <a:cs typeface="Times New Roman" panose="02020603050405020304" pitchFamily="18" charset="0"/>
                <a:sym typeface="Handyman"/>
              </a:rPr>
              <a:t> TRƯỜNG MẦM NON BAN MAI XANH</a:t>
            </a:r>
          </a:p>
          <a:p>
            <a:pPr algn="ctr">
              <a:lnSpc>
                <a:spcPts val="4720"/>
              </a:lnSpc>
              <a:spcBef>
                <a:spcPct val="0"/>
              </a:spcBef>
            </a:pPr>
            <a:endParaRPr lang="en-US" sz="3370" dirty="0">
              <a:solidFill>
                <a:srgbClr val="000000"/>
              </a:solidFill>
              <a:latin typeface="Handyman"/>
              <a:ea typeface="Handyman"/>
              <a:cs typeface="Handyman"/>
              <a:sym typeface="Handyman"/>
            </a:endParaRPr>
          </a:p>
        </p:txBody>
      </p:sp>
      <p:sp>
        <p:nvSpPr>
          <p:cNvPr id="14" name="TextBox 14"/>
          <p:cNvSpPr txBox="1"/>
          <p:nvPr/>
        </p:nvSpPr>
        <p:spPr>
          <a:xfrm>
            <a:off x="3661848" y="3890909"/>
            <a:ext cx="11402014" cy="4754880"/>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FF0000"/>
                </a:solidFill>
                <a:latin typeface="+mj-lt"/>
                <a:ea typeface="Handyman"/>
                <a:cs typeface="Handyman"/>
                <a:sym typeface="Handyman"/>
              </a:rPr>
              <a:t>LÀM QUEN VĂN HỌC</a:t>
            </a:r>
          </a:p>
          <a:p>
            <a:pPr algn="ctr">
              <a:lnSpc>
                <a:spcPct val="150000"/>
              </a:lnSpc>
              <a:spcBef>
                <a:spcPct val="0"/>
              </a:spcBef>
            </a:pPr>
            <a:r>
              <a:rPr lang="vi-VN" sz="7200" b="1" dirty="0">
                <a:solidFill>
                  <a:srgbClr val="FF0000"/>
                </a:solidFill>
                <a:latin typeface="+mj-lt"/>
                <a:ea typeface="Handyman"/>
                <a:cs typeface="Handyman"/>
                <a:sym typeface="Handyman"/>
              </a:rPr>
              <a:t>Đề tài: Thơ “</a:t>
            </a:r>
            <a:r>
              <a:rPr lang="en-US" sz="7200" b="1" dirty="0">
                <a:solidFill>
                  <a:srgbClr val="FF0000"/>
                </a:solidFill>
                <a:latin typeface="+mj-lt"/>
                <a:ea typeface="Handyman"/>
                <a:cs typeface="Handyman"/>
                <a:sym typeface="Handyman"/>
              </a:rPr>
              <a:t> </a:t>
            </a:r>
            <a:r>
              <a:rPr lang="en-US" sz="7200" b="1" dirty="0" err="1">
                <a:solidFill>
                  <a:srgbClr val="FF0000"/>
                </a:solidFill>
                <a:latin typeface="+mj-lt"/>
                <a:ea typeface="Handyman"/>
                <a:cs typeface="Handyman"/>
                <a:sym typeface="Handyman"/>
              </a:rPr>
              <a:t>Bé</a:t>
            </a:r>
            <a:r>
              <a:rPr lang="en-US" sz="7200" b="1" dirty="0">
                <a:solidFill>
                  <a:srgbClr val="FF0000"/>
                </a:solidFill>
                <a:latin typeface="+mj-lt"/>
                <a:ea typeface="Handyman"/>
                <a:cs typeface="Handyman"/>
                <a:sym typeface="Handyman"/>
              </a:rPr>
              <a:t> </a:t>
            </a:r>
            <a:r>
              <a:rPr lang="en-US" sz="7200" b="1" dirty="0" err="1">
                <a:solidFill>
                  <a:srgbClr val="FF0000"/>
                </a:solidFill>
                <a:latin typeface="+mj-lt"/>
                <a:ea typeface="Handyman"/>
                <a:cs typeface="Handyman"/>
                <a:sym typeface="Handyman"/>
              </a:rPr>
              <a:t>yêu</a:t>
            </a:r>
            <a:r>
              <a:rPr lang="en-US" sz="7200" b="1" dirty="0">
                <a:solidFill>
                  <a:srgbClr val="FF0000"/>
                </a:solidFill>
                <a:latin typeface="+mj-lt"/>
                <a:ea typeface="Handyman"/>
                <a:cs typeface="Handyman"/>
                <a:sym typeface="Handyman"/>
              </a:rPr>
              <a:t> </a:t>
            </a:r>
            <a:r>
              <a:rPr lang="en-US" sz="7200" b="1" dirty="0" err="1">
                <a:solidFill>
                  <a:srgbClr val="FF0000"/>
                </a:solidFill>
                <a:latin typeface="+mj-lt"/>
                <a:ea typeface="Handyman"/>
                <a:cs typeface="Handyman"/>
                <a:sym typeface="Handyman"/>
              </a:rPr>
              <a:t>trăng</a:t>
            </a:r>
            <a:r>
              <a:rPr lang="vi-VN" sz="7200" b="1" dirty="0">
                <a:solidFill>
                  <a:srgbClr val="FF0000"/>
                </a:solidFill>
                <a:latin typeface="Times New Roman" panose="02020603050405020304" pitchFamily="18" charset="0"/>
                <a:ea typeface="Handyman"/>
                <a:cs typeface="Times New Roman" panose="02020603050405020304" pitchFamily="18" charset="0"/>
                <a:sym typeface="Handyman"/>
              </a:rPr>
              <a:t>”</a:t>
            </a:r>
          </a:p>
          <a:p>
            <a:pPr algn="ctr">
              <a:lnSpc>
                <a:spcPct val="150000"/>
              </a:lnSpc>
              <a:spcBef>
                <a:spcPct val="0"/>
              </a:spcBef>
            </a:pPr>
            <a:r>
              <a:rPr lang="vi-VN" sz="5400" b="1" dirty="0">
                <a:solidFill>
                  <a:srgbClr val="000000"/>
                </a:solidFill>
                <a:latin typeface="+mj-lt"/>
                <a:ea typeface="Handyman"/>
                <a:cs typeface="Handyman"/>
                <a:sym typeface="Handyman"/>
              </a:rPr>
              <a:t>Đối tượng: 24-36 tháng</a:t>
            </a:r>
          </a:p>
        </p:txBody>
      </p:sp>
      <p:pic>
        <p:nvPicPr>
          <p:cNvPr id="15" name="Picture 14">
            <a:extLst>
              <a:ext uri="{FF2B5EF4-FFF2-40B4-BE49-F238E27FC236}">
                <a16:creationId xmlns:a16="http://schemas.microsoft.com/office/drawing/2014/main" id="{46FC001C-9480-42D5-1E1E-DFE1533972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51564" y="1787408"/>
            <a:ext cx="2184872" cy="2135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3" name="TextBox 2"/>
          <p:cNvSpPr txBox="1"/>
          <p:nvPr/>
        </p:nvSpPr>
        <p:spPr>
          <a:xfrm>
            <a:off x="3200400" y="2171700"/>
            <a:ext cx="12115800" cy="4832092"/>
          </a:xfrm>
          <a:prstGeom prst="rect">
            <a:avLst/>
          </a:prstGeom>
          <a:noFill/>
        </p:spPr>
        <p:txBody>
          <a:bodyPr wrap="square" rtlCol="0">
            <a:spAutoFit/>
          </a:bodyPr>
          <a:lstStyle/>
          <a:p>
            <a:r>
              <a:rPr lang="vi-VN" dirty="0">
                <a:solidFill>
                  <a:srgbClr val="000000"/>
                </a:solidFill>
                <a:latin typeface="Times New Roman" panose="02020603050405020304" pitchFamily="18" charset="0"/>
              </a:rPr>
              <a:t> </a:t>
            </a:r>
            <a:r>
              <a:rPr lang="vi-VN" sz="4400" dirty="0">
                <a:solidFill>
                  <a:srgbClr val="FF0000"/>
                </a:solidFill>
                <a:latin typeface="Times New Roman" panose="02020603050405020304" pitchFamily="18" charset="0"/>
              </a:rPr>
              <a:t>Giáo dục trẻ: Các con ạ, chiếc áo của bạn Mèo thì bạn Voi không mặc được do bạn Voi to quá còn áo thì bé quá, Sóc cũng ko mặc được do người Sóc bé mặc áo bị rộng quá, Mèo mặc chiếc áo vừa vặn nhất. Còn các con các con thích mặc những chiếc áo như thế nào? Khi mặc những chiếc áo thì các con chú ý điều gì?( Con nên chọn mặc quần áo vừa người nhé!)</a:t>
            </a:r>
            <a:endParaRPr lang="en-US" sz="4400" dirty="0">
              <a:solidFill>
                <a:srgbClr val="FF0000"/>
              </a:solidFill>
            </a:endParaRPr>
          </a:p>
        </p:txBody>
      </p:sp>
      <p:pic>
        <p:nvPicPr>
          <p:cNvPr id="4" name="Picture 3"/>
          <p:cNvPicPr>
            <a:picLocks noChangeAspect="1"/>
          </p:cNvPicPr>
          <p:nvPr/>
        </p:nvPicPr>
        <p:blipFill>
          <a:blip r:embed="rId3"/>
          <a:stretch>
            <a:fillRect/>
          </a:stretch>
        </p:blipFill>
        <p:spPr>
          <a:xfrm>
            <a:off x="0" y="29210"/>
            <a:ext cx="18282285" cy="10268585"/>
          </a:xfrm>
          <a:prstGeom prst="rect">
            <a:avLst/>
          </a:prstGeom>
        </p:spPr>
      </p:pic>
      <p:sp>
        <p:nvSpPr>
          <p:cNvPr id="5" name="Text Box 4"/>
          <p:cNvSpPr txBox="1"/>
          <p:nvPr/>
        </p:nvSpPr>
        <p:spPr>
          <a:xfrm>
            <a:off x="3810000" y="2857500"/>
            <a:ext cx="11922760" cy="3693319"/>
          </a:xfrm>
          <a:prstGeom prst="rect">
            <a:avLst/>
          </a:prstGeom>
          <a:noFill/>
        </p:spPr>
        <p:txBody>
          <a:bodyPr wrap="square" rtlCol="0">
            <a:spAutoFit/>
          </a:bodyPr>
          <a:lstStyle/>
          <a:p>
            <a:r>
              <a:rPr lang="vi-VN" altLang="en-US" dirty="0"/>
              <a:t>                                             </a:t>
            </a:r>
            <a:r>
              <a:rPr lang="vi-VN" altLang="en-US" sz="6000" dirty="0">
                <a:latin typeface="Times New Roman" panose="02020603050405020304" pitchFamily="18" charset="0"/>
                <a:cs typeface="Times New Roman" panose="02020603050405020304" pitchFamily="18" charset="0"/>
              </a:rPr>
              <a:t>  </a:t>
            </a:r>
            <a:r>
              <a:rPr lang="vi-VN" altLang="en-US" sz="6600" dirty="0">
                <a:solidFill>
                  <a:srgbClr val="FF0000"/>
                </a:solidFill>
                <a:latin typeface="Times New Roman" panose="02020603050405020304" pitchFamily="18" charset="0"/>
                <a:cs typeface="Times New Roman" panose="02020603050405020304" pitchFamily="18" charset="0"/>
              </a:rPr>
              <a:t>Giáo dục</a:t>
            </a:r>
            <a:endParaRPr lang="en-US" altLang="en-US" sz="6600" dirty="0">
              <a:solidFill>
                <a:srgbClr val="FF0000"/>
              </a:solidFill>
              <a:latin typeface="Times New Roman" panose="02020603050405020304" pitchFamily="18" charset="0"/>
              <a:cs typeface="Times New Roman" panose="02020603050405020304" pitchFamily="18" charset="0"/>
            </a:endParaRPr>
          </a:p>
          <a:p>
            <a:r>
              <a:rPr lang="en-US" sz="3600" dirty="0" err="1">
                <a:solidFill>
                  <a:srgbClr val="000000"/>
                </a:solidFill>
                <a:effectLst/>
                <a:latin typeface="Times New Roman" panose="02020603050405020304" pitchFamily="18" charset="0"/>
                <a:ea typeface="SimSun" panose="02010600030101010101" pitchFamily="2" charset="-122"/>
              </a:rPr>
              <a:t>Yêu</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ánh</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trăng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sáng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vì</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ánh</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trăng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đã</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làm</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cho</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bé</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vui</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và</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nhờ</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có</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ánh</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trăng</a:t>
            </a:r>
            <a:r>
              <a:rPr lang="en-US" sz="3600" dirty="0">
                <a:solidFill>
                  <a:srgbClr val="000000"/>
                </a:solidFill>
                <a:effectLst/>
                <a:latin typeface="Times New Roman" panose="02020603050405020304" pitchFamily="18" charset="0"/>
                <a:ea typeface="SimSun" panose="02010600030101010101" pitchFamily="2" charset="-122"/>
              </a:rPr>
              <a:t> soi </a:t>
            </a:r>
            <a:r>
              <a:rPr lang="en-US" sz="3600" dirty="0" err="1">
                <a:solidFill>
                  <a:srgbClr val="000000"/>
                </a:solidFill>
                <a:effectLst/>
                <a:latin typeface="Times New Roman" panose="02020603050405020304" pitchFamily="18" charset="0"/>
                <a:ea typeface="SimSun" panose="02010600030101010101" pitchFamily="2" charset="-122"/>
              </a:rPr>
              <a:t>xuống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để</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chị</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hằng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chơi</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cùng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bé</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chú</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cuội</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không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còn</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buồn</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tẻ</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nữa</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vì</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đã</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có</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bạn</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chơi</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cùng</a:t>
            </a:r>
            <a:r>
              <a:rPr lang="en-US" sz="3600" dirty="0">
                <a:solidFill>
                  <a:srgbClr val="000000"/>
                </a:solidFill>
                <a:effectLst/>
                <a:latin typeface="Times New Roman" panose="02020603050405020304" pitchFamily="18" charset="0"/>
                <a:ea typeface="SimSun" panose="02010600030101010101" pitchFamily="2" charset="-122"/>
              </a:rPr>
              <a:t>.</a:t>
            </a:r>
            <a:endParaRPr lang="en-GB" sz="3600" dirty="0">
              <a:effectLst/>
              <a:latin typeface="Times New Roman" panose="02020603050405020304" pitchFamily="18" charset="0"/>
              <a:ea typeface="SimSun" panose="02010600030101010101" pitchFamily="2" charset="-122"/>
            </a:endParaRPr>
          </a:p>
          <a:p>
            <a:endParaRPr lang="vi-VN" altLang="en-US" sz="6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19400" y="235366"/>
            <a:ext cx="13944600" cy="882015"/>
          </a:xfrm>
          <a:prstGeom prst="rect">
            <a:avLst/>
          </a:prstGeom>
          <a:noFill/>
        </p:spPr>
        <p:txBody>
          <a:bodyPr wrap="square">
            <a:spAutoFit/>
          </a:bodyPr>
          <a:lstStyle/>
          <a:p>
            <a:pPr>
              <a:lnSpc>
                <a:spcPts val="6165"/>
              </a:lnSpc>
              <a:spcBef>
                <a:spcPct val="0"/>
              </a:spcBef>
            </a:pPr>
            <a:r>
              <a:rPr lang="vi-VN" sz="6000" b="1" dirty="0">
                <a:solidFill>
                  <a:srgbClr val="FF0000"/>
                </a:solidFill>
                <a:latin typeface="+mj-lt"/>
                <a:ea typeface="Handyman"/>
                <a:cs typeface="Handyman"/>
                <a:sym typeface="Handyman"/>
              </a:rPr>
              <a:t>Lần 3: Xem video bài thơ “ </a:t>
            </a:r>
            <a:r>
              <a:rPr lang="en-US" sz="6000" b="1" dirty="0" err="1">
                <a:solidFill>
                  <a:srgbClr val="FF0000"/>
                </a:solidFill>
                <a:latin typeface="+mj-lt"/>
                <a:ea typeface="Handyman"/>
                <a:cs typeface="Handyman"/>
                <a:sym typeface="Handyman"/>
              </a:rPr>
              <a:t>Bé</a:t>
            </a:r>
            <a:r>
              <a:rPr lang="en-US" sz="6000" b="1" dirty="0">
                <a:solidFill>
                  <a:srgbClr val="FF0000"/>
                </a:solidFill>
                <a:latin typeface="+mj-lt"/>
                <a:ea typeface="Handyman"/>
                <a:cs typeface="Handyman"/>
                <a:sym typeface="Handyman"/>
              </a:rPr>
              <a:t> </a:t>
            </a:r>
            <a:r>
              <a:rPr lang="en-US" sz="6000" b="1" dirty="0" err="1">
                <a:solidFill>
                  <a:srgbClr val="FF0000"/>
                </a:solidFill>
                <a:latin typeface="+mj-lt"/>
                <a:ea typeface="Handyman"/>
                <a:cs typeface="Handyman"/>
                <a:sym typeface="Handyman"/>
              </a:rPr>
              <a:t>yêu</a:t>
            </a:r>
            <a:r>
              <a:rPr lang="en-US" sz="6000" b="1" dirty="0">
                <a:solidFill>
                  <a:srgbClr val="FF0000"/>
                </a:solidFill>
                <a:latin typeface="+mj-lt"/>
                <a:ea typeface="Handyman"/>
                <a:cs typeface="Handyman"/>
                <a:sym typeface="Handyman"/>
              </a:rPr>
              <a:t> </a:t>
            </a:r>
            <a:r>
              <a:rPr lang="en-US" sz="6000" b="1" dirty="0" err="1">
                <a:solidFill>
                  <a:srgbClr val="FF0000"/>
                </a:solidFill>
                <a:latin typeface="+mj-lt"/>
                <a:ea typeface="Handyman"/>
                <a:cs typeface="Handyman"/>
                <a:sym typeface="Handyman"/>
              </a:rPr>
              <a:t>trăng</a:t>
            </a:r>
            <a:r>
              <a:rPr lang="vi-VN" sz="6000" b="1" dirty="0">
                <a:solidFill>
                  <a:srgbClr val="FF0000"/>
                </a:solidFill>
                <a:latin typeface="+mj-lt"/>
                <a:ea typeface="Handyman"/>
                <a:cs typeface="Handyman"/>
                <a:sym typeface="Handyman"/>
              </a:rPr>
              <a:t>”</a:t>
            </a:r>
          </a:p>
        </p:txBody>
      </p:sp>
      <p:pic>
        <p:nvPicPr>
          <p:cNvPr id="2" name="7083257146693">
            <a:hlinkClick r:id="" action="ppaction://media"/>
            <a:extLst>
              <a:ext uri="{FF2B5EF4-FFF2-40B4-BE49-F238E27FC236}">
                <a16:creationId xmlns:a16="http://schemas.microsoft.com/office/drawing/2014/main" id="{740D3110-FDD8-924A-1EC8-A39C37576B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33500"/>
            <a:ext cx="18288000" cy="895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210"/>
            <a:ext cx="18282285" cy="10268585"/>
          </a:xfrm>
          <a:prstGeom prst="rect">
            <a:avLst/>
          </a:prstGeom>
        </p:spPr>
      </p:pic>
      <p:sp>
        <p:nvSpPr>
          <p:cNvPr id="2" name="Text Box 1"/>
          <p:cNvSpPr txBox="1"/>
          <p:nvPr/>
        </p:nvSpPr>
        <p:spPr>
          <a:xfrm>
            <a:off x="4191000" y="3162300"/>
            <a:ext cx="10643235" cy="4399915"/>
          </a:xfrm>
          <a:prstGeom prst="rect">
            <a:avLst/>
          </a:prstGeom>
          <a:noFill/>
        </p:spPr>
        <p:txBody>
          <a:bodyPr wrap="square" rtlCol="0">
            <a:spAutoFit/>
          </a:bodyPr>
          <a:lstStyle/>
          <a:p>
            <a:r>
              <a:rPr lang="en-US"/>
              <a:t> </a:t>
            </a:r>
            <a:r>
              <a:rPr lang="vi-VN" altLang="en-US"/>
              <a:t>                               </a:t>
            </a:r>
            <a:r>
              <a:rPr lang="en-US" sz="6000">
                <a:solidFill>
                  <a:srgbClr val="FF0000"/>
                </a:solidFill>
                <a:latin typeface="Times New Roman" panose="02020603050405020304" pitchFamily="18" charset="0"/>
                <a:cs typeface="Times New Roman" panose="02020603050405020304" pitchFamily="18" charset="0"/>
              </a:rPr>
              <a:t>Dạy trẻ đọc thơ:</a:t>
            </a:r>
          </a:p>
          <a:p>
            <a:r>
              <a:rPr lang="en-US" sz="4400">
                <a:latin typeface="Times New Roman" panose="02020603050405020304" pitchFamily="18" charset="0"/>
                <a:cs typeface="Times New Roman" panose="02020603050405020304" pitchFamily="18" charset="0"/>
              </a:rPr>
              <a:t>- Cho trẻ đọc cùng cô 2-3 lần</a:t>
            </a:r>
          </a:p>
          <a:p>
            <a:r>
              <a:rPr lang="en-US" sz="4400">
                <a:latin typeface="Times New Roman" panose="02020603050405020304" pitchFamily="18" charset="0"/>
                <a:cs typeface="Times New Roman" panose="02020603050405020304" pitchFamily="18" charset="0"/>
              </a:rPr>
              <a:t>- Cho nhóm </a:t>
            </a:r>
            <a:r>
              <a:rPr lang="vi-VN" altLang="en-US"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cá nhân trẻ đọc thơ</a:t>
            </a:r>
          </a:p>
          <a:p>
            <a:r>
              <a:rPr lang="en-US" sz="4400">
                <a:latin typeface="Times New Roman" panose="02020603050405020304" pitchFamily="18" charset="0"/>
                <a:cs typeface="Times New Roman" panose="02020603050405020304" pitchFamily="18" charset="0"/>
              </a:rPr>
              <a:t>(Trong khi trẻ đọc cô chú ý sửa sai, động viên, khuyến khích trẻ )</a:t>
            </a:r>
          </a:p>
          <a:p>
            <a:r>
              <a:rPr lang="en-US" sz="4400">
                <a:latin typeface="Times New Roman" panose="02020603050405020304" pitchFamily="18" charset="0"/>
                <a:cs typeface="Times New Roman" panose="02020603050405020304" pitchFamily="18" charset="0"/>
              </a:rPr>
              <a:t>- Cả lớp đọc lại một lần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 y="-114300"/>
            <a:ext cx="18282285" cy="10268585"/>
          </a:xfrm>
          <a:prstGeom prst="rect">
            <a:avLst/>
          </a:prstGeom>
        </p:spPr>
      </p:pic>
      <p:sp>
        <p:nvSpPr>
          <p:cNvPr id="2" name="Text Box 1"/>
          <p:cNvSpPr txBox="1"/>
          <p:nvPr/>
        </p:nvSpPr>
        <p:spPr>
          <a:xfrm>
            <a:off x="4191000" y="3848100"/>
            <a:ext cx="10643235" cy="2122805"/>
          </a:xfrm>
          <a:prstGeom prst="rect">
            <a:avLst/>
          </a:prstGeom>
          <a:noFill/>
        </p:spPr>
        <p:txBody>
          <a:bodyPr wrap="square" rtlCol="0">
            <a:spAutoFit/>
          </a:bodyPr>
          <a:lstStyle/>
          <a:p>
            <a:r>
              <a:rPr lang="en-US"/>
              <a:t> </a:t>
            </a:r>
            <a:r>
              <a:rPr lang="vi-VN" altLang="en-US"/>
              <a:t> </a:t>
            </a:r>
            <a:r>
              <a:rPr lang="vi-VN" altLang="en-US" sz="6600">
                <a:solidFill>
                  <a:srgbClr val="FF0000"/>
                </a:solidFill>
                <a:latin typeface="Times New Roman" panose="02020603050405020304" pitchFamily="18" charset="0"/>
                <a:cs typeface="Times New Roman" panose="02020603050405020304" pitchFamily="18" charset="0"/>
              </a:rPr>
              <a:t>Cô nhận xét giờ hoc và      chuyển hoạt động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14300"/>
            <a:ext cx="18288000" cy="10287000"/>
          </a:xfrm>
          <a:prstGeom prst="rect">
            <a:avLst/>
          </a:prstGeom>
        </p:spPr>
      </p:pic>
      <p:sp>
        <p:nvSpPr>
          <p:cNvPr id="3" name="TextBox 2"/>
          <p:cNvSpPr txBox="1"/>
          <p:nvPr/>
        </p:nvSpPr>
        <p:spPr>
          <a:xfrm>
            <a:off x="2819400" y="114300"/>
            <a:ext cx="11430000" cy="1014730"/>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1. </a:t>
            </a:r>
            <a:r>
              <a:rPr lang="en-US" sz="6000" dirty="0" err="1">
                <a:solidFill>
                  <a:srgbClr val="FF0000"/>
                </a:solidFill>
                <a:latin typeface="Times New Roman" panose="02020603050405020304" pitchFamily="18" charset="0"/>
                <a:cs typeface="Times New Roman" panose="02020603050405020304" pitchFamily="18" charset="0"/>
              </a:rPr>
              <a:t>Ổn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định</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tổ</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chức</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3200400" y="1028700"/>
            <a:ext cx="10822305" cy="1754326"/>
          </a:xfrm>
          <a:prstGeom prst="rect">
            <a:avLst/>
          </a:prstGeom>
          <a:noFill/>
        </p:spPr>
        <p:txBody>
          <a:bodyPr wrap="square" rtlCol="0">
            <a:spAutoFit/>
          </a:bodyPr>
          <a:lstStyle/>
          <a:p>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cho trẻ</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xem</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1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số</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hình</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ảnh</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về</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trung</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thu</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endPar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EDD7FA2-B650-0D46-D3D0-BAD35813A1D3}"/>
              </a:ext>
            </a:extLst>
          </p:cNvPr>
          <p:cNvPicPr>
            <a:picLocks noChangeAspect="1"/>
          </p:cNvPicPr>
          <p:nvPr/>
        </p:nvPicPr>
        <p:blipFill>
          <a:blip r:embed="rId4"/>
          <a:stretch>
            <a:fillRect/>
          </a:stretch>
        </p:blipFill>
        <p:spPr>
          <a:xfrm>
            <a:off x="-13063" y="2903445"/>
            <a:ext cx="5943600" cy="7543800"/>
          </a:xfrm>
          <a:prstGeom prst="rect">
            <a:avLst/>
          </a:prstGeom>
        </p:spPr>
      </p:pic>
      <p:pic>
        <p:nvPicPr>
          <p:cNvPr id="10" name="Picture 9">
            <a:extLst>
              <a:ext uri="{FF2B5EF4-FFF2-40B4-BE49-F238E27FC236}">
                <a16:creationId xmlns:a16="http://schemas.microsoft.com/office/drawing/2014/main" id="{E68C21E8-CEB1-DA43-EFDA-69425B444E9A}"/>
              </a:ext>
            </a:extLst>
          </p:cNvPr>
          <p:cNvPicPr>
            <a:picLocks noChangeAspect="1"/>
          </p:cNvPicPr>
          <p:nvPr/>
        </p:nvPicPr>
        <p:blipFill>
          <a:blip r:embed="rId5"/>
          <a:stretch>
            <a:fillRect/>
          </a:stretch>
        </p:blipFill>
        <p:spPr>
          <a:xfrm>
            <a:off x="5867400" y="2908888"/>
            <a:ext cx="6248400" cy="7543800"/>
          </a:xfrm>
          <a:prstGeom prst="rect">
            <a:avLst/>
          </a:prstGeom>
        </p:spPr>
      </p:pic>
      <p:pic>
        <p:nvPicPr>
          <p:cNvPr id="13" name="Picture 12">
            <a:extLst>
              <a:ext uri="{FF2B5EF4-FFF2-40B4-BE49-F238E27FC236}">
                <a16:creationId xmlns:a16="http://schemas.microsoft.com/office/drawing/2014/main" id="{30E8A8F7-BEE1-293D-E779-32F5E8080056}"/>
              </a:ext>
            </a:extLst>
          </p:cNvPr>
          <p:cNvPicPr>
            <a:picLocks noChangeAspect="1"/>
          </p:cNvPicPr>
          <p:nvPr/>
        </p:nvPicPr>
        <p:blipFill>
          <a:blip r:embed="rId6"/>
          <a:stretch>
            <a:fillRect/>
          </a:stretch>
        </p:blipFill>
        <p:spPr>
          <a:xfrm>
            <a:off x="12115800" y="2908888"/>
            <a:ext cx="6096000" cy="7543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anim calcmode="lin" valueType="num">
                                      <p:cBhvr>
                                        <p:cTn id="21" dur="2000" fill="hold"/>
                                        <p:tgtEl>
                                          <p:spTgt spid="13"/>
                                        </p:tgtEl>
                                        <p:attrNameLst>
                                          <p:attrName>ppt_w</p:attrName>
                                        </p:attrNameLst>
                                      </p:cBhvr>
                                      <p:tavLst>
                                        <p:tav tm="0" fmla="#ppt_w*sin(2.5*pi*$)">
                                          <p:val>
                                            <p:fltVal val="0"/>
                                          </p:val>
                                        </p:tav>
                                        <p:tav tm="100000">
                                          <p:val>
                                            <p:fltVal val="1"/>
                                          </p:val>
                                        </p:tav>
                                      </p:tavLst>
                                    </p:anim>
                                    <p:anim calcmode="lin" valueType="num">
                                      <p:cBhvr>
                                        <p:cTn id="2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hơn 60 hình nền slide đẹp nhất - Hình nền máy t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0" y="4445"/>
            <a:ext cx="18357850" cy="10240010"/>
          </a:xfrm>
          <a:prstGeom prst="rect">
            <a:avLst/>
          </a:prstGeom>
        </p:spPr>
      </p:pic>
      <p:sp>
        <p:nvSpPr>
          <p:cNvPr id="4" name="TextBox 3"/>
          <p:cNvSpPr txBox="1"/>
          <p:nvPr/>
        </p:nvSpPr>
        <p:spPr>
          <a:xfrm>
            <a:off x="2743200" y="4756467"/>
            <a:ext cx="12559665" cy="2585323"/>
          </a:xfrm>
          <a:prstGeom prst="rect">
            <a:avLst/>
          </a:prstGeom>
          <a:noFill/>
        </p:spPr>
        <p:txBody>
          <a:bodyPr wrap="square" rtlCol="0">
            <a:spAutoFit/>
          </a:bodyPr>
          <a:lstStyle/>
          <a:p>
            <a:pPr marL="685800" indent="-685800" algn="ctr">
              <a:buFontTx/>
              <a:buChar char="-"/>
            </a:pP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Cô giới thiệu tên bài thơ: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Bé</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yêu</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trăng</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p>
          <a:p>
            <a:pPr indent="0" algn="ctr">
              <a:buFontTx/>
              <a:buNone/>
            </a:pP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T</a:t>
            </a: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ác giả: </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Lê Bình </a:t>
            </a:r>
          </a:p>
          <a:p>
            <a:pPr algn="ct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h</a:t>
            </a:r>
            <a:r>
              <a:rPr 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ỏi</a:t>
            </a:r>
            <a:r>
              <a:rPr 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trẻ</a:t>
            </a:r>
            <a:r>
              <a:rPr 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tên</a:t>
            </a:r>
            <a:r>
              <a:rPr 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thơ? tên tác giả?</a:t>
            </a:r>
          </a:p>
        </p:txBody>
      </p:sp>
      <p:sp>
        <p:nvSpPr>
          <p:cNvPr id="7" name="Text Box 6"/>
          <p:cNvSpPr txBox="1"/>
          <p:nvPr/>
        </p:nvSpPr>
        <p:spPr>
          <a:xfrm>
            <a:off x="4343400" y="2552700"/>
            <a:ext cx="10959465" cy="2308324"/>
          </a:xfrm>
          <a:prstGeom prst="rect">
            <a:avLst/>
          </a:prstGeom>
          <a:noFill/>
        </p:spPr>
        <p:txBody>
          <a:bodyPr wrap="square" rtlCol="0">
            <a:spAutoFit/>
          </a:bodyPr>
          <a:lstStyle/>
          <a:p>
            <a:r>
              <a:rPr lang="en-US" altLang="en-US" sz="7200" dirty="0">
                <a:solidFill>
                  <a:srgbClr val="FF0000"/>
                </a:solidFill>
                <a:latin typeface="Times New Roman" panose="02020603050405020304" pitchFamily="18" charset="0"/>
                <a:cs typeface="Times New Roman" panose="02020603050405020304" pitchFamily="18" charset="0"/>
              </a:rPr>
              <a:t>2. </a:t>
            </a:r>
            <a:r>
              <a:rPr lang="en-US" altLang="en-US" sz="7200" dirty="0" err="1">
                <a:solidFill>
                  <a:srgbClr val="FF0000"/>
                </a:solidFill>
                <a:latin typeface="Times New Roman" panose="02020603050405020304" pitchFamily="18" charset="0"/>
                <a:cs typeface="Times New Roman" panose="02020603050405020304" pitchFamily="18" charset="0"/>
              </a:rPr>
              <a:t>Phương</a:t>
            </a:r>
            <a:r>
              <a:rPr lang="en-US" altLang="en-US" sz="7200" dirty="0">
                <a:solidFill>
                  <a:srgbClr val="FF0000"/>
                </a:solidFill>
                <a:latin typeface="Times New Roman" panose="02020603050405020304" pitchFamily="18" charset="0"/>
                <a:cs typeface="Times New Roman" panose="02020603050405020304" pitchFamily="18" charset="0"/>
              </a:rPr>
              <a:t> </a:t>
            </a:r>
            <a:r>
              <a:rPr lang="en-US" altLang="en-US" sz="7200" dirty="0" err="1">
                <a:solidFill>
                  <a:srgbClr val="FF0000"/>
                </a:solidFill>
                <a:latin typeface="Times New Roman" panose="02020603050405020304" pitchFamily="18" charset="0"/>
                <a:cs typeface="Times New Roman" panose="02020603050405020304" pitchFamily="18" charset="0"/>
              </a:rPr>
              <a:t>pháp</a:t>
            </a:r>
            <a:r>
              <a:rPr lang="en-US" altLang="en-US" sz="7200" dirty="0">
                <a:solidFill>
                  <a:srgbClr val="FF0000"/>
                </a:solidFill>
                <a:latin typeface="Times New Roman" panose="02020603050405020304" pitchFamily="18" charset="0"/>
                <a:cs typeface="Times New Roman" panose="02020603050405020304" pitchFamily="18" charset="0"/>
              </a:rPr>
              <a:t> </a:t>
            </a:r>
            <a:r>
              <a:rPr lang="en-US" altLang="en-US" sz="7200" dirty="0" err="1">
                <a:solidFill>
                  <a:srgbClr val="FF0000"/>
                </a:solidFill>
                <a:latin typeface="Times New Roman" panose="02020603050405020304" pitchFamily="18" charset="0"/>
                <a:cs typeface="Times New Roman" panose="02020603050405020304" pitchFamily="18" charset="0"/>
              </a:rPr>
              <a:t>tổ</a:t>
            </a:r>
            <a:r>
              <a:rPr lang="en-US" altLang="en-US" sz="7200" dirty="0">
                <a:solidFill>
                  <a:srgbClr val="FF0000"/>
                </a:solidFill>
                <a:latin typeface="Times New Roman" panose="02020603050405020304" pitchFamily="18" charset="0"/>
                <a:cs typeface="Times New Roman" panose="02020603050405020304" pitchFamily="18" charset="0"/>
              </a:rPr>
              <a:t> </a:t>
            </a:r>
            <a:r>
              <a:rPr lang="en-US" altLang="en-US" sz="7200" dirty="0" err="1">
                <a:solidFill>
                  <a:srgbClr val="FF0000"/>
                </a:solidFill>
                <a:latin typeface="Times New Roman" panose="02020603050405020304" pitchFamily="18" charset="0"/>
                <a:cs typeface="Times New Roman" panose="02020603050405020304" pitchFamily="18" charset="0"/>
              </a:rPr>
              <a:t>chức</a:t>
            </a:r>
            <a:r>
              <a:rPr lang="en-US" altLang="en-US" sz="7200" dirty="0">
                <a:solidFill>
                  <a:srgbClr val="FF0000"/>
                </a:solidFill>
                <a:latin typeface="Times New Roman" panose="02020603050405020304" pitchFamily="18" charset="0"/>
                <a:cs typeface="Times New Roman" panose="02020603050405020304" pitchFamily="18" charset="0"/>
              </a:rPr>
              <a:t> </a:t>
            </a:r>
          </a:p>
          <a:p>
            <a:r>
              <a:rPr lang="vi-VN" altLang="en-US" sz="7200" dirty="0">
                <a:solidFill>
                  <a:srgbClr val="FF0000"/>
                </a:solidFill>
                <a:latin typeface="Times New Roman" panose="02020603050405020304" pitchFamily="18" charset="0"/>
                <a:cs typeface="Times New Roman" panose="02020603050405020304" pitchFamily="18" charset="0"/>
              </a:rPr>
              <a:t>Lần 1: Cô đọc không tranh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342955"/>
            <a:ext cx="15925800" cy="882015"/>
          </a:xfrm>
          <a:prstGeom prst="rect">
            <a:avLst/>
          </a:prstGeom>
          <a:noFill/>
        </p:spPr>
        <p:txBody>
          <a:bodyPr wrap="square">
            <a:spAutoFit/>
          </a:bodyPr>
          <a:lstStyle/>
          <a:p>
            <a:pPr algn="ctr">
              <a:lnSpc>
                <a:spcPts val="6165"/>
              </a:lnSpc>
              <a:spcBef>
                <a:spcPct val="0"/>
              </a:spcBef>
            </a:pPr>
            <a:r>
              <a:rPr lang="vi-VN" sz="6600" b="1" dirty="0">
                <a:solidFill>
                  <a:srgbClr val="FF0000"/>
                </a:solidFill>
                <a:latin typeface="Times New Roman" panose="02020603050405020304" pitchFamily="18" charset="0"/>
                <a:ea typeface="Handyman"/>
                <a:cs typeface="Times New Roman" panose="02020603050405020304" pitchFamily="18" charset="0"/>
                <a:sym typeface="Handyman"/>
              </a:rPr>
              <a:t>Lần 2: Cô đọc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kết</a:t>
            </a: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hợp</a:t>
            </a: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tranh</a:t>
            </a: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 minh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họa</a:t>
            </a:r>
          </a:p>
        </p:txBody>
      </p:sp>
      <p:pic>
        <p:nvPicPr>
          <p:cNvPr id="4" name="Picture 3">
            <a:extLst>
              <a:ext uri="{FF2B5EF4-FFF2-40B4-BE49-F238E27FC236}">
                <a16:creationId xmlns:a16="http://schemas.microsoft.com/office/drawing/2014/main" id="{3129254C-5A86-E5A4-C3C3-CED793DAA924}"/>
              </a:ext>
            </a:extLst>
          </p:cNvPr>
          <p:cNvPicPr>
            <a:picLocks noChangeAspect="1"/>
          </p:cNvPicPr>
          <p:nvPr/>
        </p:nvPicPr>
        <p:blipFill>
          <a:blip r:embed="rId2"/>
          <a:stretch>
            <a:fillRect/>
          </a:stretch>
        </p:blipFill>
        <p:spPr>
          <a:xfrm>
            <a:off x="0" y="1614487"/>
            <a:ext cx="18288000" cy="86725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509E0E-DFA8-8C3B-A5B5-111EEEBE31C8}"/>
              </a:ext>
            </a:extLst>
          </p:cNvPr>
          <p:cNvPicPr>
            <a:picLocks noChangeAspect="1"/>
          </p:cNvPicPr>
          <p:nvPr/>
        </p:nvPicPr>
        <p:blipFill>
          <a:blip r:embed="rId2"/>
          <a:stretch>
            <a:fillRect/>
          </a:stretch>
        </p:blipFill>
        <p:spPr>
          <a:xfrm>
            <a:off x="0" y="0"/>
            <a:ext cx="18288000" cy="10287000"/>
          </a:xfrm>
          <a:prstGeom prst="rect">
            <a:avLst/>
          </a:prstGeom>
        </p:spPr>
      </p:pic>
      <p:sp>
        <p:nvSpPr>
          <p:cNvPr id="4" name="Oval Callout 3"/>
          <p:cNvSpPr/>
          <p:nvPr/>
        </p:nvSpPr>
        <p:spPr>
          <a:xfrm>
            <a:off x="12801600" y="419099"/>
            <a:ext cx="4572000" cy="3505201"/>
          </a:xfrm>
          <a:prstGeom prst="wedgeEllipseCallout">
            <a:avLst/>
          </a:prstGeom>
          <a:solidFill>
            <a:schemeClr val="accent6">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Text Box 4">
            <a:extLst>
              <a:ext uri="{FF2B5EF4-FFF2-40B4-BE49-F238E27FC236}">
                <a16:creationId xmlns:a16="http://schemas.microsoft.com/office/drawing/2014/main" id="{9E025884-A45D-1E73-0EAB-861D0AA97E29}"/>
              </a:ext>
            </a:extLst>
          </p:cNvPr>
          <p:cNvSpPr txBox="1"/>
          <p:nvPr/>
        </p:nvSpPr>
        <p:spPr>
          <a:xfrm>
            <a:off x="14097000" y="602974"/>
            <a:ext cx="4953000" cy="3724096"/>
          </a:xfrm>
          <a:prstGeom prst="rect">
            <a:avLst/>
          </a:prstGeom>
          <a:noFill/>
        </p:spPr>
        <p:txBody>
          <a:bodyPr wrap="square" rtlCol="0">
            <a:spAutoFit/>
          </a:bodyPr>
          <a:lstStyle/>
          <a:p>
            <a:r>
              <a:rPr lang="en-US" altLang="en-US" sz="2400" dirty="0" err="1">
                <a:solidFill>
                  <a:srgbClr val="002060"/>
                </a:solidFill>
                <a:latin typeface="Times New Roman" panose="02020603050405020304" pitchFamily="18" charset="0"/>
                <a:cs typeface="Times New Roman" panose="02020603050405020304" pitchFamily="18" charset="0"/>
              </a:rPr>
              <a:t>Bé</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yêu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trăng</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Bằng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giọng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hát</a:t>
            </a:r>
            <a:endParaRPr lang="en-US" altLang="en-US" sz="2400" dirty="0">
              <a:solidFill>
                <a:srgbClr val="002060"/>
              </a:solidFill>
              <a:latin typeface="Times New Roman" panose="02020603050405020304" pitchFamily="18" charset="0"/>
              <a:cs typeface="Times New Roman" panose="02020603050405020304" pitchFamily="18" charset="0"/>
            </a:endParaRPr>
          </a:p>
          <a:p>
            <a:r>
              <a:rPr lang="en-US" altLang="en-US" sz="2400" dirty="0" err="1">
                <a:solidFill>
                  <a:srgbClr val="002060"/>
                </a:solidFill>
                <a:latin typeface="Times New Roman" panose="02020603050405020304" pitchFamily="18" charset="0"/>
                <a:cs typeface="Times New Roman" panose="02020603050405020304" pitchFamily="18" charset="0"/>
              </a:rPr>
              <a:t>Trăng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vằng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vặc</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a:solidFill>
                  <a:srgbClr val="002060"/>
                </a:solidFill>
                <a:latin typeface="Times New Roman" panose="02020603050405020304" pitchFamily="18" charset="0"/>
                <a:cs typeface="Times New Roman" panose="02020603050405020304" pitchFamily="18" charset="0"/>
              </a:rPr>
              <a:t>Soi </a:t>
            </a:r>
            <a:r>
              <a:rPr lang="en-US" altLang="en-US" sz="2400" dirty="0" err="1">
                <a:solidFill>
                  <a:srgbClr val="002060"/>
                </a:solidFill>
                <a:latin typeface="Times New Roman" panose="02020603050405020304" pitchFamily="18" charset="0"/>
                <a:cs typeface="Times New Roman" panose="02020603050405020304" pitchFamily="18" charset="0"/>
              </a:rPr>
              <a:t>bé</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cười</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Trăng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ơi</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Đừng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lặng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nhé</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Để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bé</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hát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dưới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trăng</a:t>
            </a:r>
            <a:r>
              <a:rPr lang="en-US" altLang="en-US" sz="2400" dirty="0">
                <a:solidFill>
                  <a:srgbClr val="002060"/>
                </a:solidFill>
                <a:latin typeface="Times New Roman" panose="02020603050405020304" pitchFamily="18" charset="0"/>
                <a:cs typeface="Times New Roman" panose="02020603050405020304" pitchFamily="18" charset="0"/>
              </a:rPr>
              <a:t> </a:t>
            </a:r>
          </a:p>
          <a:p>
            <a:endParaRPr lang="vi-VN" altLang="en-US" sz="4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BE179-374F-3D6E-5585-AD37F5E218AA}"/>
              </a:ext>
            </a:extLst>
          </p:cNvPr>
          <p:cNvPicPr>
            <a:picLocks noChangeAspect="1"/>
          </p:cNvPicPr>
          <p:nvPr/>
        </p:nvPicPr>
        <p:blipFill>
          <a:blip r:embed="rId2"/>
          <a:stretch>
            <a:fillRect/>
          </a:stretch>
        </p:blipFill>
        <p:spPr>
          <a:xfrm>
            <a:off x="0" y="0"/>
            <a:ext cx="18288000" cy="10287000"/>
          </a:xfrm>
          <a:prstGeom prst="rect">
            <a:avLst/>
          </a:prstGeom>
        </p:spPr>
      </p:pic>
      <p:sp>
        <p:nvSpPr>
          <p:cNvPr id="4" name="Oval Callout 3"/>
          <p:cNvSpPr/>
          <p:nvPr/>
        </p:nvSpPr>
        <p:spPr>
          <a:xfrm>
            <a:off x="13563600" y="190500"/>
            <a:ext cx="3200400" cy="2590800"/>
          </a:xfrm>
          <a:prstGeom prst="wedgeEllipseCallout">
            <a:avLst/>
          </a:prstGeom>
          <a:solidFill>
            <a:schemeClr val="accent6">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altLang="en-US" sz="2400" dirty="0" err="1">
                <a:solidFill>
                  <a:srgbClr val="002060"/>
                </a:solidFill>
                <a:latin typeface="Times New Roman" panose="02020603050405020304" pitchFamily="18" charset="0"/>
                <a:cs typeface="Times New Roman" panose="02020603050405020304" pitchFamily="18" charset="0"/>
              </a:rPr>
              <a:t>Để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chị</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hằng</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Chơi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bé</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Để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chú</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Cuội</a:t>
            </a:r>
            <a:r>
              <a:rPr lang="en-US" altLang="en-US" sz="2400" dirty="0">
                <a:solidFill>
                  <a:srgbClr val="002060"/>
                </a:solidFill>
                <a:latin typeface="Times New Roman" panose="02020603050405020304" pitchFamily="18" charset="0"/>
                <a:cs typeface="Times New Roman" panose="02020603050405020304" pitchFamily="18" charset="0"/>
              </a:rPr>
              <a:t> </a:t>
            </a:r>
          </a:p>
          <a:p>
            <a:r>
              <a:rPr lang="en-US" altLang="en-US" sz="2400" dirty="0" err="1">
                <a:solidFill>
                  <a:srgbClr val="002060"/>
                </a:solidFill>
                <a:latin typeface="Times New Roman" panose="02020603050405020304" pitchFamily="18" charset="0"/>
                <a:cs typeface="Times New Roman" panose="02020603050405020304" pitchFamily="18" charset="0"/>
              </a:rPr>
              <a:t>Vơi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buồn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tẻ</a:t>
            </a:r>
            <a:r>
              <a:rPr lang="en-US" altLang="en-US" sz="2400" dirty="0">
                <a:solidFill>
                  <a:srgbClr val="002060"/>
                </a:solidFill>
                <a:latin typeface="Times New Roman" panose="02020603050405020304" pitchFamily="18" charset="0"/>
                <a:cs typeface="Times New Roman" panose="02020603050405020304" pitchFamily="18" charset="0"/>
              </a:rPr>
              <a:t> </a:t>
            </a:r>
            <a:endParaRPr lang="vi-VN" altLang="en-US" sz="24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C0B4C9-996A-F4DB-9838-CB1CE280E69A}"/>
              </a:ext>
            </a:extLst>
          </p:cNvPr>
          <p:cNvPicPr>
            <a:picLocks noChangeAspect="1"/>
          </p:cNvPicPr>
          <p:nvPr/>
        </p:nvPicPr>
        <p:blipFill>
          <a:blip r:embed="rId2"/>
          <a:stretch>
            <a:fillRect/>
          </a:stretch>
        </p:blipFill>
        <p:spPr>
          <a:xfrm>
            <a:off x="-48786" y="0"/>
            <a:ext cx="18336786" cy="10287000"/>
          </a:xfrm>
          <a:prstGeom prst="rect">
            <a:avLst/>
          </a:prstGeom>
        </p:spPr>
      </p:pic>
      <p:sp>
        <p:nvSpPr>
          <p:cNvPr id="5" name="Oval Callout 4"/>
          <p:cNvSpPr/>
          <p:nvPr/>
        </p:nvSpPr>
        <p:spPr>
          <a:xfrm>
            <a:off x="12649200" y="495300"/>
            <a:ext cx="4717415" cy="1927860"/>
          </a:xfrm>
          <a:prstGeom prst="wedgeEllipseCallout">
            <a:avLst/>
          </a:prstGeom>
          <a:solidFill>
            <a:schemeClr val="accent6">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en-US" sz="2400" dirty="0" err="1">
                <a:solidFill>
                  <a:srgbClr val="002060"/>
                </a:solidFill>
                <a:latin typeface="Times New Roman" panose="02020603050405020304" pitchFamily="18" charset="0"/>
                <a:cs typeface="Times New Roman" panose="02020603050405020304" pitchFamily="18" charset="0"/>
              </a:rPr>
              <a:t>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Trăng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ơi</a:t>
            </a:r>
            <a:r>
              <a:rPr lang="en-US" altLang="en-US" sz="2400" dirty="0">
                <a:solidFill>
                  <a:srgbClr val="002060"/>
                </a:solidFill>
                <a:latin typeface="Times New Roman" panose="02020603050405020304" pitchFamily="18" charset="0"/>
                <a:cs typeface="Times New Roman" panose="02020603050405020304" pitchFamily="18" charset="0"/>
              </a:rPr>
              <a:t> </a:t>
            </a:r>
          </a:p>
          <a:p>
            <a:pPr algn="ctr"/>
            <a:r>
              <a:rPr lang="en-US" altLang="en-US" sz="2400" dirty="0" err="1">
                <a:solidFill>
                  <a:srgbClr val="002060"/>
                </a:solidFill>
                <a:latin typeface="Times New Roman" panose="02020603050405020304" pitchFamily="18" charset="0"/>
                <a:cs typeface="Times New Roman" panose="02020603050405020304" pitchFamily="18" charset="0"/>
              </a:rPr>
              <a:t>Đừng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lặng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nhé</a:t>
            </a:r>
            <a:r>
              <a:rPr lang="en-US" altLang="en-US" sz="2400" dirty="0">
                <a:solidFill>
                  <a:srgbClr val="002060"/>
                </a:solidFill>
                <a:latin typeface="Times New Roman" panose="02020603050405020304" pitchFamily="18" charset="0"/>
                <a:cs typeface="Times New Roman" panose="02020603050405020304" pitchFamily="18" charset="0"/>
              </a:rPr>
              <a:t> </a:t>
            </a:r>
          </a:p>
          <a:p>
            <a:pPr algn="ctr"/>
            <a:r>
              <a:rPr lang="en-US" altLang="en-US" sz="2400" dirty="0" err="1">
                <a:solidFill>
                  <a:srgbClr val="002060"/>
                </a:solidFill>
                <a:latin typeface="Times New Roman" panose="02020603050405020304" pitchFamily="18" charset="0"/>
                <a:cs typeface="Times New Roman" panose="02020603050405020304" pitchFamily="18" charset="0"/>
              </a:rPr>
              <a:t>Để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bé</a:t>
            </a:r>
            <a:r>
              <a:rPr lang="en-US" altLang="en-US" sz="2400" dirty="0">
                <a:solidFill>
                  <a:srgbClr val="002060"/>
                </a:solidFill>
                <a:latin typeface="Times New Roman" panose="02020603050405020304" pitchFamily="18" charset="0"/>
                <a:cs typeface="Times New Roman" panose="02020603050405020304" pitchFamily="18" charset="0"/>
              </a:rPr>
              <a:t> </a:t>
            </a:r>
          </a:p>
          <a:p>
            <a:pPr algn="ctr"/>
            <a:r>
              <a:rPr lang="en-US" altLang="en-US" sz="2400" dirty="0" err="1">
                <a:solidFill>
                  <a:srgbClr val="002060"/>
                </a:solidFill>
                <a:latin typeface="Times New Roman" panose="02020603050405020304" pitchFamily="18" charset="0"/>
                <a:cs typeface="Times New Roman" panose="02020603050405020304" pitchFamily="18" charset="0"/>
              </a:rPr>
              <a:t>hát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trăng</a:t>
            </a:r>
            <a:r>
              <a:rPr lang="en-US" altLang="en-US" sz="2400"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2545"/>
            <a:ext cx="18343880" cy="10281920"/>
          </a:xfrm>
          <a:prstGeom prst="rect">
            <a:avLst/>
          </a:prstGeom>
        </p:spPr>
      </p:pic>
      <p:sp>
        <p:nvSpPr>
          <p:cNvPr id="3" name="Text Box 2"/>
          <p:cNvSpPr txBox="1"/>
          <p:nvPr/>
        </p:nvSpPr>
        <p:spPr>
          <a:xfrm>
            <a:off x="3428365" y="3619500"/>
            <a:ext cx="11628120" cy="4154984"/>
          </a:xfrm>
          <a:prstGeom prst="rect">
            <a:avLst/>
          </a:prstGeom>
          <a:noFill/>
        </p:spPr>
        <p:txBody>
          <a:bodyPr wrap="square" rtlCol="0">
            <a:spAutoFit/>
          </a:bodyPr>
          <a:lstStyle/>
          <a:p>
            <a:r>
              <a:rPr lang="vi-VN" altLang="en-US" sz="4400" dirty="0">
                <a:solidFill>
                  <a:srgbClr val="FF0000"/>
                </a:solidFill>
                <a:latin typeface="Times New Roman" panose="02020603050405020304" pitchFamily="18" charset="0"/>
                <a:cs typeface="Times New Roman" panose="02020603050405020304" pitchFamily="18" charset="0"/>
              </a:rPr>
              <a:t>        </a:t>
            </a:r>
            <a:r>
              <a:rPr lang="vi-VN" altLang="en-US" sz="6600" dirty="0">
                <a:solidFill>
                  <a:srgbClr val="FF0000"/>
                </a:solidFill>
                <a:latin typeface="Times New Roman" panose="02020603050405020304" pitchFamily="18" charset="0"/>
                <a:cs typeface="Times New Roman" panose="02020603050405020304" pitchFamily="18" charset="0"/>
              </a:rPr>
              <a:t>Cô giảng nội dung bài thơ</a:t>
            </a:r>
            <a:endParaRPr lang="vi-VN" altLang="en-US" sz="6000" dirty="0">
              <a:latin typeface="Times New Roman" panose="02020603050405020304" pitchFamily="18" charset="0"/>
              <a:cs typeface="Times New Roman" panose="02020603050405020304" pitchFamily="18" charset="0"/>
            </a:endParaRPr>
          </a:p>
          <a:p>
            <a:r>
              <a:rPr lang="vi-VN" dirty="0"/>
              <a:t> </a:t>
            </a:r>
            <a:r>
              <a:rPr lang="vi-VN" sz="1800" dirty="0">
                <a:solidFill>
                  <a:srgbClr val="000000"/>
                </a:solidFill>
                <a:effectLst/>
                <a:latin typeface="Times New Roman" panose="02020603050405020304" pitchFamily="18" charset="0"/>
                <a:ea typeface="SimSun" panose="02010600030101010101" pitchFamily="2" charset="-122"/>
              </a:rPr>
              <a:t> </a:t>
            </a:r>
            <a:r>
              <a:rPr lang="vi-VN" sz="3600" dirty="0">
                <a:solidFill>
                  <a:srgbClr val="000000"/>
                </a:solidFill>
                <a:effectLst/>
                <a:latin typeface="Times New Roman" panose="02020603050405020304" pitchFamily="18" charset="0"/>
                <a:ea typeface="SimSun" panose="02010600030101010101" pitchFamily="2" charset="-122"/>
              </a:rPr>
              <a:t>Nói</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effectLst/>
                <a:latin typeface="Times New Roman" panose="02020603050405020304" pitchFamily="18" charset="0"/>
                <a:ea typeface="Arial" panose="020B0604020202020204" pitchFamily="34" charset="0"/>
              </a:rPr>
              <a:t>về</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tình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yêu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sự</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trìu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của</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em</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bé</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đối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với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trăng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trăng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trên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bầu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trời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có</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thể</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hiện</a:t>
            </a:r>
            <a:r>
              <a:rPr lang="en-US" sz="3600" dirty="0">
                <a:effectLst/>
                <a:latin typeface="Times New Roman" panose="02020603050405020304" pitchFamily="18" charset="0"/>
                <a:ea typeface="Arial" panose="020B0604020202020204" pitchFamily="34" charset="0"/>
              </a:rPr>
              <a:t> qua </a:t>
            </a:r>
            <a:r>
              <a:rPr lang="en-US" sz="3600" dirty="0" err="1">
                <a:effectLst/>
                <a:latin typeface="Times New Roman" panose="02020603050405020304" pitchFamily="18" charset="0"/>
                <a:ea typeface="Arial" panose="020B0604020202020204" pitchFamily="34" charset="0"/>
              </a:rPr>
              <a:t>việc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bé</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thường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xuyên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ngắm</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trăng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mong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chờ</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trăng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lên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cảm</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thấy</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thế</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giới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thật</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đẹp</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khéo</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khi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có</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ánh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trăng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nhẹ</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nhàng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xuống</a:t>
            </a:r>
            <a:endParaRPr lang="en-GB" sz="3600" dirty="0">
              <a:effectLst/>
              <a:latin typeface="Times New Roman" panose="02020603050405020304" pitchFamily="18" charset="0"/>
              <a:ea typeface="SimSun" panose="02010600030101010101" pitchFamily="2" charset="-122"/>
            </a:endParaRPr>
          </a:p>
          <a:p>
            <a:endParaRPr lang="en-US" altLang="en-US" sz="5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Picture 2"/>
          <p:cNvPicPr>
            <a:picLocks noChangeAspect="1"/>
          </p:cNvPicPr>
          <p:nvPr/>
        </p:nvPicPr>
        <p:blipFill>
          <a:blip r:embed="rId2"/>
          <a:stretch>
            <a:fillRect/>
          </a:stretch>
        </p:blipFill>
        <p:spPr>
          <a:xfrm>
            <a:off x="0" y="0"/>
            <a:ext cx="18288000" cy="10287000"/>
          </a:xfrm>
          <a:prstGeom prst="rect">
            <a:avLst/>
          </a:prstGeom>
        </p:spPr>
      </p:pic>
      <p:sp>
        <p:nvSpPr>
          <p:cNvPr id="11" name="Flowchart: Preparation 10"/>
          <p:cNvSpPr/>
          <p:nvPr/>
        </p:nvSpPr>
        <p:spPr>
          <a:xfrm>
            <a:off x="4191000" y="190500"/>
            <a:ext cx="8760460" cy="1744980"/>
          </a:xfrm>
          <a:prstGeom prst="flowChartPreparation">
            <a:avLst/>
          </a:prstGeom>
          <a:solidFill>
            <a:schemeClr val="accent3">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Box 3"/>
          <p:cNvSpPr txBox="1"/>
          <p:nvPr/>
        </p:nvSpPr>
        <p:spPr>
          <a:xfrm>
            <a:off x="3200400" y="419100"/>
            <a:ext cx="11049000" cy="1014730"/>
          </a:xfrm>
          <a:prstGeom prst="rect">
            <a:avLst/>
          </a:prstGeom>
          <a:noFill/>
        </p:spPr>
        <p:txBody>
          <a:bodyPr wrap="square" rtlCol="0">
            <a:spAutoFit/>
          </a:bodyPr>
          <a:lstStyle/>
          <a:p>
            <a:pPr algn="ctr"/>
            <a:r>
              <a:rPr lang="en-US" sz="6000" dirty="0" err="1">
                <a:solidFill>
                  <a:srgbClr val="FF0000"/>
                </a:solidFill>
                <a:latin typeface="Times New Roman" panose="02020603050405020304" pitchFamily="18" charset="0"/>
                <a:cs typeface="Times New Roman" panose="02020603050405020304" pitchFamily="18" charset="0"/>
              </a:rPr>
              <a:t>Đàm</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thoại</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với</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trẻ</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97087" y="2325588"/>
            <a:ext cx="14093825" cy="5139869"/>
          </a:xfrm>
          <a:prstGeom prst="rect">
            <a:avLst/>
          </a:prstGeom>
          <a:noFill/>
        </p:spPr>
        <p:txBody>
          <a:bodyPr wrap="square" rtlCol="0">
            <a:spAutoFit/>
          </a:bodyPr>
          <a:lstStyle/>
          <a:p>
            <a:r>
              <a:rPr lang="en-US" sz="4000" dirty="0">
                <a:effectLst/>
                <a:latin typeface="Times New Roman" panose="02020603050405020304" pitchFamily="18" charset="0"/>
                <a:ea typeface="SimSun" panose="02010600030101010101" pitchFamily="2" charset="-122"/>
              </a:rPr>
              <a:t>+ </a:t>
            </a:r>
            <a:r>
              <a:rPr lang="en-US" sz="4000" dirty="0" err="1">
                <a:effectLst/>
                <a:latin typeface="Times New Roman" panose="02020603050405020304" pitchFamily="18" charset="0"/>
                <a:ea typeface="SimSun" panose="02010600030101010101" pitchFamily="2" charset="-122"/>
              </a:rPr>
              <a:t>Cô</a:t>
            </a:r>
            <a:r>
              <a:rPr lang="en-US" sz="4000" dirty="0">
                <a:effectLst/>
                <a:latin typeface="Times New Roman" panose="02020603050405020304" pitchFamily="18" charset="0"/>
                <a:ea typeface="SimSun" panose="02010600030101010101" pitchFamily="2" charset="-122"/>
              </a:rPr>
              <a:t> </a:t>
            </a:r>
            <a:r>
              <a:rPr lang="en-US" sz="4000" dirty="0" err="1">
                <a:effectLst/>
                <a:latin typeface="Times New Roman" panose="02020603050405020304" pitchFamily="18" charset="0"/>
                <a:ea typeface="SimSun" panose="02010600030101010101" pitchFamily="2" charset="-122"/>
              </a:rPr>
              <a:t>đọc</a:t>
            </a:r>
            <a:r>
              <a:rPr lang="en-US" sz="4000" dirty="0">
                <a:effectLst/>
                <a:latin typeface="Times New Roman" panose="02020603050405020304" pitchFamily="18" charset="0"/>
                <a:ea typeface="SimSun" panose="02010600030101010101" pitchFamily="2" charset="-122"/>
              </a:rPr>
              <a:t> </a:t>
            </a:r>
            <a:r>
              <a:rPr lang="en-US" sz="4000" dirty="0" err="1">
                <a:effectLst/>
                <a:latin typeface="Times New Roman" panose="02020603050405020304" pitchFamily="18" charset="0"/>
                <a:ea typeface="SimSun" panose="02010600030101010101" pitchFamily="2" charset="-122"/>
              </a:rPr>
              <a:t>cho</a:t>
            </a:r>
            <a:r>
              <a:rPr lang="en-US" sz="4000" dirty="0">
                <a:effectLst/>
                <a:latin typeface="Times New Roman" panose="02020603050405020304" pitchFamily="18" charset="0"/>
                <a:ea typeface="SimSun" panose="02010600030101010101" pitchFamily="2" charset="-122"/>
              </a:rPr>
              <a:t> </a:t>
            </a:r>
            <a:r>
              <a:rPr lang="en-US" sz="4000" dirty="0" err="1">
                <a:effectLst/>
                <a:latin typeface="Times New Roman" panose="02020603050405020304" pitchFamily="18" charset="0"/>
                <a:ea typeface="SimSun" panose="02010600030101010101" pitchFamily="2" charset="-122"/>
              </a:rPr>
              <a:t>các</a:t>
            </a:r>
            <a:r>
              <a:rPr lang="en-US" sz="4000" dirty="0">
                <a:effectLst/>
                <a:latin typeface="Times New Roman" panose="02020603050405020304" pitchFamily="18" charset="0"/>
                <a:ea typeface="SimSun" panose="02010600030101010101" pitchFamily="2" charset="-122"/>
              </a:rPr>
              <a:t> con </a:t>
            </a:r>
            <a:r>
              <a:rPr lang="en-US" sz="4000" dirty="0" err="1">
                <a:effectLst/>
                <a:latin typeface="Times New Roman" panose="02020603050405020304" pitchFamily="18" charset="0"/>
                <a:ea typeface="SimSun" panose="02010600030101010101" pitchFamily="2" charset="-122"/>
              </a:rPr>
              <a:t>nghe</a:t>
            </a:r>
            <a:r>
              <a:rPr lang="en-US" sz="4000" dirty="0">
                <a:effectLst/>
                <a:latin typeface="Times New Roman" panose="02020603050405020304" pitchFamily="18" charset="0"/>
                <a:ea typeface="SimSun" panose="02010600030101010101" pitchFamily="2" charset="-122"/>
              </a:rPr>
              <a:t> </a:t>
            </a:r>
            <a:r>
              <a:rPr lang="en-US" sz="4000" dirty="0" err="1">
                <a:effectLst/>
                <a:latin typeface="Times New Roman" panose="02020603050405020304" pitchFamily="18" charset="0"/>
                <a:ea typeface="SimSun" panose="02010600030101010101" pitchFamily="2" charset="-122"/>
              </a:rPr>
              <a:t>bài</a:t>
            </a:r>
            <a:r>
              <a:rPr lang="en-US" sz="4000" dirty="0">
                <a:effectLst/>
                <a:latin typeface="Times New Roman" panose="02020603050405020304" pitchFamily="18" charset="0"/>
                <a:ea typeface="SimSun" panose="02010600030101010101" pitchFamily="2" charset="-122"/>
              </a:rPr>
              <a:t> </a:t>
            </a:r>
            <a:r>
              <a:rPr lang="en-US" sz="4000" dirty="0" err="1">
                <a:effectLst/>
                <a:latin typeface="Times New Roman" panose="02020603050405020304" pitchFamily="18" charset="0"/>
                <a:ea typeface="SimSun" panose="02010600030101010101" pitchFamily="2" charset="-122"/>
              </a:rPr>
              <a:t>thơ</a:t>
            </a:r>
            <a:r>
              <a:rPr lang="en-US" sz="4000" dirty="0">
                <a:effectLst/>
                <a:latin typeface="Times New Roman" panose="02020603050405020304" pitchFamily="18" charset="0"/>
                <a:ea typeface="SimSun" panose="02010600030101010101" pitchFamily="2" charset="-122"/>
              </a:rPr>
              <a:t> </a:t>
            </a:r>
            <a:r>
              <a:rPr lang="en-US" sz="4000" dirty="0" err="1">
                <a:effectLst/>
                <a:latin typeface="Times New Roman" panose="02020603050405020304" pitchFamily="18" charset="0"/>
                <a:ea typeface="SimSun" panose="02010600030101010101" pitchFamily="2" charset="-122"/>
              </a:rPr>
              <a:t>gì</a:t>
            </a:r>
            <a:r>
              <a:rPr lang="en-US" sz="4000" dirty="0">
                <a:effectLst/>
                <a:latin typeface="Times New Roman" panose="02020603050405020304" pitchFamily="18" charset="0"/>
                <a:ea typeface="SimSun" panose="02010600030101010101" pitchFamily="2" charset="-122"/>
              </a:rPr>
              <a:t>? </a:t>
            </a:r>
            <a:r>
              <a:rPr lang="vi-VN" sz="4000" dirty="0">
                <a:effectLst/>
                <a:latin typeface="Times New Roman" panose="02020603050405020304" pitchFamily="18" charset="0"/>
                <a:ea typeface="SimSun" panose="02010600030101010101" pitchFamily="2" charset="-122"/>
              </a:rPr>
              <a:t>Do ai sáng tác?</a:t>
            </a:r>
            <a:endParaRPr lang="en-GB" sz="4000" dirty="0">
              <a:effectLst/>
              <a:latin typeface="Times New Roman" panose="02020603050405020304" pitchFamily="18" charset="0"/>
              <a:ea typeface="SimSun" panose="02010600030101010101" pitchFamily="2" charset="-122"/>
            </a:endParaRPr>
          </a:p>
          <a:p>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Bé</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yêu</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trăng</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như</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thế</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nào</a:t>
            </a:r>
            <a:r>
              <a:rPr lang="en-US" sz="4000" dirty="0">
                <a:solidFill>
                  <a:srgbClr val="000000"/>
                </a:solidFill>
                <a:effectLst/>
                <a:latin typeface="Times New Roman" panose="02020603050405020304" pitchFamily="18" charset="0"/>
                <a:ea typeface="SimSun" panose="02010600030101010101" pitchFamily="2" charset="-122"/>
              </a:rPr>
              <a:t>?</a:t>
            </a:r>
            <a:r>
              <a:rPr lang="vi-VN" sz="4000" dirty="0">
                <a:solidFill>
                  <a:srgbClr val="000000"/>
                </a:solidFill>
                <a:effectLst/>
                <a:latin typeface="Times New Roman" panose="02020603050405020304" pitchFamily="18" charset="0"/>
                <a:ea typeface="SimSun" panose="02010600030101010101" pitchFamily="2" charset="-122"/>
              </a:rPr>
              <a:t> ( bé hát)</a:t>
            </a:r>
            <a:endParaRPr lang="en-GB" sz="4000" dirty="0">
              <a:effectLst/>
              <a:latin typeface="Times New Roman" panose="02020603050405020304" pitchFamily="18" charset="0"/>
              <a:ea typeface="SimSun" panose="02010600030101010101" pitchFamily="2" charset="-122"/>
            </a:endParaRPr>
          </a:p>
          <a:p>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Bé</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mong</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trăng</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như</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thế</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nào</a:t>
            </a:r>
            <a:r>
              <a:rPr lang="en-US" sz="4000" dirty="0">
                <a:solidFill>
                  <a:srgbClr val="000000"/>
                </a:solidFill>
                <a:effectLst/>
                <a:latin typeface="Times New Roman" panose="02020603050405020304" pitchFamily="18" charset="0"/>
                <a:ea typeface="SimSun" panose="02010600030101010101" pitchFamily="2" charset="-122"/>
              </a:rPr>
              <a:t>?</a:t>
            </a:r>
            <a:r>
              <a:rPr lang="vi-VN" sz="4000" dirty="0">
                <a:solidFill>
                  <a:srgbClr val="000000"/>
                </a:solidFill>
                <a:effectLst/>
                <a:latin typeface="Times New Roman" panose="02020603050405020304" pitchFamily="18" charset="0"/>
                <a:ea typeface="SimSun" panose="02010600030101010101" pitchFamily="2" charset="-122"/>
              </a:rPr>
              <a:t> ( Trăng đừng lặn)</a:t>
            </a:r>
            <a:endParaRPr lang="en-GB" sz="4000" dirty="0">
              <a:effectLst/>
              <a:latin typeface="Times New Roman" panose="02020603050405020304" pitchFamily="18" charset="0"/>
              <a:ea typeface="SimSun" panose="02010600030101010101" pitchFamily="2" charset="-122"/>
            </a:endParaRPr>
          </a:p>
          <a:p>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Bé</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mong</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trăng</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đừng</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lặn</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để</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làm</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gì</a:t>
            </a:r>
            <a:r>
              <a:rPr lang="en-US" sz="4000" dirty="0">
                <a:solidFill>
                  <a:srgbClr val="000000"/>
                </a:solidFill>
                <a:effectLst/>
                <a:latin typeface="Times New Roman" panose="02020603050405020304" pitchFamily="18" charset="0"/>
                <a:ea typeface="SimSun" panose="02010600030101010101" pitchFamily="2" charset="-122"/>
              </a:rPr>
              <a:t>?</a:t>
            </a:r>
            <a:r>
              <a:rPr lang="vi-VN" sz="4000" dirty="0">
                <a:solidFill>
                  <a:srgbClr val="000000"/>
                </a:solidFill>
                <a:effectLst/>
                <a:latin typeface="Times New Roman" panose="02020603050405020304" pitchFamily="18" charset="0"/>
                <a:ea typeface="SimSun" panose="02010600030101010101" pitchFamily="2" charset="-122"/>
              </a:rPr>
              <a:t> ( bé hát dưới trăng, chị Hằng chơi cùng bé, Chú cuội bớt buồn)</a:t>
            </a:r>
            <a:endParaRPr lang="en-GB" sz="4000" dirty="0">
              <a:effectLst/>
              <a:latin typeface="Times New Roman" panose="02020603050405020304" pitchFamily="18" charset="0"/>
              <a:ea typeface="SimSun" panose="02010600030101010101" pitchFamily="2" charset="-122"/>
            </a:endParaRPr>
          </a:p>
          <a:p>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Cô</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giải</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thích</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từ</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Buồn</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tẻ</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có</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nghĩa</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là</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chỉ</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có</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một</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mình</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không</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có</a:t>
            </a:r>
            <a:r>
              <a:rPr lang="en-US" sz="4000" dirty="0">
                <a:solidFill>
                  <a:srgbClr val="000000"/>
                </a:solidFill>
                <a:effectLst/>
                <a:latin typeface="Times New Roman" panose="02020603050405020304" pitchFamily="18" charset="0"/>
                <a:ea typeface="SimSun" panose="02010600030101010101" pitchFamily="2" charset="-122"/>
              </a:rPr>
              <a:t> ai </a:t>
            </a:r>
            <a:r>
              <a:rPr lang="en-US" sz="4000" dirty="0" err="1">
                <a:solidFill>
                  <a:srgbClr val="000000"/>
                </a:solidFill>
                <a:effectLst/>
                <a:latin typeface="Times New Roman" panose="02020603050405020304" pitchFamily="18" charset="0"/>
                <a:ea typeface="SimSun" panose="02010600030101010101" pitchFamily="2" charset="-122"/>
              </a:rPr>
              <a:t>chơi</a:t>
            </a:r>
            <a:r>
              <a:rPr lang="en-US" sz="4000" dirty="0">
                <a:solidFill>
                  <a:srgbClr val="000000"/>
                </a:solidFill>
                <a:effectLst/>
                <a:latin typeface="Times New Roman" panose="02020603050405020304" pitchFamily="18" charset="0"/>
                <a:ea typeface="SimSun" panose="02010600030101010101" pitchFamily="2" charset="-122"/>
              </a:rPr>
              <a:t> </a:t>
            </a:r>
            <a:r>
              <a:rPr lang="en-US" sz="4000" dirty="0" err="1">
                <a:solidFill>
                  <a:srgbClr val="000000"/>
                </a:solidFill>
                <a:effectLst/>
                <a:latin typeface="Times New Roman" panose="02020603050405020304" pitchFamily="18" charset="0"/>
                <a:ea typeface="SimSun" panose="02010600030101010101" pitchFamily="2" charset="-122"/>
              </a:rPr>
              <a:t>cùng</a:t>
            </a:r>
            <a:r>
              <a:rPr lang="en-US" sz="4000" dirty="0">
                <a:solidFill>
                  <a:srgbClr val="000000"/>
                </a:solidFill>
                <a:effectLst/>
                <a:latin typeface="Times New Roman" panose="02020603050405020304" pitchFamily="18" charset="0"/>
                <a:ea typeface="SimSun" panose="02010600030101010101" pitchFamily="2" charset="-122"/>
              </a:rPr>
              <a:t>.</a:t>
            </a:r>
            <a:endParaRPr lang="en-GB" sz="4000" dirty="0">
              <a:effectLst/>
              <a:latin typeface="Times New Roman" panose="02020603050405020304" pitchFamily="18" charset="0"/>
              <a:ea typeface="SimSun" panose="02010600030101010101" pitchFamily="2" charset="-122"/>
            </a:endParaRPr>
          </a:p>
          <a:p>
            <a:endParaRPr lang="en-US" altLang="en-US" sz="4800" dirty="0">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506</Words>
  <Application>Microsoft Office PowerPoint</Application>
  <PresentationFormat>Custom</PresentationFormat>
  <Paragraphs>47</Paragraphs>
  <Slides>13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Times New Roman</vt:lpstr>
      <vt:lpstr>Calibri</vt:lpstr>
      <vt:lpstr>Handyman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Nam Duy</cp:lastModifiedBy>
  <cp:revision>18</cp:revision>
  <dcterms:created xsi:type="dcterms:W3CDTF">2006-08-16T00:00:00Z</dcterms:created>
  <dcterms:modified xsi:type="dcterms:W3CDTF">2025-10-05T05:26:06Z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0138E6F2CD3E46DDB8586D094EC3952D_13</vt:lpwstr>
  </property>
  <property fmtid="{D5CDD505-2E9C-101B-9397-08002B2CF9AE}" pid="3" name="KSOProductBuildVer">
    <vt:lpwstr>1033-12.2.0.20326</vt:lpwstr>
  </property>
</Properties>
</file>