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media/image13.svg" ContentType="image/svg+xml"/>
  <Override PartName="/ppt/media/image3.svg" ContentType="image/svg+xml"/>
  <Override PartName="/ppt/media/image5.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256" r:id="rId3"/>
    <p:sldId id="262" r:id="rId4"/>
    <p:sldId id="284" r:id="rId6"/>
    <p:sldId id="265" r:id="rId7"/>
    <p:sldId id="266" r:id="rId8"/>
    <p:sldId id="274" r:id="rId9"/>
    <p:sldId id="264" r:id="rId10"/>
    <p:sldId id="271" r:id="rId11"/>
  </p:sldIdLst>
  <p:sldSz cx="18288000" cy="10287000"/>
  <p:notesSz cx="6858000" cy="9144000"/>
  <p:embeddedFontLst>
    <p:embeddedFont>
      <p:font typeface="Calibri" panose="020F0502020204030204"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73" autoAdjust="0"/>
  </p:normalViewPr>
  <p:slideViewPr>
    <p:cSldViewPr showGuides="1">
      <p:cViewPr varScale="1">
        <p:scale>
          <a:sx n="48" d="100"/>
          <a:sy n="48" d="100"/>
        </p:scale>
        <p:origin x="63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font" Target="fonts/font4.fntdata"/><Relationship Id="rId17" Type="http://schemas.openxmlformats.org/officeDocument/2006/relationships/font" Target="fonts/font3.fntdata"/><Relationship Id="rId16" Type="http://schemas.openxmlformats.org/officeDocument/2006/relationships/font" Target="fonts/font2.fntdata"/><Relationship Id="rId15" Type="http://schemas.openxmlformats.org/officeDocument/2006/relationships/font" Target="fonts/font1.fntdata"/><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svg"/><Relationship Id="rId8" Type="http://schemas.openxmlformats.org/officeDocument/2006/relationships/image" Target="../media/image8.png"/><Relationship Id="rId7" Type="http://schemas.openxmlformats.org/officeDocument/2006/relationships/image" Target="../media/image7.svg"/><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3" Type="http://schemas.openxmlformats.org/officeDocument/2006/relationships/image" Target="../media/image3.svg"/><Relationship Id="rId2" Type="http://schemas.openxmlformats.org/officeDocument/2006/relationships/image" Target="../media/image2.png"/><Relationship Id="rId14" Type="http://schemas.openxmlformats.org/officeDocument/2006/relationships/slideLayout" Target="../slideLayouts/slideLayout7.xml"/><Relationship Id="rId13" Type="http://schemas.openxmlformats.org/officeDocument/2006/relationships/image" Target="../media/image13.svg"/><Relationship Id="rId12" Type="http://schemas.openxmlformats.org/officeDocument/2006/relationships/image" Target="../media/image12.pn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tags" Target="../tags/tag1.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17.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image" Target="../media/image17.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1.png"/><Relationship Id="rId6" Type="http://schemas.openxmlformats.org/officeDocument/2006/relationships/tags" Target="../tags/tag2.xml"/><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E4B2"/>
        </a:solidFill>
        <a:effectLst/>
      </p:bgPr>
    </p:bg>
    <p:spTree>
      <p:nvGrpSpPr>
        <p:cNvPr id="1" name=""/>
        <p:cNvGrpSpPr/>
        <p:nvPr/>
      </p:nvGrpSpPr>
      <p:grpSpPr>
        <a:xfrm>
          <a:off x="0" y="0"/>
          <a:ext cx="0" cy="0"/>
          <a:chOff x="0" y="0"/>
          <a:chExt cx="0" cy="0"/>
        </a:xfrm>
      </p:grpSpPr>
      <p:sp>
        <p:nvSpPr>
          <p:cNvPr id="2" name="Freeform 2"/>
          <p:cNvSpPr/>
          <p:nvPr/>
        </p:nvSpPr>
        <p:spPr>
          <a:xfrm>
            <a:off x="-46698" y="35008"/>
            <a:ext cx="3780215" cy="3257807"/>
          </a:xfrm>
          <a:custGeom>
            <a:avLst/>
            <a:gdLst/>
            <a:ahLst/>
            <a:cxnLst/>
            <a:rect l="l" t="t" r="r" b="b"/>
            <a:pathLst>
              <a:path w="8778240" h="8229600">
                <a:moveTo>
                  <a:pt x="0" y="0"/>
                </a:moveTo>
                <a:lnTo>
                  <a:pt x="8778240" y="0"/>
                </a:lnTo>
                <a:lnTo>
                  <a:pt x="8778240" y="8229600"/>
                </a:lnTo>
                <a:lnTo>
                  <a:pt x="0" y="8229600"/>
                </a:lnTo>
                <a:lnTo>
                  <a:pt x="0" y="0"/>
                </a:lnTo>
                <a:close/>
              </a:path>
            </a:pathLst>
          </a:custGeom>
          <a:blipFill>
            <a:blip r:embed="rId1"/>
            <a:stretch>
              <a:fillRect/>
            </a:stretch>
          </a:blipFill>
        </p:spPr>
      </p:sp>
      <p:sp>
        <p:nvSpPr>
          <p:cNvPr id="3" name="Freeform 3"/>
          <p:cNvSpPr/>
          <p:nvPr/>
        </p:nvSpPr>
        <p:spPr>
          <a:xfrm>
            <a:off x="16372338" y="6283162"/>
            <a:ext cx="2353809" cy="1704173"/>
          </a:xfrm>
          <a:custGeom>
            <a:avLst/>
            <a:gdLst/>
            <a:ahLst/>
            <a:cxnLst/>
            <a:rect l="l" t="t" r="r" b="b"/>
            <a:pathLst>
              <a:path w="8778240" h="8229600">
                <a:moveTo>
                  <a:pt x="0" y="0"/>
                </a:moveTo>
                <a:lnTo>
                  <a:pt x="8778240" y="0"/>
                </a:lnTo>
                <a:lnTo>
                  <a:pt x="8778240" y="8229600"/>
                </a:lnTo>
                <a:lnTo>
                  <a:pt x="0" y="8229600"/>
                </a:lnTo>
                <a:lnTo>
                  <a:pt x="0" y="0"/>
                </a:lnTo>
                <a:close/>
              </a:path>
            </a:pathLst>
          </a:custGeom>
          <a:blipFill>
            <a:blip r:embed="rId1"/>
            <a:stretch>
              <a:fillRect/>
            </a:stretch>
          </a:blipFill>
        </p:spPr>
      </p:sp>
      <p:grpSp>
        <p:nvGrpSpPr>
          <p:cNvPr id="4" name="Group 4"/>
          <p:cNvGrpSpPr/>
          <p:nvPr/>
        </p:nvGrpSpPr>
        <p:grpSpPr>
          <a:xfrm>
            <a:off x="2337860" y="1093327"/>
            <a:ext cx="14391872" cy="7707630"/>
            <a:chOff x="0" y="0"/>
            <a:chExt cx="3790452" cy="2029993"/>
          </a:xfrm>
        </p:grpSpPr>
        <p:sp>
          <p:nvSpPr>
            <p:cNvPr id="5" name="Freeform 5"/>
            <p:cNvSpPr/>
            <p:nvPr/>
          </p:nvSpPr>
          <p:spPr>
            <a:xfrm>
              <a:off x="0" y="0"/>
              <a:ext cx="3790452" cy="2029993"/>
            </a:xfrm>
            <a:custGeom>
              <a:avLst/>
              <a:gdLst/>
              <a:ahLst/>
              <a:cxnLst/>
              <a:rect l="l" t="t" r="r" b="b"/>
              <a:pathLst>
                <a:path w="3790452" h="2029993">
                  <a:moveTo>
                    <a:pt x="27435" y="0"/>
                  </a:moveTo>
                  <a:lnTo>
                    <a:pt x="3763017" y="0"/>
                  </a:lnTo>
                  <a:cubicBezTo>
                    <a:pt x="3770294" y="0"/>
                    <a:pt x="3777271" y="2890"/>
                    <a:pt x="3782416" y="8035"/>
                  </a:cubicBezTo>
                  <a:cubicBezTo>
                    <a:pt x="3787561" y="13180"/>
                    <a:pt x="3790452" y="20159"/>
                    <a:pt x="3790452" y="27435"/>
                  </a:cubicBezTo>
                  <a:lnTo>
                    <a:pt x="3790452" y="2002558"/>
                  </a:lnTo>
                  <a:cubicBezTo>
                    <a:pt x="3790452" y="2009834"/>
                    <a:pt x="3787561" y="2016813"/>
                    <a:pt x="3782416" y="2021958"/>
                  </a:cubicBezTo>
                  <a:cubicBezTo>
                    <a:pt x="3777271" y="2027103"/>
                    <a:pt x="3770294" y="2029993"/>
                    <a:pt x="3763017" y="2029993"/>
                  </a:cubicBezTo>
                  <a:lnTo>
                    <a:pt x="27435" y="2029993"/>
                  </a:lnTo>
                  <a:cubicBezTo>
                    <a:pt x="20159" y="2029993"/>
                    <a:pt x="13180" y="2027103"/>
                    <a:pt x="8035" y="2021958"/>
                  </a:cubicBezTo>
                  <a:cubicBezTo>
                    <a:pt x="2890" y="2016813"/>
                    <a:pt x="0" y="2009834"/>
                    <a:pt x="0" y="2002558"/>
                  </a:cubicBezTo>
                  <a:lnTo>
                    <a:pt x="0" y="27435"/>
                  </a:lnTo>
                  <a:cubicBezTo>
                    <a:pt x="0" y="20159"/>
                    <a:pt x="2890" y="13180"/>
                    <a:pt x="8035" y="8035"/>
                  </a:cubicBezTo>
                  <a:cubicBezTo>
                    <a:pt x="13180" y="2890"/>
                    <a:pt x="20159" y="0"/>
                    <a:pt x="27435" y="0"/>
                  </a:cubicBezTo>
                  <a:close/>
                </a:path>
              </a:pathLst>
            </a:custGeom>
            <a:solidFill>
              <a:srgbClr val="FCF9DA"/>
            </a:solidFill>
            <a:ln w="76200" cap="rnd">
              <a:solidFill>
                <a:srgbClr val="462718"/>
              </a:solidFill>
              <a:prstDash val="solid"/>
              <a:round/>
            </a:ln>
          </p:spPr>
        </p:sp>
        <p:sp>
          <p:nvSpPr>
            <p:cNvPr id="6" name="TextBox 6"/>
            <p:cNvSpPr txBox="1"/>
            <p:nvPr/>
          </p:nvSpPr>
          <p:spPr>
            <a:xfrm>
              <a:off x="0" y="0"/>
              <a:ext cx="3790452" cy="2029993"/>
            </a:xfrm>
            <a:prstGeom prst="rect">
              <a:avLst/>
            </a:prstGeom>
          </p:spPr>
          <p:txBody>
            <a:bodyPr lIns="50800" tIns="50800" rIns="50800" bIns="50800" rtlCol="0" anchor="ctr"/>
            <a:lstStyle/>
            <a:p>
              <a:pPr algn="ctr">
                <a:lnSpc>
                  <a:spcPts val="2850"/>
                </a:lnSpc>
              </a:pPr>
            </a:p>
            <a:p>
              <a:pPr algn="ctr">
                <a:lnSpc>
                  <a:spcPts val="2850"/>
                </a:lnSpc>
              </a:pPr>
            </a:p>
            <a:p>
              <a:pPr algn="ctr">
                <a:lnSpc>
                  <a:spcPts val="2850"/>
                </a:lnSpc>
              </a:pPr>
            </a:p>
            <a:p>
              <a:pPr algn="ctr">
                <a:lnSpc>
                  <a:spcPts val="2850"/>
                </a:lnSpc>
              </a:pPr>
            </a:p>
          </p:txBody>
        </p:sp>
      </p:grpSp>
      <p:sp>
        <p:nvSpPr>
          <p:cNvPr id="7" name="Freeform 7"/>
          <p:cNvSpPr/>
          <p:nvPr/>
        </p:nvSpPr>
        <p:spPr>
          <a:xfrm>
            <a:off x="15676311" y="6024591"/>
            <a:ext cx="2621606" cy="4101191"/>
          </a:xfrm>
          <a:custGeom>
            <a:avLst/>
            <a:gdLst/>
            <a:ahLst/>
            <a:cxnLst/>
            <a:rect l="l" t="t" r="r" b="b"/>
            <a:pathLst>
              <a:path w="1958224" h="3089900">
                <a:moveTo>
                  <a:pt x="0" y="0"/>
                </a:moveTo>
                <a:lnTo>
                  <a:pt x="1958224" y="0"/>
                </a:lnTo>
                <a:lnTo>
                  <a:pt x="1958224" y="3089900"/>
                </a:lnTo>
                <a:lnTo>
                  <a:pt x="0" y="308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3446620" y="6757178"/>
            <a:ext cx="2971789" cy="3529822"/>
          </a:xfrm>
          <a:custGeom>
            <a:avLst/>
            <a:gdLst/>
            <a:ahLst/>
            <a:cxnLst/>
            <a:rect l="l" t="t" r="r" b="b"/>
            <a:pathLst>
              <a:path w="1655169" h="2351927">
                <a:moveTo>
                  <a:pt x="0" y="0"/>
                </a:moveTo>
                <a:lnTo>
                  <a:pt x="1655168" y="0"/>
                </a:lnTo>
                <a:lnTo>
                  <a:pt x="1655168" y="2351928"/>
                </a:lnTo>
                <a:lnTo>
                  <a:pt x="0" y="23519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285056">
            <a:off x="1738826" y="7657162"/>
            <a:ext cx="809927" cy="799618"/>
          </a:xfrm>
          <a:custGeom>
            <a:avLst/>
            <a:gdLst/>
            <a:ahLst/>
            <a:cxnLst/>
            <a:rect l="l" t="t" r="r" b="b"/>
            <a:pathLst>
              <a:path w="809927" h="799618">
                <a:moveTo>
                  <a:pt x="0" y="0"/>
                </a:moveTo>
                <a:lnTo>
                  <a:pt x="809926" y="0"/>
                </a:lnTo>
                <a:lnTo>
                  <a:pt x="809926" y="799618"/>
                </a:lnTo>
                <a:lnTo>
                  <a:pt x="0" y="79961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0" name="Freeform 10"/>
          <p:cNvSpPr/>
          <p:nvPr/>
        </p:nvSpPr>
        <p:spPr>
          <a:xfrm>
            <a:off x="15219293" y="2344922"/>
            <a:ext cx="743061" cy="733604"/>
          </a:xfrm>
          <a:custGeom>
            <a:avLst/>
            <a:gdLst/>
            <a:ahLst/>
            <a:cxnLst/>
            <a:rect l="l" t="t" r="r" b="b"/>
            <a:pathLst>
              <a:path w="743061" h="733604">
                <a:moveTo>
                  <a:pt x="0" y="0"/>
                </a:moveTo>
                <a:lnTo>
                  <a:pt x="743062" y="0"/>
                </a:lnTo>
                <a:lnTo>
                  <a:pt x="743062" y="733604"/>
                </a:lnTo>
                <a:lnTo>
                  <a:pt x="0" y="7336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x-none" dirty="0"/>
          </a:p>
        </p:txBody>
      </p:sp>
      <p:sp>
        <p:nvSpPr>
          <p:cNvPr id="11" name="Freeform 11"/>
          <p:cNvSpPr/>
          <p:nvPr/>
        </p:nvSpPr>
        <p:spPr>
          <a:xfrm rot="-5894438">
            <a:off x="2655188" y="148265"/>
            <a:ext cx="1084540" cy="1863677"/>
          </a:xfrm>
          <a:custGeom>
            <a:avLst/>
            <a:gdLst/>
            <a:ahLst/>
            <a:cxnLst/>
            <a:rect l="l" t="t" r="r" b="b"/>
            <a:pathLst>
              <a:path w="1084540" h="1863677">
                <a:moveTo>
                  <a:pt x="0" y="0"/>
                </a:moveTo>
                <a:lnTo>
                  <a:pt x="1084540" y="0"/>
                </a:lnTo>
                <a:lnTo>
                  <a:pt x="1084540" y="1863677"/>
                </a:lnTo>
                <a:lnTo>
                  <a:pt x="0" y="18636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8" name="Picture 17"/>
          <p:cNvPicPr>
            <a:picLocks noChangeAspect="1"/>
          </p:cNvPicPr>
          <p:nvPr/>
        </p:nvPicPr>
        <p:blipFill>
          <a:blip r:embed="rId10"/>
          <a:stretch>
            <a:fillRect/>
          </a:stretch>
        </p:blipFill>
        <p:spPr>
          <a:xfrm>
            <a:off x="-635" y="-73660"/>
            <a:ext cx="18298795" cy="10360660"/>
          </a:xfrm>
          <a:prstGeom prst="rect">
            <a:avLst/>
          </a:prstGeom>
        </p:spPr>
      </p:pic>
      <p:sp>
        <p:nvSpPr>
          <p:cNvPr id="12" name="Freeform 12"/>
          <p:cNvSpPr/>
          <p:nvPr/>
        </p:nvSpPr>
        <p:spPr>
          <a:xfrm>
            <a:off x="7696200" y="1093470"/>
            <a:ext cx="3329305" cy="3385185"/>
          </a:xfrm>
          <a:custGeom>
            <a:avLst/>
            <a:gdLst/>
            <a:ahLst/>
            <a:cxnLst/>
            <a:rect l="l" t="t" r="r" b="b"/>
            <a:pathLst>
              <a:path w="3136434" h="3118356">
                <a:moveTo>
                  <a:pt x="0" y="0"/>
                </a:moveTo>
                <a:lnTo>
                  <a:pt x="3136434" y="0"/>
                </a:lnTo>
                <a:lnTo>
                  <a:pt x="3136434" y="3118356"/>
                </a:lnTo>
                <a:lnTo>
                  <a:pt x="0" y="3118356"/>
                </a:lnTo>
                <a:lnTo>
                  <a:pt x="0" y="0"/>
                </a:lnTo>
                <a:close/>
              </a:path>
            </a:pathLst>
          </a:custGeom>
          <a:blipFill>
            <a:blip r:embed="rId11"/>
            <a:stretch>
              <a:fillRect/>
            </a:stretch>
          </a:blipFill>
        </p:spPr>
      </p:sp>
      <p:sp>
        <p:nvSpPr>
          <p:cNvPr id="15" name="Freeform 15"/>
          <p:cNvSpPr/>
          <p:nvPr/>
        </p:nvSpPr>
        <p:spPr>
          <a:xfrm>
            <a:off x="341445" y="6438900"/>
            <a:ext cx="1393199" cy="3443637"/>
          </a:xfrm>
          <a:custGeom>
            <a:avLst/>
            <a:gdLst/>
            <a:ahLst/>
            <a:cxnLst/>
            <a:rect l="l" t="t" r="r" b="b"/>
            <a:pathLst>
              <a:path w="914186" h="2526644">
                <a:moveTo>
                  <a:pt x="0" y="0"/>
                </a:moveTo>
                <a:lnTo>
                  <a:pt x="914186" y="0"/>
                </a:lnTo>
                <a:lnTo>
                  <a:pt x="914186" y="2526644"/>
                </a:lnTo>
                <a:lnTo>
                  <a:pt x="0" y="252664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TextBox 16"/>
          <p:cNvSpPr txBox="1"/>
          <p:nvPr/>
        </p:nvSpPr>
        <p:spPr>
          <a:xfrm>
            <a:off x="5943567" y="272690"/>
            <a:ext cx="7013788" cy="816610"/>
          </a:xfrm>
          <a:prstGeom prst="rect">
            <a:avLst/>
          </a:prstGeom>
        </p:spPr>
        <p:txBody>
          <a:bodyPr wrap="square" lIns="0" tIns="0" rIns="0" bIns="0" rtlCol="0" anchor="t">
            <a:spAutoFit/>
          </a:bodyPr>
          <a:lstStyle/>
          <a:p>
            <a:pPr algn="ctr">
              <a:lnSpc>
                <a:spcPts val="3185"/>
              </a:lnSpc>
              <a:spcBef>
                <a:spcPct val="0"/>
              </a:spcBef>
            </a:pPr>
            <a:r>
              <a:rPr lang="en-US" sz="2800" b="1" dirty="0">
                <a:solidFill>
                  <a:srgbClr val="000000"/>
                </a:solidFill>
                <a:latin typeface="Times New Roman" panose="02020603050405020304" pitchFamily="18" charset="0"/>
                <a:ea typeface="Handyman"/>
                <a:cs typeface="Times New Roman" panose="02020603050405020304" pitchFamily="18" charset="0"/>
                <a:sym typeface="Handyman"/>
              </a:rPr>
              <a:t>ỦY BAN NHÂN DÂN QUẬN LONG BIÊN</a:t>
            </a:r>
            <a:endParaRPr lang="en-US" sz="2800" b="1" dirty="0">
              <a:solidFill>
                <a:srgbClr val="000000"/>
              </a:solidFill>
              <a:latin typeface="Times New Roman" panose="02020603050405020304" pitchFamily="18" charset="0"/>
              <a:ea typeface="Handyman"/>
              <a:cs typeface="Times New Roman" panose="02020603050405020304" pitchFamily="18" charset="0"/>
              <a:sym typeface="Handyman"/>
            </a:endParaRPr>
          </a:p>
          <a:p>
            <a:pPr algn="ctr">
              <a:lnSpc>
                <a:spcPts val="3185"/>
              </a:lnSpc>
              <a:spcBef>
                <a:spcPct val="0"/>
              </a:spcBef>
            </a:pPr>
            <a:r>
              <a:rPr lang="en-US" sz="2800" b="1" dirty="0">
                <a:solidFill>
                  <a:srgbClr val="000000"/>
                </a:solidFill>
                <a:latin typeface="Times New Roman" panose="02020603050405020304" pitchFamily="18" charset="0"/>
                <a:ea typeface="Handyman"/>
                <a:cs typeface="Times New Roman" panose="02020603050405020304" pitchFamily="18" charset="0"/>
                <a:sym typeface="Handyman"/>
              </a:rPr>
              <a:t> TRƯỜNG MẦM NON BAN MAI XANH</a:t>
            </a:r>
            <a:endParaRPr lang="en-US" sz="2800" b="1" dirty="0">
              <a:solidFill>
                <a:srgbClr val="000000"/>
              </a:solidFill>
              <a:latin typeface="Times New Roman" panose="02020603050405020304" pitchFamily="18" charset="0"/>
              <a:ea typeface="Handyman"/>
              <a:cs typeface="Times New Roman" panose="02020603050405020304" pitchFamily="18" charset="0"/>
              <a:sym typeface="Handyman"/>
            </a:endParaRPr>
          </a:p>
        </p:txBody>
      </p:sp>
      <p:sp>
        <p:nvSpPr>
          <p:cNvPr id="17" name="TextBox 17"/>
          <p:cNvSpPr txBox="1"/>
          <p:nvPr/>
        </p:nvSpPr>
        <p:spPr>
          <a:xfrm>
            <a:off x="4501515" y="4610100"/>
            <a:ext cx="10328910" cy="3081655"/>
          </a:xfrm>
          <a:prstGeom prst="rect">
            <a:avLst/>
          </a:prstGeom>
        </p:spPr>
        <p:txBody>
          <a:bodyPr wrap="square" lIns="0" tIns="0" rIns="0" bIns="0" rtlCol="0" anchor="t">
            <a:spAutoFit/>
          </a:bodyPr>
          <a:lstStyle/>
          <a:p>
            <a:pPr algn="ctr">
              <a:lnSpc>
                <a:spcPts val="4005"/>
              </a:lnSpc>
            </a:pPr>
            <a:endParaRPr lang="vi-VN" sz="4000" b="1" dirty="0">
              <a:solidFill>
                <a:srgbClr val="FF0000"/>
              </a:solidFill>
              <a:latin typeface="Times New Roman" panose="02020603050405020304" pitchFamily="18" charset="0"/>
              <a:ea typeface="Handyman"/>
              <a:cs typeface="Times New Roman" panose="02020603050405020304" pitchFamily="18" charset="0"/>
              <a:sym typeface="Handyman"/>
            </a:endParaRPr>
          </a:p>
          <a:p>
            <a:pPr indent="0" algn="ctr">
              <a:lnSpc>
                <a:spcPts val="4005"/>
              </a:lnSpc>
              <a:buNone/>
            </a:pPr>
            <a:r>
              <a:rPr lang="en-US" sz="6600" b="1" dirty="0">
                <a:solidFill>
                  <a:srgbClr val="FF0000"/>
                </a:solidFill>
                <a:latin typeface="Times New Roman" panose="02020603050405020304" pitchFamily="18" charset="0"/>
                <a:ea typeface="Handyman"/>
                <a:cs typeface="Times New Roman" panose="02020603050405020304" pitchFamily="18" charset="0"/>
                <a:sym typeface="Handyman"/>
              </a:rPr>
              <a:t>PHÁT TRIỂN NGÔN NGỮ</a:t>
            </a:r>
            <a:endParaRPr lang="en-US" sz="5000" b="1" dirty="0">
              <a:solidFill>
                <a:srgbClr val="FF0000"/>
              </a:solidFill>
              <a:latin typeface="Times New Roman" panose="02020603050405020304" pitchFamily="18" charset="0"/>
              <a:ea typeface="Handyman"/>
              <a:cs typeface="Times New Roman" panose="02020603050405020304" pitchFamily="18" charset="0"/>
              <a:sym typeface="Handyman"/>
            </a:endParaRPr>
          </a:p>
          <a:p>
            <a:pPr indent="0" algn="ctr">
              <a:lnSpc>
                <a:spcPts val="4005"/>
              </a:lnSpc>
              <a:buNone/>
            </a:pPr>
            <a:endParaRPr lang="en-US" sz="5000" b="1" dirty="0">
              <a:solidFill>
                <a:srgbClr val="FF0000"/>
              </a:solidFill>
              <a:latin typeface="Times New Roman" panose="02020603050405020304" pitchFamily="18" charset="0"/>
              <a:ea typeface="Handyman"/>
              <a:cs typeface="Times New Roman" panose="02020603050405020304" pitchFamily="18" charset="0"/>
              <a:sym typeface="Handyman"/>
            </a:endParaRPr>
          </a:p>
          <a:p>
            <a:pPr indent="0" algn="ctr">
              <a:lnSpc>
                <a:spcPts val="4005"/>
              </a:lnSpc>
              <a:buNone/>
            </a:pPr>
            <a:r>
              <a:rPr lang="en-US" sz="6600" b="1" dirty="0">
                <a:solidFill>
                  <a:srgbClr val="FF0000"/>
                </a:solidFill>
                <a:latin typeface="Times New Roman" panose="02020603050405020304" pitchFamily="18" charset="0"/>
                <a:ea typeface="Handyman"/>
                <a:cs typeface="Times New Roman" panose="02020603050405020304" pitchFamily="18" charset="0"/>
                <a:sym typeface="Handyman"/>
              </a:rPr>
              <a:t>Đề </a:t>
            </a:r>
            <a:r>
              <a:rPr lang="vi-VN" sz="6600" b="1" dirty="0">
                <a:solidFill>
                  <a:srgbClr val="FF0000"/>
                </a:solidFill>
                <a:latin typeface="Times New Roman" panose="02020603050405020304" pitchFamily="18" charset="0"/>
                <a:ea typeface="Handyman"/>
                <a:cs typeface="Times New Roman" panose="02020603050405020304" pitchFamily="18" charset="0"/>
                <a:sym typeface="Handyman"/>
              </a:rPr>
              <a:t>tài</a:t>
            </a:r>
            <a:r>
              <a:rPr lang="en-US" sz="6600" b="1" dirty="0">
                <a:solidFill>
                  <a:srgbClr val="FF0000"/>
                </a:solidFill>
                <a:latin typeface="Times New Roman" panose="02020603050405020304" pitchFamily="18" charset="0"/>
                <a:ea typeface="Handyman"/>
                <a:cs typeface="Times New Roman" panose="02020603050405020304" pitchFamily="18" charset="0"/>
                <a:sym typeface="Handyman"/>
              </a:rPr>
              <a:t>: </a:t>
            </a:r>
            <a:r>
              <a:rPr lang="en-US" sz="5400" b="1" smtClean="0">
                <a:solidFill>
                  <a:srgbClr val="FF0000"/>
                </a:solidFill>
                <a:latin typeface="Times New Roman" panose="02020603050405020304" pitchFamily="18" charset="0"/>
                <a:ea typeface="Handyman"/>
                <a:cs typeface="Times New Roman" panose="02020603050405020304" pitchFamily="18" charset="0"/>
                <a:sym typeface="Handyman"/>
              </a:rPr>
              <a:t>NB</a:t>
            </a:r>
            <a:r>
              <a:rPr lang="vi-VN" altLang="en-US" sz="5400" b="1" smtClean="0">
                <a:solidFill>
                  <a:srgbClr val="FF0000"/>
                </a:solidFill>
                <a:latin typeface="Times New Roman" panose="02020603050405020304" pitchFamily="18" charset="0"/>
                <a:ea typeface="Handyman"/>
                <a:cs typeface="Times New Roman" panose="02020603050405020304" pitchFamily="18" charset="0"/>
                <a:sym typeface="Handyman"/>
              </a:rPr>
              <a:t>TN</a:t>
            </a:r>
            <a:r>
              <a:rPr lang="en-US" sz="5400" b="1" smtClean="0">
                <a:solidFill>
                  <a:srgbClr val="FF0000"/>
                </a:solidFill>
                <a:latin typeface="Times New Roman" panose="02020603050405020304" pitchFamily="18" charset="0"/>
                <a:ea typeface="Handyman"/>
                <a:cs typeface="Times New Roman" panose="02020603050405020304" pitchFamily="18" charset="0"/>
                <a:sym typeface="Handyman"/>
              </a:rPr>
              <a:t> </a:t>
            </a:r>
            <a:r>
              <a:rPr lang="vi-VN" altLang="en-US" sz="5400" b="1" smtClean="0">
                <a:solidFill>
                  <a:srgbClr val="FF0000"/>
                </a:solidFill>
                <a:latin typeface="Times New Roman" panose="02020603050405020304" pitchFamily="18" charset="0"/>
                <a:ea typeface="Handyman"/>
                <a:cs typeface="Times New Roman" panose="02020603050405020304" pitchFamily="18" charset="0"/>
                <a:sym typeface="Handyman"/>
              </a:rPr>
              <a:t>Cây bắp cải</a:t>
            </a:r>
            <a:endParaRPr lang="en-US" sz="5400" b="1" dirty="0">
              <a:solidFill>
                <a:srgbClr val="FF0000"/>
              </a:solidFill>
              <a:latin typeface="Times New Roman" panose="02020603050405020304" pitchFamily="18" charset="0"/>
              <a:ea typeface="Handyman"/>
              <a:cs typeface="Times New Roman" panose="02020603050405020304" pitchFamily="18" charset="0"/>
              <a:sym typeface="Handyman"/>
            </a:endParaRPr>
          </a:p>
          <a:p>
            <a:pPr indent="0" algn="ctr">
              <a:lnSpc>
                <a:spcPts val="4005"/>
              </a:lnSpc>
              <a:buNone/>
            </a:pPr>
            <a:endParaRPr lang="en-US" sz="5400" b="1" dirty="0">
              <a:solidFill>
                <a:srgbClr val="FF0000"/>
              </a:solidFill>
              <a:latin typeface="Times New Roman" panose="02020603050405020304" pitchFamily="18" charset="0"/>
              <a:ea typeface="Handyman"/>
              <a:cs typeface="Times New Roman" panose="02020603050405020304" pitchFamily="18" charset="0"/>
              <a:sym typeface="Handyman"/>
            </a:endParaRPr>
          </a:p>
          <a:p>
            <a:pPr indent="0" algn="ctr">
              <a:lnSpc>
                <a:spcPts val="4005"/>
              </a:lnSpc>
              <a:buNone/>
            </a:pPr>
            <a:r>
              <a:rPr lang="en-US" sz="4000" b="1" dirty="0">
                <a:solidFill>
                  <a:srgbClr val="000000"/>
                </a:solidFill>
                <a:latin typeface="Times New Roman" panose="02020603050405020304" pitchFamily="18" charset="0"/>
                <a:ea typeface="Handyman"/>
                <a:cs typeface="Times New Roman" panose="02020603050405020304" pitchFamily="18" charset="0"/>
                <a:sym typeface="Handyman"/>
              </a:rPr>
              <a:t> </a:t>
            </a:r>
            <a:r>
              <a:rPr lang="en-US" sz="4400" b="1" dirty="0" err="1">
                <a:gradFill>
                  <a:gsLst>
                    <a:gs pos="0">
                      <a:srgbClr val="012D86"/>
                    </a:gs>
                    <a:gs pos="100000">
                      <a:srgbClr val="0E2557"/>
                    </a:gs>
                  </a:gsLst>
                  <a:lin scaled="0"/>
                </a:gradFill>
                <a:latin typeface="Times New Roman" panose="02020603050405020304" pitchFamily="18" charset="0"/>
                <a:ea typeface="Handyman"/>
                <a:cs typeface="Times New Roman" panose="02020603050405020304" pitchFamily="18" charset="0"/>
                <a:sym typeface="Handyman"/>
              </a:rPr>
              <a:t>Đối</a:t>
            </a:r>
            <a:r>
              <a:rPr lang="en-US" sz="4400" b="1" dirty="0">
                <a:gradFill>
                  <a:gsLst>
                    <a:gs pos="0">
                      <a:srgbClr val="012D86"/>
                    </a:gs>
                    <a:gs pos="100000">
                      <a:srgbClr val="0E2557"/>
                    </a:gs>
                  </a:gsLst>
                  <a:lin scaled="0"/>
                </a:gradFill>
                <a:latin typeface="Times New Roman" panose="02020603050405020304" pitchFamily="18" charset="0"/>
                <a:ea typeface="Handyman"/>
                <a:cs typeface="Times New Roman" panose="02020603050405020304" pitchFamily="18" charset="0"/>
                <a:sym typeface="Handyman"/>
              </a:rPr>
              <a:t> </a:t>
            </a:r>
            <a:r>
              <a:rPr lang="en-US" sz="4400" b="1" dirty="0" err="1">
                <a:gradFill>
                  <a:gsLst>
                    <a:gs pos="0">
                      <a:srgbClr val="012D86"/>
                    </a:gs>
                    <a:gs pos="100000">
                      <a:srgbClr val="0E2557"/>
                    </a:gs>
                  </a:gsLst>
                  <a:lin scaled="0"/>
                </a:gradFill>
                <a:latin typeface="Times New Roman" panose="02020603050405020304" pitchFamily="18" charset="0"/>
                <a:ea typeface="Handyman"/>
                <a:cs typeface="Times New Roman" panose="02020603050405020304" pitchFamily="18" charset="0"/>
                <a:sym typeface="Handyman"/>
              </a:rPr>
              <a:t>tượng</a:t>
            </a:r>
            <a:r>
              <a:rPr lang="en-US" sz="4400" b="1" dirty="0">
                <a:gradFill>
                  <a:gsLst>
                    <a:gs pos="0">
                      <a:srgbClr val="012D86"/>
                    </a:gs>
                    <a:gs pos="100000">
                      <a:srgbClr val="0E2557"/>
                    </a:gs>
                  </a:gsLst>
                  <a:lin scaled="0"/>
                </a:gradFill>
                <a:latin typeface="Times New Roman" panose="02020603050405020304" pitchFamily="18" charset="0"/>
                <a:ea typeface="Handyman"/>
                <a:cs typeface="Times New Roman" panose="02020603050405020304" pitchFamily="18" charset="0"/>
                <a:sym typeface="Handyman"/>
              </a:rPr>
              <a:t>: 24-36 </a:t>
            </a:r>
            <a:r>
              <a:rPr lang="en-US" sz="4400" b="1" dirty="0" err="1">
                <a:gradFill>
                  <a:gsLst>
                    <a:gs pos="0">
                      <a:srgbClr val="012D86"/>
                    </a:gs>
                    <a:gs pos="100000">
                      <a:srgbClr val="0E2557"/>
                    </a:gs>
                  </a:gsLst>
                  <a:lin scaled="0"/>
                </a:gradFill>
                <a:latin typeface="Times New Roman" panose="02020603050405020304" pitchFamily="18" charset="0"/>
                <a:ea typeface="Handyman"/>
                <a:cs typeface="Times New Roman" panose="02020603050405020304" pitchFamily="18" charset="0"/>
                <a:sym typeface="Handyman"/>
              </a:rPr>
              <a:t>tháng</a:t>
            </a:r>
            <a:endParaRPr lang="en-US" sz="4400" b="1" dirty="0" err="1">
              <a:gradFill>
                <a:gsLst>
                  <a:gs pos="0">
                    <a:srgbClr val="012D86"/>
                  </a:gs>
                  <a:gs pos="100000">
                    <a:srgbClr val="0E2557"/>
                  </a:gs>
                </a:gsLst>
                <a:lin scaled="0"/>
              </a:gradFill>
              <a:latin typeface="Times New Roman" panose="02020603050405020304" pitchFamily="18" charset="0"/>
              <a:ea typeface="Handyman"/>
              <a:cs typeface="Times New Roman" panose="02020603050405020304" pitchFamily="18" charset="0"/>
              <a:sym typeface="Handyman"/>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00" y="-342265"/>
            <a:ext cx="18288000" cy="10287000"/>
          </a:xfrm>
          <a:prstGeom prst="rect">
            <a:avLst/>
          </a:prstGeom>
        </p:spPr>
      </p:pic>
      <p:sp>
        <p:nvSpPr>
          <p:cNvPr id="3" name="Rounded Rectangle 2"/>
          <p:cNvSpPr/>
          <p:nvPr/>
        </p:nvSpPr>
        <p:spPr>
          <a:xfrm>
            <a:off x="2468880" y="2628900"/>
            <a:ext cx="12139295" cy="368490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600" dirty="0" err="1" smtClean="0">
                <a:solidFill>
                  <a:srgbClr val="FF0000"/>
                </a:solidFill>
                <a:latin typeface="Times New Roman" panose="02020603050405020304" pitchFamily="18" charset="0"/>
                <a:cs typeface="Times New Roman" panose="02020603050405020304" pitchFamily="18" charset="0"/>
                <a:sym typeface="+mn-ea"/>
              </a:rPr>
              <a:t>Hoạt</a:t>
            </a:r>
            <a:r>
              <a:rPr lang="en-US" sz="6600" dirty="0" smtClean="0">
                <a:solidFill>
                  <a:srgbClr val="FF0000"/>
                </a:solidFill>
                <a:latin typeface="Times New Roman" panose="02020603050405020304" pitchFamily="18" charset="0"/>
                <a:cs typeface="Times New Roman" panose="02020603050405020304" pitchFamily="18" charset="0"/>
                <a:sym typeface="+mn-ea"/>
              </a:rPr>
              <a:t> </a:t>
            </a:r>
            <a:r>
              <a:rPr lang="en-US" sz="6600" dirty="0" err="1" smtClean="0">
                <a:solidFill>
                  <a:srgbClr val="FF0000"/>
                </a:solidFill>
                <a:latin typeface="Times New Roman" panose="02020603050405020304" pitchFamily="18" charset="0"/>
                <a:cs typeface="Times New Roman" panose="02020603050405020304" pitchFamily="18" charset="0"/>
                <a:sym typeface="+mn-ea"/>
              </a:rPr>
              <a:t>động</a:t>
            </a:r>
            <a:r>
              <a:rPr lang="en-US" sz="6600" dirty="0" smtClean="0">
                <a:solidFill>
                  <a:srgbClr val="FF0000"/>
                </a:solidFill>
                <a:latin typeface="Times New Roman" panose="02020603050405020304" pitchFamily="18" charset="0"/>
                <a:cs typeface="Times New Roman" panose="02020603050405020304" pitchFamily="18" charset="0"/>
                <a:sym typeface="+mn-ea"/>
              </a:rPr>
              <a:t>: </a:t>
            </a:r>
            <a:r>
              <a:rPr lang="en-US" sz="6600" dirty="0" err="1" smtClean="0">
                <a:solidFill>
                  <a:srgbClr val="FF0000"/>
                </a:solidFill>
                <a:latin typeface="Times New Roman" panose="02020603050405020304" pitchFamily="18" charset="0"/>
                <a:cs typeface="Times New Roman" panose="02020603050405020304" pitchFamily="18" charset="0"/>
                <a:sym typeface="+mn-ea"/>
              </a:rPr>
              <a:t>Gợi</a:t>
            </a:r>
            <a:r>
              <a:rPr lang="en-US" sz="6600" dirty="0" smtClean="0">
                <a:solidFill>
                  <a:srgbClr val="FF0000"/>
                </a:solidFill>
                <a:latin typeface="Times New Roman" panose="02020603050405020304" pitchFamily="18" charset="0"/>
                <a:cs typeface="Times New Roman" panose="02020603050405020304" pitchFamily="18" charset="0"/>
                <a:sym typeface="+mn-ea"/>
              </a:rPr>
              <a:t> </a:t>
            </a:r>
            <a:r>
              <a:rPr lang="en-US" sz="6600" dirty="0" err="1" smtClean="0">
                <a:solidFill>
                  <a:srgbClr val="FF0000"/>
                </a:solidFill>
                <a:latin typeface="Times New Roman" panose="02020603050405020304" pitchFamily="18" charset="0"/>
                <a:cs typeface="Times New Roman" panose="02020603050405020304" pitchFamily="18" charset="0"/>
                <a:sym typeface="+mn-ea"/>
              </a:rPr>
              <a:t>mở</a:t>
            </a:r>
            <a:r>
              <a:rPr lang="en-US" sz="6600" dirty="0" smtClean="0">
                <a:solidFill>
                  <a:srgbClr val="FF0000"/>
                </a:solidFill>
                <a:latin typeface="Times New Roman" panose="02020603050405020304" pitchFamily="18" charset="0"/>
                <a:cs typeface="Times New Roman" panose="02020603050405020304" pitchFamily="18" charset="0"/>
                <a:sym typeface="+mn-ea"/>
              </a:rPr>
              <a:t>, </a:t>
            </a:r>
            <a:r>
              <a:rPr lang="en-US" sz="6600" dirty="0" err="1" smtClean="0">
                <a:solidFill>
                  <a:srgbClr val="FF0000"/>
                </a:solidFill>
                <a:latin typeface="Times New Roman" panose="02020603050405020304" pitchFamily="18" charset="0"/>
                <a:cs typeface="Times New Roman" panose="02020603050405020304" pitchFamily="18" charset="0"/>
                <a:sym typeface="+mn-ea"/>
              </a:rPr>
              <a:t>gây</a:t>
            </a:r>
            <a:r>
              <a:rPr lang="en-US" sz="6600" dirty="0" smtClean="0">
                <a:solidFill>
                  <a:srgbClr val="FF0000"/>
                </a:solidFill>
                <a:latin typeface="Times New Roman" panose="02020603050405020304" pitchFamily="18" charset="0"/>
                <a:cs typeface="Times New Roman" panose="02020603050405020304" pitchFamily="18" charset="0"/>
                <a:sym typeface="+mn-ea"/>
              </a:rPr>
              <a:t> </a:t>
            </a:r>
            <a:r>
              <a:rPr lang="en-US" sz="6600" dirty="0" err="1" smtClean="0">
                <a:solidFill>
                  <a:srgbClr val="FF0000"/>
                </a:solidFill>
                <a:latin typeface="Times New Roman" panose="02020603050405020304" pitchFamily="18" charset="0"/>
                <a:cs typeface="Times New Roman" panose="02020603050405020304" pitchFamily="18" charset="0"/>
                <a:sym typeface="+mn-ea"/>
              </a:rPr>
              <a:t>hứng</a:t>
            </a:r>
            <a:r>
              <a:rPr lang="en-US" sz="6600" dirty="0" smtClean="0">
                <a:solidFill>
                  <a:srgbClr val="FF0000"/>
                </a:solidFill>
                <a:latin typeface="Times New Roman" panose="02020603050405020304" pitchFamily="18" charset="0"/>
                <a:cs typeface="Times New Roman" panose="02020603050405020304" pitchFamily="18" charset="0"/>
                <a:sym typeface="+mn-ea"/>
              </a:rPr>
              <a:t> </a:t>
            </a:r>
            <a:r>
              <a:rPr lang="en-US" sz="6600" dirty="0" err="1" smtClean="0">
                <a:solidFill>
                  <a:srgbClr val="FF0000"/>
                </a:solidFill>
                <a:latin typeface="Times New Roman" panose="02020603050405020304" pitchFamily="18" charset="0"/>
                <a:cs typeface="Times New Roman" panose="02020603050405020304" pitchFamily="18" charset="0"/>
                <a:sym typeface="+mn-ea"/>
              </a:rPr>
              <a:t>thú</a:t>
            </a:r>
            <a:endParaRPr lang="en-US" sz="5000" dirty="0">
              <a:solidFill>
                <a:srgbClr val="FF0000"/>
              </a:solidFill>
              <a:latin typeface="Times New Roman" panose="02020603050405020304" pitchFamily="18" charset="0"/>
              <a:cs typeface="Times New Roman" panose="02020603050405020304" pitchFamily="18" charset="0"/>
            </a:endParaRPr>
          </a:p>
          <a:p>
            <a:pPr algn="ctr"/>
            <a:r>
              <a:rPr lang="en-US" sz="5400" dirty="0">
                <a:latin typeface="Times New Roman" panose="02020603050405020304" pitchFamily="18" charset="0"/>
                <a:cs typeface="Times New Roman" panose="02020603050405020304" pitchFamily="18" charset="0"/>
              </a:rPr>
              <a:t>- Cô và trẻ hát bài: </a:t>
            </a:r>
            <a:r>
              <a:rPr lang="vi-VN" altLang="en-US" sz="5400" dirty="0">
                <a:latin typeface="Times New Roman" panose="02020603050405020304" pitchFamily="18" charset="0"/>
                <a:cs typeface="Times New Roman" panose="02020603050405020304" pitchFamily="18" charset="0"/>
              </a:rPr>
              <a:t>Bé thích ăn rau</a:t>
            </a:r>
            <a:endParaRPr lang="vi-VN" altLang="en-US" sz="5400" dirty="0">
              <a:latin typeface="Times New Roman" panose="02020603050405020304" pitchFamily="18" charset="0"/>
              <a:cs typeface="Times New Roman" panose="02020603050405020304" pitchFamily="18" charset="0"/>
            </a:endParaRPr>
          </a:p>
        </p:txBody>
      </p:sp>
      <p:pic>
        <p:nvPicPr>
          <p:cNvPr id="4" name="6178315008781">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15175230" y="9330055"/>
            <a:ext cx="2731770" cy="44513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4"/>
          <p:cNvPicPr>
            <a:picLocks noChangeAspect="1"/>
          </p:cNvPicPr>
          <p:nvPr/>
        </p:nvPicPr>
        <p:blipFill>
          <a:blip r:embed="rId1"/>
          <a:stretch>
            <a:fillRect/>
          </a:stretch>
        </p:blipFill>
        <p:spPr>
          <a:xfrm>
            <a:off x="0" y="4445"/>
            <a:ext cx="18357850" cy="10240010"/>
          </a:xfrm>
          <a:prstGeom prst="rect">
            <a:avLst/>
          </a:prstGeom>
        </p:spPr>
      </p:pic>
      <p:sp>
        <p:nvSpPr>
          <p:cNvPr id="2" name="Text Box 1"/>
          <p:cNvSpPr txBox="1"/>
          <p:nvPr/>
        </p:nvSpPr>
        <p:spPr>
          <a:xfrm>
            <a:off x="4572000" y="4381500"/>
            <a:ext cx="8220075" cy="3138170"/>
          </a:xfrm>
          <a:prstGeom prst="rect">
            <a:avLst/>
          </a:prstGeom>
          <a:noFill/>
        </p:spPr>
        <p:txBody>
          <a:bodyPr wrap="square" rtlCol="0">
            <a:spAutoFit/>
          </a:bodyPr>
          <a:p>
            <a:r>
              <a:rPr lang="en-US"/>
              <a:t> </a:t>
            </a:r>
            <a:r>
              <a:rPr lang="en-US" sz="6600">
                <a:solidFill>
                  <a:srgbClr val="FF0000"/>
                </a:solidFill>
                <a:latin typeface="Times New Roman" panose="02020603050405020304" pitchFamily="18" charset="0"/>
                <a:cs typeface="Times New Roman" panose="02020603050405020304" pitchFamily="18" charset="0"/>
              </a:rPr>
              <a:t>NBTN: </a:t>
            </a:r>
            <a:r>
              <a:rPr lang="vi-VN" altLang="en-US" sz="6600">
                <a:solidFill>
                  <a:srgbClr val="FF0000"/>
                </a:solidFill>
                <a:latin typeface="Times New Roman" panose="02020603050405020304" pitchFamily="18" charset="0"/>
                <a:cs typeface="Times New Roman" panose="02020603050405020304" pitchFamily="18" charset="0"/>
              </a:rPr>
              <a:t>Cây bắp </a:t>
            </a:r>
            <a:r>
              <a:rPr lang="vi-VN" altLang="en-US" sz="6600">
                <a:solidFill>
                  <a:srgbClr val="FF0000"/>
                </a:solidFill>
                <a:latin typeface="Times New Roman" panose="02020603050405020304" pitchFamily="18" charset="0"/>
                <a:cs typeface="Times New Roman" panose="02020603050405020304" pitchFamily="18" charset="0"/>
              </a:rPr>
              <a:t>cải</a:t>
            </a:r>
            <a:endParaRPr lang="vi-VN" altLang="en-US" sz="6600">
              <a:solidFill>
                <a:srgbClr val="FF0000"/>
              </a:solidFill>
              <a:latin typeface="Times New Roman" panose="02020603050405020304" pitchFamily="18" charset="0"/>
              <a:cs typeface="Times New Roman" panose="02020603050405020304" pitchFamily="18" charset="0"/>
            </a:endParaRPr>
          </a:p>
          <a:p>
            <a:r>
              <a:rPr lang="vi-VN" altLang="en-US" sz="6600">
                <a:solidFill>
                  <a:srgbClr val="FF0000"/>
                </a:solidFill>
                <a:latin typeface="Times New Roman" panose="02020603050405020304" pitchFamily="18" charset="0"/>
                <a:cs typeface="Times New Roman" panose="02020603050405020304" pitchFamily="18" charset="0"/>
              </a:rPr>
              <a:t> </a:t>
            </a:r>
            <a:r>
              <a:rPr lang="vi-VN" altLang="en-US" sz="6600">
                <a:solidFill>
                  <a:schemeClr val="tx1"/>
                </a:solidFill>
                <a:latin typeface="Times New Roman" panose="02020603050405020304" pitchFamily="18" charset="0"/>
                <a:cs typeface="Times New Roman" panose="02020603050405020304" pitchFamily="18" charset="0"/>
              </a:rPr>
              <a:t>- Cô đọc câu đố</a:t>
            </a:r>
            <a:endParaRPr lang="vi-VN" altLang="en-US" sz="6600">
              <a:solidFill>
                <a:schemeClr val="tx1"/>
              </a:solidFill>
              <a:latin typeface="Times New Roman" panose="02020603050405020304" pitchFamily="18" charset="0"/>
              <a:cs typeface="Times New Roman" panose="02020603050405020304" pitchFamily="18" charset="0"/>
            </a:endParaRPr>
          </a:p>
          <a:p>
            <a:r>
              <a:rPr lang="vi-VN" altLang="en-US" sz="6600">
                <a:solidFill>
                  <a:srgbClr val="FF0000"/>
                </a:solidFill>
                <a:latin typeface="Times New Roman" panose="02020603050405020304" pitchFamily="18" charset="0"/>
                <a:cs typeface="Times New Roman" panose="02020603050405020304" pitchFamily="18" charset="0"/>
              </a:rPr>
              <a:t> </a:t>
            </a:r>
            <a:endParaRPr lang="vi-VN" altLang="en-US" sz="66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400" y="0"/>
            <a:ext cx="18288000" cy="10287000"/>
          </a:xfrm>
          <a:prstGeom prst="rect">
            <a:avLst/>
          </a:prstGeom>
        </p:spPr>
      </p:pic>
      <p:sp>
        <p:nvSpPr>
          <p:cNvPr id="2" name="Rounded Rectangle 1"/>
          <p:cNvSpPr/>
          <p:nvPr/>
        </p:nvSpPr>
        <p:spPr>
          <a:xfrm>
            <a:off x="188595" y="471805"/>
            <a:ext cx="6887210" cy="526732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en-US" sz="6000" dirty="0">
                <a:solidFill>
                  <a:srgbClr val="FF0000"/>
                </a:solidFill>
                <a:latin typeface="Times New Roman" panose="02020603050405020304" pitchFamily="18" charset="0"/>
                <a:cs typeface="Times New Roman" panose="02020603050405020304" pitchFamily="18" charset="0"/>
              </a:rPr>
              <a:t>Lá xanh man mát. Lại sắp vòng tròn. Có cậu bé con.</a:t>
            </a:r>
            <a:endParaRPr lang="en-US" altLang="en-US" sz="6000" dirty="0">
              <a:solidFill>
                <a:srgbClr val="FF0000"/>
              </a:solidFill>
              <a:latin typeface="Times New Roman" panose="02020603050405020304" pitchFamily="18" charset="0"/>
              <a:cs typeface="Times New Roman" panose="02020603050405020304" pitchFamily="18" charset="0"/>
            </a:endParaRPr>
          </a:p>
          <a:p>
            <a:pPr algn="ctr"/>
            <a:r>
              <a:rPr lang="en-US" altLang="en-US" sz="6000" dirty="0">
                <a:solidFill>
                  <a:srgbClr val="FF0000"/>
                </a:solidFill>
                <a:latin typeface="Times New Roman" panose="02020603050405020304" pitchFamily="18" charset="0"/>
                <a:cs typeface="Times New Roman" panose="02020603050405020304" pitchFamily="18" charset="0"/>
              </a:rPr>
              <a:t>Nằm ngủ ở giữa</a:t>
            </a:r>
            <a:r>
              <a:rPr lang="vi-VN" altLang="en-US" sz="6000" dirty="0">
                <a:solidFill>
                  <a:srgbClr val="FF0000"/>
                </a:solidFill>
                <a:latin typeface="Times New Roman" panose="02020603050405020304" pitchFamily="18" charset="0"/>
                <a:cs typeface="Times New Roman" panose="02020603050405020304" pitchFamily="18" charset="0"/>
              </a:rPr>
              <a:t>?</a:t>
            </a:r>
            <a:r>
              <a:rPr lang="en-US" altLang="en-US" sz="6000" dirty="0">
                <a:solidFill>
                  <a:srgbClr val="FF0000"/>
                </a:solidFill>
                <a:latin typeface="Times New Roman" panose="02020603050405020304" pitchFamily="18" charset="0"/>
                <a:cs typeface="Times New Roman" panose="02020603050405020304" pitchFamily="18" charset="0"/>
              </a:rPr>
              <a:t> </a:t>
            </a:r>
            <a:endParaRPr lang="en-US" altLang="en-US" sz="6000" dirty="0">
              <a:solidFill>
                <a:srgbClr val="FF0000"/>
              </a:solidFill>
              <a:latin typeface="Times New Roman" panose="02020603050405020304" pitchFamily="18" charset="0"/>
              <a:cs typeface="Times New Roman" panose="02020603050405020304" pitchFamily="18" charset="0"/>
            </a:endParaRPr>
          </a:p>
        </p:txBody>
      </p:sp>
      <p:sp>
        <p:nvSpPr>
          <p:cNvPr id="7" name="Right Arrow 6"/>
          <p:cNvSpPr/>
          <p:nvPr/>
        </p:nvSpPr>
        <p:spPr>
          <a:xfrm>
            <a:off x="7467767" y="3314476"/>
            <a:ext cx="9144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ounded Rectangle 7"/>
          <p:cNvSpPr/>
          <p:nvPr/>
        </p:nvSpPr>
        <p:spPr>
          <a:xfrm>
            <a:off x="1066800" y="7124700"/>
            <a:ext cx="5562600" cy="1278255"/>
          </a:xfrm>
          <a:prstGeom prst="roundRect">
            <a:avLst/>
          </a:prstGeom>
          <a:solidFill>
            <a:schemeClr val="bg2">
              <a:lumMod val="9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6" name="Text Box 5"/>
          <p:cNvSpPr txBox="1"/>
          <p:nvPr/>
        </p:nvSpPr>
        <p:spPr>
          <a:xfrm>
            <a:off x="1371600" y="7124700"/>
            <a:ext cx="5422900" cy="1570355"/>
          </a:xfrm>
          <a:prstGeom prst="rect">
            <a:avLst/>
          </a:prstGeom>
          <a:noFill/>
        </p:spPr>
        <p:txBody>
          <a:bodyPr wrap="square" rtlCol="0">
            <a:noAutofit/>
          </a:bodyPr>
          <a:p>
            <a:r>
              <a:rPr lang="vi-VN" altLang="en-US" sz="6000">
                <a:solidFill>
                  <a:srgbClr val="FF0000"/>
                </a:solidFill>
                <a:latin typeface="Times New Roman" panose="02020603050405020304" pitchFamily="18" charset="0"/>
                <a:cs typeface="Times New Roman" panose="02020603050405020304" pitchFamily="18" charset="0"/>
              </a:rPr>
              <a:t>Cây bắp </a:t>
            </a:r>
            <a:r>
              <a:rPr lang="vi-VN" altLang="en-US" sz="6000">
                <a:solidFill>
                  <a:srgbClr val="FF0000"/>
                </a:solidFill>
                <a:latin typeface="Times New Roman" panose="02020603050405020304" pitchFamily="18" charset="0"/>
                <a:cs typeface="Times New Roman" panose="02020603050405020304" pitchFamily="18" charset="0"/>
              </a:rPr>
              <a:t>cải</a:t>
            </a:r>
            <a:endParaRPr lang="vi-VN" altLang="en-US" sz="6000">
              <a:solidFill>
                <a:srgbClr val="FF0000"/>
              </a:solidFill>
              <a:latin typeface="Times New Roman" panose="02020603050405020304" pitchFamily="18" charset="0"/>
              <a:cs typeface="Times New Roman" panose="02020603050405020304" pitchFamily="18" charset="0"/>
            </a:endParaRPr>
          </a:p>
        </p:txBody>
      </p:sp>
      <p:sp>
        <p:nvSpPr>
          <p:cNvPr id="9" name="Right Arrow 8"/>
          <p:cNvSpPr/>
          <p:nvPr/>
        </p:nvSpPr>
        <p:spPr>
          <a:xfrm rot="10800000">
            <a:off x="7239000" y="6896100"/>
            <a:ext cx="976630" cy="676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x-none"/>
          </a:p>
        </p:txBody>
      </p:sp>
      <p:pic>
        <p:nvPicPr>
          <p:cNvPr id="11" name="Picture 10"/>
          <p:cNvPicPr>
            <a:picLocks noChangeAspect="1"/>
          </p:cNvPicPr>
          <p:nvPr/>
        </p:nvPicPr>
        <p:blipFill>
          <a:blip r:embed="rId2"/>
          <a:stretch>
            <a:fillRect/>
          </a:stretch>
        </p:blipFill>
        <p:spPr>
          <a:xfrm>
            <a:off x="9144000" y="791210"/>
            <a:ext cx="5791200" cy="736219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14300"/>
            <a:ext cx="18288000" cy="10287000"/>
          </a:xfrm>
          <a:prstGeom prst="rect">
            <a:avLst/>
          </a:prstGeom>
        </p:spPr>
      </p:pic>
      <p:sp>
        <p:nvSpPr>
          <p:cNvPr id="5" name="Text Box 4"/>
          <p:cNvSpPr txBox="1"/>
          <p:nvPr/>
        </p:nvSpPr>
        <p:spPr>
          <a:xfrm>
            <a:off x="5791200" y="1181100"/>
            <a:ext cx="9888220" cy="6637655"/>
          </a:xfrm>
          <a:prstGeom prst="rect">
            <a:avLst/>
          </a:prstGeom>
          <a:noFill/>
        </p:spPr>
        <p:txBody>
          <a:bodyPr wrap="square" rtlCol="0">
            <a:noAutofit/>
          </a:bodyPr>
          <a:p>
            <a:r>
              <a:rPr lang="en-US" altLang="en-US" sz="4000">
                <a:latin typeface="Times New Roman" panose="02020603050405020304" pitchFamily="18" charset="0"/>
                <a:cs typeface="Times New Roman" panose="02020603050405020304" pitchFamily="18" charset="0"/>
              </a:rPr>
              <a:t>+ Cây rau gì </a:t>
            </a:r>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ây?</a:t>
            </a:r>
            <a:endParaRPr lang="en-US" altLang="en-US" sz="4000">
              <a:latin typeface="Times New Roman" panose="02020603050405020304" pitchFamily="18" charset="0"/>
              <a:cs typeface="Times New Roman" panose="02020603050405020304" pitchFamily="18" charset="0"/>
            </a:endParaRPr>
          </a:p>
          <a:p>
            <a:r>
              <a:rPr lang="en-US" altLang="en-US" sz="4000">
                <a:latin typeface="Times New Roman" panose="02020603050405020304" pitchFamily="18" charset="0"/>
                <a:cs typeface="Times New Roman" panose="02020603050405020304" pitchFamily="18" charset="0"/>
              </a:rPr>
              <a:t>+ Lá rau sắp nh</a:t>
            </a:r>
            <a:r>
              <a:rPr lang="" altLang="en-US" sz="4000">
                <a:latin typeface="Times New Roman" panose="02020603050405020304" pitchFamily="18" charset="0"/>
                <a:cs typeface="Times New Roman" panose="02020603050405020304" pitchFamily="18" charset="0"/>
              </a:rPr>
              <a:t>ư</a:t>
            </a:r>
            <a:r>
              <a:rPr lang="en-US" altLang="en-US" sz="4000">
                <a:latin typeface="Times New Roman" panose="02020603050405020304" pitchFamily="18" charset="0"/>
                <a:cs typeface="Times New Roman" panose="02020603050405020304" pitchFamily="18" charset="0"/>
              </a:rPr>
              <a:t> thế nào?</a:t>
            </a:r>
            <a:endParaRPr lang="en-US" altLang="en-US" sz="4000">
              <a:latin typeface="Times New Roman" panose="02020603050405020304" pitchFamily="18" charset="0"/>
              <a:cs typeface="Times New Roman" panose="02020603050405020304" pitchFamily="18" charset="0"/>
            </a:endParaRPr>
          </a:p>
          <a:p>
            <a:r>
              <a:rPr lang="en-US" altLang="en-US" sz="4000">
                <a:latin typeface="Times New Roman" panose="02020603050405020304" pitchFamily="18" charset="0"/>
                <a:cs typeface="Times New Roman" panose="02020603050405020304" pitchFamily="18" charset="0"/>
              </a:rPr>
              <a:t>+ Còn </a:t>
            </a:r>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ây là cái gì? Búp cải nằm ở </a:t>
            </a:r>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âu nhỉ?</a:t>
            </a:r>
            <a:endParaRPr lang="en-US" altLang="en-US" sz="4000">
              <a:latin typeface="Times New Roman" panose="02020603050405020304" pitchFamily="18" charset="0"/>
              <a:cs typeface="Times New Roman" panose="02020603050405020304" pitchFamily="18" charset="0"/>
            </a:endParaRPr>
          </a:p>
          <a:p>
            <a:r>
              <a:rPr lang="en-US" altLang="en-US" sz="4000">
                <a:latin typeface="Times New Roman" panose="02020603050405020304" pitchFamily="18" charset="0"/>
                <a:cs typeface="Times New Roman" panose="02020603050405020304" pitchFamily="18" charset="0"/>
              </a:rPr>
              <a:t>+ Cây rau bắp cải </a:t>
            </a:r>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ể làm gì?</a:t>
            </a:r>
            <a:endParaRPr lang="en-US" altLang="en-US" sz="4000">
              <a:latin typeface="Times New Roman" panose="02020603050405020304" pitchFamily="18" charset="0"/>
              <a:cs typeface="Times New Roman" panose="02020603050405020304" pitchFamily="18" charset="0"/>
            </a:endParaRPr>
          </a:p>
          <a:p>
            <a:r>
              <a:rPr lang="en-US" altLang="en-US" sz="4000">
                <a:latin typeface="Times New Roman" panose="02020603050405020304" pitchFamily="18" charset="0"/>
                <a:cs typeface="Times New Roman" panose="02020603050405020304" pitchFamily="18" charset="0"/>
              </a:rPr>
              <a:t>+ Rau</a:t>
            </a:r>
            <a:r>
              <a:rPr lang="" altLang="en-US" sz="4000">
                <a:latin typeface="Times New Roman" panose="02020603050405020304" pitchFamily="18" charset="0"/>
                <a:cs typeface="Times New Roman" panose="02020603050405020304" pitchFamily="18" charset="0"/>
              </a:rPr>
              <a:t> </a:t>
            </a:r>
            <a:r>
              <a:rPr lang="en-US" altLang="en-US" sz="4000">
                <a:latin typeface="Times New Roman" panose="02020603050405020304" pitchFamily="18" charset="0"/>
                <a:cs typeface="Times New Roman" panose="02020603050405020304" pitchFamily="18" charset="0"/>
              </a:rPr>
              <a:t>bắp cải có màu gì?</a:t>
            </a:r>
            <a:endParaRPr lang="en-US" altLang="en-US" sz="4000">
              <a:latin typeface="Times New Roman" panose="02020603050405020304" pitchFamily="18" charset="0"/>
              <a:cs typeface="Times New Roman" panose="02020603050405020304" pitchFamily="18" charset="0"/>
            </a:endParaRPr>
          </a:p>
          <a:p>
            <a:r>
              <a:rPr lang="en-US" altLang="en-US" sz="4000">
                <a:latin typeface="Times New Roman" panose="02020603050405020304" pitchFamily="18" charset="0"/>
                <a:cs typeface="Times New Roman" panose="02020603050405020304" pitchFamily="18" charset="0"/>
              </a:rPr>
              <a:t>+ Các con </a:t>
            </a:r>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ã </a:t>
            </a:r>
            <a:r>
              <a:rPr lang="" altLang="en-US" sz="4000">
                <a:latin typeface="Times New Roman" panose="02020603050405020304" pitchFamily="18" charset="0"/>
                <a:cs typeface="Times New Roman" panose="02020603050405020304" pitchFamily="18" charset="0"/>
              </a:rPr>
              <a:t>đư</a:t>
            </a:r>
            <a:r>
              <a:rPr lang="en-US" altLang="en-US" sz="4000">
                <a:latin typeface="Times New Roman" panose="02020603050405020304" pitchFamily="18" charset="0"/>
                <a:cs typeface="Times New Roman" panose="02020603050405020304" pitchFamily="18" charset="0"/>
              </a:rPr>
              <a:t>ợc </a:t>
            </a:r>
            <a:r>
              <a:rPr lang="" altLang="en-US" sz="4000">
                <a:latin typeface="Times New Roman" panose="02020603050405020304" pitchFamily="18" charset="0"/>
                <a:cs typeface="Times New Roman" panose="02020603050405020304" pitchFamily="18" charset="0"/>
              </a:rPr>
              <a:t>ă</a:t>
            </a:r>
            <a:r>
              <a:rPr lang="en-US" altLang="en-US" sz="4000">
                <a:latin typeface="Times New Roman" panose="02020603050405020304" pitchFamily="18" charset="0"/>
                <a:cs typeface="Times New Roman" panose="02020603050405020304" pitchFamily="18" charset="0"/>
              </a:rPr>
              <a:t>n rau bắp cải ch</a:t>
            </a:r>
            <a:r>
              <a:rPr lang="" altLang="en-US" sz="4000">
                <a:latin typeface="Times New Roman" panose="02020603050405020304" pitchFamily="18" charset="0"/>
                <a:cs typeface="Times New Roman" panose="02020603050405020304" pitchFamily="18" charset="0"/>
              </a:rPr>
              <a:t>ư</a:t>
            </a:r>
            <a:r>
              <a:rPr lang="en-US" altLang="en-US" sz="4000">
                <a:latin typeface="Times New Roman" panose="02020603050405020304" pitchFamily="18" charset="0"/>
                <a:cs typeface="Times New Roman" panose="02020603050405020304" pitchFamily="18" charset="0"/>
              </a:rPr>
              <a:t>a?</a:t>
            </a:r>
            <a:endParaRPr lang="en-US" altLang="en-US" sz="4000">
              <a:latin typeface="Times New Roman" panose="02020603050405020304" pitchFamily="18" charset="0"/>
              <a:cs typeface="Times New Roman" panose="02020603050405020304" pitchFamily="18" charset="0"/>
            </a:endParaRPr>
          </a:p>
          <a:p>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ây là cây bắp cải, lá ngoài bắp cải có màu xanh </a:t>
            </a:r>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ậm, lá to và tròn. Còn </a:t>
            </a:r>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ây là búp cải nằm ở giữa có màu xanh nhạt, bắp cải là loại rau </a:t>
            </a:r>
            <a:r>
              <a:rPr lang="" altLang="en-US" sz="4000">
                <a:latin typeface="Times New Roman" panose="02020603050405020304" pitchFamily="18" charset="0"/>
                <a:cs typeface="Times New Roman" panose="02020603050405020304" pitchFamily="18" charset="0"/>
              </a:rPr>
              <a:t>ă</a:t>
            </a:r>
            <a:r>
              <a:rPr lang="en-US" altLang="en-US" sz="4000">
                <a:latin typeface="Times New Roman" panose="02020603050405020304" pitchFamily="18" charset="0"/>
                <a:cs typeface="Times New Roman" panose="02020603050405020304" pitchFamily="18" charset="0"/>
              </a:rPr>
              <a:t>n lá </a:t>
            </a:r>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ấy các con ạ. Ngoài ra bắp cải còn chế biến </a:t>
            </a:r>
            <a:r>
              <a:rPr lang="" altLang="en-US" sz="4000">
                <a:latin typeface="Times New Roman" panose="02020603050405020304" pitchFamily="18" charset="0"/>
                <a:cs typeface="Times New Roman" panose="02020603050405020304" pitchFamily="18" charset="0"/>
              </a:rPr>
              <a:t>đư</a:t>
            </a:r>
            <a:r>
              <a:rPr lang="en-US" altLang="en-US" sz="4000">
                <a:latin typeface="Times New Roman" panose="02020603050405020304" pitchFamily="18" charset="0"/>
                <a:cs typeface="Times New Roman" panose="02020603050405020304" pitchFamily="18" charset="0"/>
              </a:rPr>
              <a:t>ợc rất nhiều món </a:t>
            </a:r>
            <a:r>
              <a:rPr lang="" altLang="en-US" sz="4000">
                <a:latin typeface="Times New Roman" panose="02020603050405020304" pitchFamily="18" charset="0"/>
                <a:cs typeface="Times New Roman" panose="02020603050405020304" pitchFamily="18" charset="0"/>
              </a:rPr>
              <a:t>ă</a:t>
            </a:r>
            <a:r>
              <a:rPr lang="en-US" altLang="en-US" sz="4000">
                <a:latin typeface="Times New Roman" panose="02020603050405020304" pitchFamily="18" charset="0"/>
                <a:cs typeface="Times New Roman" panose="02020603050405020304" pitchFamily="18" charset="0"/>
              </a:rPr>
              <a:t>n nh</a:t>
            </a:r>
            <a:r>
              <a:rPr lang="" altLang="en-US" sz="4000">
                <a:latin typeface="Times New Roman" panose="02020603050405020304" pitchFamily="18" charset="0"/>
                <a:cs typeface="Times New Roman" panose="02020603050405020304" pitchFamily="18" charset="0"/>
              </a:rPr>
              <a:t>ư</a:t>
            </a:r>
            <a:r>
              <a:rPr lang="en-US" altLang="en-US" sz="4000">
                <a:latin typeface="Times New Roman" panose="02020603050405020304" pitchFamily="18" charset="0"/>
                <a:cs typeface="Times New Roman" panose="02020603050405020304" pitchFamily="18" charset="0"/>
              </a:rPr>
              <a:t>: luộc, xào, canh, làm d</a:t>
            </a:r>
            <a:r>
              <a:rPr lang="" altLang="en-US" sz="4000">
                <a:latin typeface="Times New Roman" panose="02020603050405020304" pitchFamily="18" charset="0"/>
                <a:cs typeface="Times New Roman" panose="02020603050405020304" pitchFamily="18" charset="0"/>
              </a:rPr>
              <a:t>ư</a:t>
            </a:r>
            <a:r>
              <a:rPr lang="en-US" altLang="en-US" sz="4000">
                <a:latin typeface="Times New Roman" panose="02020603050405020304" pitchFamily="18" charset="0"/>
                <a:cs typeface="Times New Roman" panose="02020603050405020304" pitchFamily="18" charset="0"/>
              </a:rPr>
              <a:t>a...</a:t>
            </a:r>
            <a:endParaRPr lang="en-US" altLang="en-US" sz="4000">
              <a:latin typeface="Times New Roman" panose="02020603050405020304" pitchFamily="18" charset="0"/>
              <a:cs typeface="Times New Roman" panose="02020603050405020304" pitchFamily="18" charset="0"/>
            </a:endParaRPr>
          </a:p>
          <a:p>
            <a:r>
              <a:rPr lang="en-US" altLang="en-US" sz="4000">
                <a:latin typeface="Times New Roman" panose="02020603050405020304" pitchFamily="18" charset="0"/>
                <a:cs typeface="Times New Roman" panose="02020603050405020304" pitchFamily="18" charset="0"/>
              </a:rPr>
              <a:t>- Cô khẳng </a:t>
            </a:r>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ịnh: Cây bắp cải là loại rau </a:t>
            </a:r>
            <a:r>
              <a:rPr lang="" altLang="en-US" sz="4000">
                <a:latin typeface="Times New Roman" panose="02020603050405020304" pitchFamily="18" charset="0"/>
                <a:cs typeface="Times New Roman" panose="02020603050405020304" pitchFamily="18" charset="0"/>
              </a:rPr>
              <a:t>ă</a:t>
            </a:r>
            <a:r>
              <a:rPr lang="en-US" altLang="en-US" sz="4000">
                <a:latin typeface="Times New Roman" panose="02020603050405020304" pitchFamily="18" charset="0"/>
                <a:cs typeface="Times New Roman" panose="02020603050405020304" pitchFamily="18" charset="0"/>
              </a:rPr>
              <a:t>n lá và cung cấp nhiều chất vita min cho cở thể chúng ta </a:t>
            </a:r>
            <a:r>
              <a:rPr lang="" altLang="en-US" sz="4000">
                <a:latin typeface="Times New Roman" panose="02020603050405020304" pitchFamily="18" charset="0"/>
                <a:cs typeface="Times New Roman" panose="02020603050405020304" pitchFamily="18" charset="0"/>
              </a:rPr>
              <a:t>đ</a:t>
            </a:r>
            <a:r>
              <a:rPr lang="en-US" altLang="en-US" sz="4000">
                <a:latin typeface="Times New Roman" panose="02020603050405020304" pitchFamily="18" charset="0"/>
                <a:cs typeface="Times New Roman" panose="02020603050405020304" pitchFamily="18" charset="0"/>
              </a:rPr>
              <a:t>ấy.</a:t>
            </a:r>
            <a:endParaRPr lang="en-US" altLang="en-US" sz="400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0" y="1333500"/>
            <a:ext cx="5791200" cy="736219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ounded Rectangle 1"/>
          <p:cNvSpPr/>
          <p:nvPr/>
        </p:nvSpPr>
        <p:spPr>
          <a:xfrm>
            <a:off x="381000" y="5981700"/>
            <a:ext cx="5139625" cy="1905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6000" dirty="0" err="1"/>
              <a:t>Áo</a:t>
            </a:r>
            <a:r>
              <a:rPr lang="en-US" sz="6000" dirty="0"/>
              <a:t> </a:t>
            </a:r>
            <a:r>
              <a:rPr lang="en-US" sz="6000" dirty="0" err="1"/>
              <a:t>để</a:t>
            </a:r>
            <a:r>
              <a:rPr lang="en-US" sz="6000" dirty="0"/>
              <a:t> </a:t>
            </a:r>
            <a:r>
              <a:rPr lang="en-US" sz="6000" dirty="0" err="1"/>
              <a:t>mặc</a:t>
            </a:r>
            <a:r>
              <a:rPr lang="x-none" sz="6000" dirty="0"/>
              <a:t>.</a:t>
            </a:r>
            <a:endParaRPr lang="x-none" sz="6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1638300"/>
            <a:ext cx="7623875" cy="8382000"/>
          </a:xfrm>
          <a:prstGeom prst="rect">
            <a:avLst/>
          </a:prstGeom>
        </p:spPr>
      </p:pic>
      <p:sp>
        <p:nvSpPr>
          <p:cNvPr id="4" name="Right Arrow 3"/>
          <p:cNvSpPr/>
          <p:nvPr/>
        </p:nvSpPr>
        <p:spPr>
          <a:xfrm>
            <a:off x="5814218" y="6972300"/>
            <a:ext cx="9144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6" name="Picture 5"/>
          <p:cNvPicPr>
            <a:picLocks noChangeAspect="1"/>
          </p:cNvPicPr>
          <p:nvPr/>
        </p:nvPicPr>
        <p:blipFill>
          <a:blip r:embed="rId3"/>
          <a:stretch>
            <a:fillRect/>
          </a:stretch>
        </p:blipFill>
        <p:spPr>
          <a:xfrm>
            <a:off x="0" y="4445"/>
            <a:ext cx="18357850" cy="10240010"/>
          </a:xfrm>
          <a:prstGeom prst="rect">
            <a:avLst/>
          </a:prstGeom>
        </p:spPr>
      </p:pic>
      <p:sp>
        <p:nvSpPr>
          <p:cNvPr id="7" name="Text Box 6"/>
          <p:cNvSpPr txBox="1"/>
          <p:nvPr/>
        </p:nvSpPr>
        <p:spPr>
          <a:xfrm>
            <a:off x="3810000" y="2476500"/>
            <a:ext cx="9985375" cy="5815965"/>
          </a:xfrm>
          <a:prstGeom prst="rect">
            <a:avLst/>
          </a:prstGeom>
          <a:noFill/>
        </p:spPr>
        <p:txBody>
          <a:bodyPr wrap="square" rtlCol="0">
            <a:spAutoFit/>
          </a:bodyPr>
          <a:p>
            <a:endParaRPr lang="en-US"/>
          </a:p>
          <a:p>
            <a:r>
              <a:rPr lang="en-US"/>
              <a:t> </a:t>
            </a:r>
            <a:r>
              <a:rPr lang="en-US" altLang="en-US" sz="6600">
                <a:solidFill>
                  <a:srgbClr val="FF0000"/>
                </a:solidFill>
                <a:latin typeface="Times New Roman" panose="02020603050405020304" pitchFamily="18" charset="0"/>
                <a:cs typeface="Times New Roman" panose="02020603050405020304" pitchFamily="18" charset="0"/>
              </a:rPr>
              <a:t> </a:t>
            </a:r>
            <a:r>
              <a:rPr lang="en-US" altLang="en-US" sz="6000">
                <a:solidFill>
                  <a:srgbClr val="FF0000"/>
                </a:solidFill>
                <a:latin typeface="Times New Roman" panose="02020603050405020304" pitchFamily="18" charset="0"/>
                <a:cs typeface="Times New Roman" panose="02020603050405020304" pitchFamily="18" charset="0"/>
              </a:rPr>
              <a:t> </a:t>
            </a:r>
            <a:r>
              <a:rPr lang="en-US" altLang="en-US" sz="5400">
                <a:solidFill>
                  <a:srgbClr val="FF0000"/>
                </a:solidFill>
                <a:latin typeface="Times New Roman" panose="02020603050405020304" pitchFamily="18" charset="0"/>
                <a:cs typeface="Times New Roman" panose="02020603050405020304" pitchFamily="18" charset="0"/>
              </a:rPr>
              <a:t>TC1:</a:t>
            </a:r>
            <a:r>
              <a:rPr lang="" altLang="en-US" sz="5400">
                <a:solidFill>
                  <a:srgbClr val="FF0000"/>
                </a:solidFill>
                <a:latin typeface="Times New Roman" panose="02020603050405020304" pitchFamily="18" charset="0"/>
                <a:cs typeface="Times New Roman" panose="02020603050405020304" pitchFamily="18" charset="0"/>
              </a:rPr>
              <a:t> </a:t>
            </a:r>
            <a:r>
              <a:rPr lang="en-US" altLang="en-US" sz="5400">
                <a:solidFill>
                  <a:srgbClr val="FF0000"/>
                </a:solidFill>
                <a:latin typeface="Times New Roman" panose="02020603050405020304" pitchFamily="18" charset="0"/>
                <a:cs typeface="Times New Roman" panose="02020603050405020304" pitchFamily="18" charset="0"/>
              </a:rPr>
              <a:t>Tìm theo yêu cầu của cô</a:t>
            </a:r>
            <a:endParaRPr lang="en-US" altLang="en-US" sz="5400">
              <a:solidFill>
                <a:srgbClr val="FF0000"/>
              </a:solidFill>
              <a:latin typeface="Times New Roman" panose="02020603050405020304" pitchFamily="18" charset="0"/>
              <a:cs typeface="Times New Roman" panose="02020603050405020304" pitchFamily="18" charset="0"/>
            </a:endParaRPr>
          </a:p>
          <a:p>
            <a:r>
              <a:rPr lang="en-US" altLang="en-US" sz="4800">
                <a:solidFill>
                  <a:srgbClr val="FF0000"/>
                </a:solidFill>
                <a:latin typeface="Times New Roman" panose="02020603050405020304" pitchFamily="18" charset="0"/>
                <a:cs typeface="Times New Roman" panose="02020603050405020304" pitchFamily="18" charset="0"/>
              </a:rPr>
              <a:t> </a:t>
            </a:r>
            <a:r>
              <a:rPr lang="en-US" altLang="en-US" sz="4800">
                <a:solidFill>
                  <a:schemeClr val="tx1"/>
                </a:solidFill>
                <a:latin typeface="Times New Roman" panose="02020603050405020304" pitchFamily="18" charset="0"/>
                <a:cs typeface="Times New Roman" panose="02020603050405020304" pitchFamily="18" charset="0"/>
              </a:rPr>
              <a:t>Cô chia cho mỗi bạn 1 rổ </a:t>
            </a:r>
            <a:r>
              <a:rPr lang="" altLang="en-US" sz="4800">
                <a:solidFill>
                  <a:schemeClr val="tx1"/>
                </a:solidFill>
                <a:latin typeface="Times New Roman" panose="02020603050405020304" pitchFamily="18" charset="0"/>
                <a:cs typeface="Times New Roman" panose="02020603050405020304" pitchFamily="18" charset="0"/>
              </a:rPr>
              <a:t>đ</a:t>
            </a:r>
            <a:r>
              <a:rPr lang="en-US" altLang="en-US" sz="4800">
                <a:solidFill>
                  <a:schemeClr val="tx1"/>
                </a:solidFill>
                <a:latin typeface="Times New Roman" panose="02020603050405020304" pitchFamily="18" charset="0"/>
                <a:cs typeface="Times New Roman" panose="02020603050405020304" pitchFamily="18" charset="0"/>
              </a:rPr>
              <a:t>ồ chơi trong rổ có rất nhiều các loại rau. Nhiệm vụ của các con hãy tìm cho cô một loại rau mà cô yêu cầu. Khi có hiệu lệnh các con giơ lên và nói tên loại rau </a:t>
            </a:r>
            <a:r>
              <a:rPr lang="" altLang="en-US" sz="4800">
                <a:solidFill>
                  <a:schemeClr val="tx1"/>
                </a:solidFill>
                <a:latin typeface="Times New Roman" panose="02020603050405020304" pitchFamily="18" charset="0"/>
                <a:cs typeface="Times New Roman" panose="02020603050405020304" pitchFamily="18" charset="0"/>
              </a:rPr>
              <a:t>đ</a:t>
            </a:r>
            <a:r>
              <a:rPr lang="en-US" altLang="en-US" sz="4800">
                <a:solidFill>
                  <a:schemeClr val="tx1"/>
                </a:solidFill>
                <a:latin typeface="Times New Roman" panose="02020603050405020304" pitchFamily="18" charset="0"/>
                <a:cs typeface="Times New Roman" panose="02020603050405020304" pitchFamily="18" charset="0"/>
              </a:rPr>
              <a:t>ó</a:t>
            </a:r>
            <a:endParaRPr lang="en-US" altLang="en-US" sz="4800">
              <a:solidFill>
                <a:schemeClr val="tx1"/>
              </a:solidFill>
              <a:latin typeface="Times New Roman" panose="02020603050405020304" pitchFamily="18" charset="0"/>
              <a:cs typeface="Times New Roman" panose="02020603050405020304" pitchFamily="18" charset="0"/>
            </a:endParaRPr>
          </a:p>
          <a:p>
            <a:endParaRPr lang="en-US" altLang="en-US" sz="48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800100"/>
            <a:ext cx="7848600" cy="7848600"/>
          </a:xfrm>
          <a:prstGeom prst="rect">
            <a:avLst/>
          </a:prstGeom>
        </p:spPr>
      </p:pic>
      <p:sp>
        <p:nvSpPr>
          <p:cNvPr id="8" name="Rounded Rectangle 7"/>
          <p:cNvSpPr/>
          <p:nvPr/>
        </p:nvSpPr>
        <p:spPr>
          <a:xfrm>
            <a:off x="304800" y="6057900"/>
            <a:ext cx="3810000" cy="1524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x-none" sz="5000" dirty="0"/>
              <a:t>Đây là cái gì?</a:t>
            </a:r>
            <a:endParaRPr lang="x-none" sz="5000" dirty="0"/>
          </a:p>
        </p:txBody>
      </p:sp>
      <p:sp>
        <p:nvSpPr>
          <p:cNvPr id="9" name="Right Arrow 8"/>
          <p:cNvSpPr/>
          <p:nvPr/>
        </p:nvSpPr>
        <p:spPr>
          <a:xfrm>
            <a:off x="4800600" y="6743700"/>
            <a:ext cx="8382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6" name="Picture 5"/>
          <p:cNvPicPr>
            <a:picLocks noChangeAspect="1"/>
          </p:cNvPicPr>
          <p:nvPr/>
        </p:nvPicPr>
        <p:blipFill>
          <a:blip r:embed="rId3"/>
          <a:stretch>
            <a:fillRect/>
          </a:stretch>
        </p:blipFill>
        <p:spPr>
          <a:xfrm>
            <a:off x="0" y="4445"/>
            <a:ext cx="18357850" cy="10240010"/>
          </a:xfrm>
          <a:prstGeom prst="rect">
            <a:avLst/>
          </a:prstGeom>
        </p:spPr>
      </p:pic>
      <p:sp>
        <p:nvSpPr>
          <p:cNvPr id="2" name="Text Box 1"/>
          <p:cNvSpPr txBox="1"/>
          <p:nvPr/>
        </p:nvSpPr>
        <p:spPr>
          <a:xfrm>
            <a:off x="3039745" y="2933700"/>
            <a:ext cx="11589385" cy="4523105"/>
          </a:xfrm>
          <a:prstGeom prst="rect">
            <a:avLst/>
          </a:prstGeom>
          <a:noFill/>
        </p:spPr>
        <p:txBody>
          <a:bodyPr wrap="square" rtlCol="0">
            <a:spAutoFit/>
          </a:bodyPr>
          <a:p>
            <a:r>
              <a:rPr lang="vi-VN" altLang="en-US"/>
              <a:t>                                 </a:t>
            </a:r>
            <a:r>
              <a:rPr lang="vi-VN" altLang="en-US">
                <a:solidFill>
                  <a:srgbClr val="C00000"/>
                </a:solidFill>
              </a:rPr>
              <a:t>   </a:t>
            </a:r>
            <a:r>
              <a:rPr lang="en-US" altLang="en-US" sz="4800">
                <a:solidFill>
                  <a:srgbClr val="C00000"/>
                </a:solidFill>
                <a:latin typeface="Times New Roman" panose="02020603050405020304" pitchFamily="18" charset="0"/>
                <a:cs typeface="Times New Roman" panose="02020603050405020304" pitchFamily="18" charset="0"/>
              </a:rPr>
              <a:t>TC2:</a:t>
            </a:r>
            <a:r>
              <a:rPr lang="" altLang="en-US" sz="4800">
                <a:solidFill>
                  <a:srgbClr val="C00000"/>
                </a:solidFill>
                <a:latin typeface="Times New Roman" panose="02020603050405020304" pitchFamily="18" charset="0"/>
                <a:cs typeface="Times New Roman" panose="02020603050405020304" pitchFamily="18" charset="0"/>
              </a:rPr>
              <a:t> </a:t>
            </a:r>
            <a:r>
              <a:rPr lang="en-US" altLang="en-US" sz="4800">
                <a:solidFill>
                  <a:srgbClr val="C00000"/>
                </a:solidFill>
                <a:latin typeface="Times New Roman" panose="02020603050405020304" pitchFamily="18" charset="0"/>
                <a:cs typeface="Times New Roman" panose="02020603050405020304" pitchFamily="18" charset="0"/>
              </a:rPr>
              <a:t>Trồng rau</a:t>
            </a:r>
            <a:endParaRPr lang="en-US" altLang="en-US" sz="4800">
              <a:solidFill>
                <a:srgbClr val="C00000"/>
              </a:solidFill>
              <a:latin typeface="Times New Roman" panose="02020603050405020304" pitchFamily="18" charset="0"/>
              <a:cs typeface="Times New Roman" panose="02020603050405020304" pitchFamily="18" charset="0"/>
            </a:endParaRPr>
          </a:p>
          <a:p>
            <a:r>
              <a:rPr lang="en-US"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Cách chơi: cô có 2 khu v</a:t>
            </a:r>
            <a:r>
              <a:rPr lang=""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ư</a:t>
            </a:r>
            <a:r>
              <a:rPr lang="en-US"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ờn, một v</a:t>
            </a:r>
            <a:r>
              <a:rPr lang=""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ư</a:t>
            </a:r>
            <a:r>
              <a:rPr lang="en-US"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ờn trông rau bắp cải, một v</a:t>
            </a:r>
            <a:r>
              <a:rPr lang=""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ư</a:t>
            </a:r>
            <a:r>
              <a:rPr lang="en-US"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ờn trồng củ cà rốt. Nhiệm vụ của các con là tròng củ cà rốt vào khu v</a:t>
            </a:r>
            <a:r>
              <a:rPr lang=""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ư</a:t>
            </a:r>
            <a:r>
              <a:rPr lang="en-US"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ờn cà rốt, bắp cải vào khu v</a:t>
            </a:r>
            <a:r>
              <a:rPr lang=""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ư</a:t>
            </a:r>
            <a:r>
              <a:rPr lang="en-US"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ờn trồng rau bắp cải.</a:t>
            </a:r>
            <a:endParaRPr lang="en-US" altLang="en-US" sz="480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800100"/>
            <a:ext cx="7848600" cy="7848600"/>
          </a:xfrm>
          <a:prstGeom prst="rect">
            <a:avLst/>
          </a:prstGeom>
        </p:spPr>
      </p:pic>
      <p:sp>
        <p:nvSpPr>
          <p:cNvPr id="8" name="Rounded Rectangle 7"/>
          <p:cNvSpPr/>
          <p:nvPr/>
        </p:nvSpPr>
        <p:spPr>
          <a:xfrm>
            <a:off x="304800" y="6057900"/>
            <a:ext cx="3810000" cy="1524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5000" dirty="0"/>
              <a:t>M</a:t>
            </a:r>
            <a:r>
              <a:rPr lang="x-none" sz="5000" dirty="0"/>
              <a:t>àu xanh.</a:t>
            </a:r>
            <a:endParaRPr lang="x-none" sz="5000" dirty="0"/>
          </a:p>
        </p:txBody>
      </p:sp>
      <p:sp>
        <p:nvSpPr>
          <p:cNvPr id="9" name="Right Arrow 8"/>
          <p:cNvSpPr/>
          <p:nvPr/>
        </p:nvSpPr>
        <p:spPr>
          <a:xfrm>
            <a:off x="4800600" y="6743700"/>
            <a:ext cx="8382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6" name="Picture 5"/>
          <p:cNvPicPr>
            <a:picLocks noChangeAspect="1"/>
          </p:cNvPicPr>
          <p:nvPr/>
        </p:nvPicPr>
        <p:blipFill>
          <a:blip r:embed="rId3"/>
          <a:stretch>
            <a:fillRect/>
          </a:stretch>
        </p:blipFill>
        <p:spPr>
          <a:xfrm>
            <a:off x="0" y="4445"/>
            <a:ext cx="18357850" cy="10240010"/>
          </a:xfrm>
          <a:prstGeom prst="rect">
            <a:avLst/>
          </a:prstGeom>
        </p:spPr>
      </p:pic>
      <p:sp>
        <p:nvSpPr>
          <p:cNvPr id="5" name="Text Box 4"/>
          <p:cNvSpPr txBox="1"/>
          <p:nvPr/>
        </p:nvSpPr>
        <p:spPr>
          <a:xfrm>
            <a:off x="5334000" y="3467100"/>
            <a:ext cx="8317230" cy="3353435"/>
          </a:xfrm>
          <a:prstGeom prst="rect">
            <a:avLst/>
          </a:prstGeom>
          <a:noFill/>
        </p:spPr>
        <p:txBody>
          <a:bodyPr wrap="square" rtlCol="0">
            <a:spAutoFit/>
          </a:bodyPr>
          <a:p>
            <a:r>
              <a:rPr lang="vi-VN" altLang="en-US"/>
              <a:t>                   </a:t>
            </a:r>
            <a:r>
              <a:rPr lang="vi-VN" altLang="en-US" sz="6000">
                <a:solidFill>
                  <a:srgbClr val="FF0000"/>
                </a:solidFill>
                <a:latin typeface="Times New Roman" panose="02020603050405020304" pitchFamily="18" charset="0"/>
                <a:cs typeface="Times New Roman" panose="02020603050405020304" pitchFamily="18" charset="0"/>
              </a:rPr>
              <a:t>     </a:t>
            </a:r>
            <a:r>
              <a:rPr lang="vi-VN" altLang="en-US" sz="8000">
                <a:solidFill>
                  <a:srgbClr val="FF0000"/>
                </a:solidFill>
                <a:latin typeface="Times New Roman" panose="02020603050405020304" pitchFamily="18" charset="0"/>
                <a:cs typeface="Times New Roman" panose="02020603050405020304" pitchFamily="18" charset="0"/>
              </a:rPr>
              <a:t> </a:t>
            </a:r>
            <a:r>
              <a:rPr lang="en-US" sz="8000">
                <a:solidFill>
                  <a:srgbClr val="FF0000"/>
                </a:solidFill>
                <a:latin typeface="Times New Roman" panose="02020603050405020304" pitchFamily="18" charset="0"/>
                <a:cs typeface="Times New Roman" panose="02020603050405020304" pitchFamily="18" charset="0"/>
              </a:rPr>
              <a:t>Kết thúc </a:t>
            </a:r>
            <a:endParaRPr lang="en-US" sz="8000">
              <a:solidFill>
                <a:srgbClr val="FF0000"/>
              </a:solidFill>
              <a:latin typeface="Times New Roman" panose="02020603050405020304" pitchFamily="18" charset="0"/>
              <a:cs typeface="Times New Roman" panose="02020603050405020304" pitchFamily="18" charset="0"/>
            </a:endParaRPr>
          </a:p>
          <a:p>
            <a:r>
              <a:rPr lang="en-US" sz="2400"/>
              <a:t>-</a:t>
            </a:r>
            <a:r>
              <a:rPr lang="vi-VN" altLang="en-US" sz="60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altLang="vi-VN" sz="66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Cô nhận xét giờ học và chuyển hoạt động</a:t>
            </a:r>
            <a:endParaRPr lang="en-US" altLang="vi-VN" sz="660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p:txBody>
      </p:sp>
      <p:pic>
        <p:nvPicPr>
          <p:cNvPr id="11" name="5973453352937">
            <a:hlinkClick r:id="" action="ppaction://media"/>
          </p:cNvPr>
          <p:cNvPicPr/>
          <p:nvPr>
            <a:vide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15697200" y="9486900"/>
            <a:ext cx="2000250" cy="47688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11"/>
                </p:tgtEl>
              </p:cMediaNode>
            </p:video>
            <p:seq concurrent="1" nextAc="seek">
              <p:cTn id="3" restart="whenNotActive" fill="hold" evtFilter="cancelBubble" nodeType="interactiveSeq">
                <p:stCondLst>
                  <p:cond evt="onClick" delay="0">
                    <p:tgtEl>
                      <p:spTgt spid="11"/>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1389</Words>
  <Application>WPS Presentation</Application>
  <PresentationFormat>Custom</PresentationFormat>
  <Paragraphs>50</Paragraphs>
  <Slides>8</Slides>
  <Notes>0</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8</vt:i4>
      </vt:variant>
    </vt:vector>
  </HeadingPairs>
  <TitlesOfParts>
    <vt:vector size="18" baseType="lpstr">
      <vt:lpstr>Arial</vt:lpstr>
      <vt:lpstr>SimSun</vt:lpstr>
      <vt:lpstr>Wingdings</vt:lpstr>
      <vt:lpstr>Times New Roman</vt:lpstr>
      <vt:lpstr>Handyman</vt:lpstr>
      <vt:lpstr>UTM Scriptina KT</vt:lpstr>
      <vt:lpstr>Calibri</vt:lpstr>
      <vt:lpstr>Microsoft YaHei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Green Illustrative Storytelling Kids Presentation</dc:title>
  <dc:creator>Administrator</dc:creator>
  <cp:lastModifiedBy>Thu Hằng</cp:lastModifiedBy>
  <cp:revision>13</cp:revision>
  <dcterms:created xsi:type="dcterms:W3CDTF">2006-08-16T00:00:00Z</dcterms:created>
  <dcterms:modified xsi:type="dcterms:W3CDTF">2024-12-29T14:36:04Z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3EDDCD25F81E4276B9FC6526DC67609F_13</vt:lpwstr>
  </property>
  <property fmtid="{D5CDD505-2E9C-101B-9397-08002B2CF9AE}" pid="3" name="KSOProductBuildVer">
    <vt:lpwstr>1033-12.2.0.19307</vt:lpwstr>
  </property>
</Properties>
</file>