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0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7" r:id="rId10"/>
    <p:sldId id="268" r:id="rId11"/>
    <p:sldId id="269" r:id="rId12"/>
    <p:sldId id="263" r:id="rId13"/>
    <p:sldId id="270" r:id="rId14"/>
    <p:sldId id="273" r:id="rId15"/>
    <p:sldId id="271" r:id="rId16"/>
    <p:sldId id="276" r:id="rId17"/>
    <p:sldId id="277" r:id="rId18"/>
    <p:sldId id="279" r:id="rId19"/>
    <p:sldId id="274" r:id="rId20"/>
    <p:sldId id="275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oBVT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CC"/>
    <a:srgbClr val="0000FF"/>
    <a:srgbClr val="FF99CC"/>
    <a:srgbClr val="FF99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61F8D-963C-4AD9-8150-AFC8D2F6A2A5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22538-E91C-4392-AFEA-459B1708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132019-8936-4E30-96DD-3B7407CB121F}" type="slidenum">
              <a:rPr lang="en-US"/>
              <a:pPr/>
              <a:t>6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BB2006-70EF-4629-A62A-D5CD6AE318FE}" type="slidenum">
              <a:rPr lang="en-US"/>
              <a:pPr/>
              <a:t>7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B8D728-3F3A-440A-9B84-B14CAABF8A52}" type="slidenum">
              <a:rPr lang="en-US"/>
              <a:pPr/>
              <a:t>8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E94505-94AC-4C6F-B4A8-8B01ADE5FB18}" type="slidenum">
              <a:rPr lang="en-US"/>
              <a:pPr/>
              <a:t>9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72B682-657A-4559-8E95-882FDCB99BA1}" type="slidenum">
              <a:rPr lang="en-US"/>
              <a:pPr/>
              <a:t>10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4CD7D-7A4E-4111-9B8B-CA6B8BFE7EA3}" type="slidenum">
              <a:rPr lang="en-US"/>
              <a:pPr/>
              <a:t>11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11CAF1-AE7A-4DE9-85F4-89B73FDB47B1}" type="slidenum">
              <a:rPr lang="en-US"/>
              <a:pPr/>
              <a:t>14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5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7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75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6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32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9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26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26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8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5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03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C4E7-0CD6-4FEB-AEE5-939225EA427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8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10" Type="http://schemas.openxmlformats.org/officeDocument/2006/relationships/image" Target="../media/image28.gif"/><Relationship Id="rId4" Type="http://schemas.openxmlformats.org/officeDocument/2006/relationships/image" Target="../media/image10.png"/><Relationship Id="rId9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gif"/><Relationship Id="rId4" Type="http://schemas.openxmlformats.org/officeDocument/2006/relationships/image" Target="../media/image10.png"/><Relationship Id="rId9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8.gif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9.jpeg"/><Relationship Id="rId5" Type="http://schemas.openxmlformats.org/officeDocument/2006/relationships/image" Target="../media/image44.jpeg"/><Relationship Id="rId10" Type="http://schemas.openxmlformats.org/officeDocument/2006/relationships/image" Target="../media/image48.jpeg"/><Relationship Id="rId4" Type="http://schemas.openxmlformats.org/officeDocument/2006/relationships/audio" Target="../media/audio3.wav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8.gif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16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18.gif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94A15-3FFB-4DB5-B7DA-18AF4E253D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E873A-018F-41F7-98C4-0311AA2E0C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23C1CD-59F5-487B-AAD8-64FBE3C58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13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anh n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3" name="Picture 3" descr="nen d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4973637"/>
            <a:ext cx="12218988" cy="20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4" name="Picture 4" descr="vuon l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5257800" y="2209801"/>
            <a:ext cx="18669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5" name="Picture 5" descr="nen da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394324"/>
            <a:ext cx="121920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6" name="Picture 6" descr="ra ho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9600"/>
            <a:ext cx="284638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7" name="Picture 7" descr="nhanh c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762001"/>
            <a:ext cx="2341563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8" name="AutoShape 8"/>
          <p:cNvSpPr>
            <a:spLocks noChangeArrowheads="1"/>
          </p:cNvSpPr>
          <p:nvPr/>
        </p:nvSpPr>
        <p:spPr bwMode="auto">
          <a:xfrm>
            <a:off x="8382000" y="0"/>
            <a:ext cx="2133600" cy="2209800"/>
          </a:xfrm>
          <a:prstGeom prst="cloudCallout">
            <a:avLst>
              <a:gd name="adj1" fmla="val -69866"/>
              <a:gd name="adj2" fmla="val 35704"/>
            </a:avLst>
          </a:prstGeom>
          <a:solidFill>
            <a:srgbClr val="00FFFF"/>
          </a:solidFill>
          <a:ln w="952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4000">
                <a:solidFill>
                  <a:srgbClr val="FF0000"/>
                </a:solidFill>
                <a:latin typeface="Times New Roman" pitchFamily="18" charset="0"/>
              </a:rPr>
              <a:t>Cây</a:t>
            </a:r>
          </a:p>
          <a:p>
            <a:pPr eaLnBrk="1" hangingPunct="1"/>
            <a:r>
              <a:rPr lang="en-US" sz="4000">
                <a:solidFill>
                  <a:srgbClr val="FF0000"/>
                </a:solidFill>
                <a:latin typeface="Times New Roman" pitchFamily="18" charset="0"/>
              </a:rPr>
              <a:t>ra hoa</a:t>
            </a:r>
          </a:p>
        </p:txBody>
      </p:sp>
      <p:pic>
        <p:nvPicPr>
          <p:cNvPr id="168969" name="Picture 9" descr="sun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519363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70" name="Picture 10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33401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71" name="Picture 11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133601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72" name="Picture 12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1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36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2000"/>
                                        <p:tgtEl>
                                          <p:spTgt spid="168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anh n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5" name="Picture 3" descr="nen d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" y="4803890"/>
            <a:ext cx="12192000" cy="20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7" name="Picture 5" descr="nhanh c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1752601"/>
            <a:ext cx="2341563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8" name="Picture 6" descr="vuon l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5334000" y="2528888"/>
            <a:ext cx="1866900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9" name="Picture 7" descr="nen da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90" y="5211970"/>
            <a:ext cx="1222198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20" name="Picture 8" descr="ra qu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457200"/>
            <a:ext cx="1800225" cy="39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21" name="AutoShape 9"/>
          <p:cNvSpPr>
            <a:spLocks noChangeArrowheads="1"/>
          </p:cNvSpPr>
          <p:nvPr/>
        </p:nvSpPr>
        <p:spPr bwMode="auto">
          <a:xfrm>
            <a:off x="7769226" y="228600"/>
            <a:ext cx="2898775" cy="1447800"/>
          </a:xfrm>
          <a:prstGeom prst="cloudCallout">
            <a:avLst>
              <a:gd name="adj1" fmla="val -50111"/>
              <a:gd name="adj2" fmla="val 88269"/>
            </a:avLst>
          </a:prstGeom>
          <a:solidFill>
            <a:srgbClr val="00FFFF"/>
          </a:solidFill>
          <a:ln w="952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800">
                <a:solidFill>
                  <a:srgbClr val="FF0000"/>
                </a:solidFill>
              </a:rPr>
              <a:t>Cây</a:t>
            </a:r>
          </a:p>
          <a:p>
            <a:pPr eaLnBrk="1" hangingPunct="1"/>
            <a:r>
              <a:rPr lang="en-US" sz="2800">
                <a:solidFill>
                  <a:srgbClr val="FF0000"/>
                </a:solidFill>
              </a:rPr>
              <a:t>kết trái</a:t>
            </a:r>
          </a:p>
          <a:p>
            <a:pPr eaLnBrk="1" hangingPunct="1"/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166922" name="Picture 10" descr="sun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519363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23" name="Picture 11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1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24" name="Picture 12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49720" flipV="1">
            <a:off x="4760913" y="777875"/>
            <a:ext cx="8001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16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147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2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5867400"/>
            <a:ext cx="2743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1116" y="1184481"/>
            <a:ext cx="71978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3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àn cảnh sinh trưởng của cây cà chu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2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1" name="Picture 3" descr="vo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838201"/>
            <a:ext cx="1871663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12" name="Picture 4" descr="vong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2709863"/>
            <a:ext cx="1800225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13" name="Picture 5" descr="vong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4797426"/>
            <a:ext cx="1954213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14" name="Picture 6" descr="vong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46638"/>
            <a:ext cx="1963738" cy="20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15" name="Picture 7" descr="vong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7000"/>
            <a:ext cx="21082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16" name="Picture 8" descr="vong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806450"/>
            <a:ext cx="18002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217" name="Line 9"/>
          <p:cNvSpPr>
            <a:spLocks noChangeShapeType="1"/>
          </p:cNvSpPr>
          <p:nvPr/>
        </p:nvSpPr>
        <p:spPr bwMode="auto">
          <a:xfrm>
            <a:off x="5562600" y="1371600"/>
            <a:ext cx="762000" cy="0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18" name="Line 10"/>
          <p:cNvSpPr>
            <a:spLocks noChangeShapeType="1"/>
          </p:cNvSpPr>
          <p:nvPr/>
        </p:nvSpPr>
        <p:spPr bwMode="auto">
          <a:xfrm flipV="1">
            <a:off x="5486400" y="6248400"/>
            <a:ext cx="1066800" cy="76200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19" name="Line 11"/>
          <p:cNvSpPr>
            <a:spLocks noChangeShapeType="1"/>
          </p:cNvSpPr>
          <p:nvPr/>
        </p:nvSpPr>
        <p:spPr bwMode="auto">
          <a:xfrm rot="3000000">
            <a:off x="7584282" y="2502695"/>
            <a:ext cx="638175" cy="157162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0" name="Line 12"/>
          <p:cNvSpPr>
            <a:spLocks noChangeShapeType="1"/>
          </p:cNvSpPr>
          <p:nvPr/>
        </p:nvSpPr>
        <p:spPr bwMode="auto">
          <a:xfrm rot="6600000">
            <a:off x="7739063" y="4710113"/>
            <a:ext cx="727075" cy="0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1" name="Line 13"/>
          <p:cNvSpPr>
            <a:spLocks noChangeShapeType="1"/>
          </p:cNvSpPr>
          <p:nvPr/>
        </p:nvSpPr>
        <p:spPr bwMode="auto">
          <a:xfrm rot="17700000">
            <a:off x="3440907" y="2497932"/>
            <a:ext cx="706437" cy="76200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2" name="Line 14"/>
          <p:cNvSpPr>
            <a:spLocks noChangeShapeType="1"/>
          </p:cNvSpPr>
          <p:nvPr/>
        </p:nvSpPr>
        <p:spPr bwMode="auto">
          <a:xfrm rot="15000000" flipV="1">
            <a:off x="3314700" y="4914900"/>
            <a:ext cx="838200" cy="152400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3" name="WordArt 15" descr="background-11"/>
          <p:cNvSpPr>
            <a:spLocks noChangeArrowheads="1" noChangeShapeType="1" noTextEdit="1"/>
          </p:cNvSpPr>
          <p:nvPr/>
        </p:nvSpPr>
        <p:spPr bwMode="auto">
          <a:xfrm>
            <a:off x="4419600" y="2649414"/>
            <a:ext cx="3048000" cy="219722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699608"/>
              </a:avLst>
            </a:prstTxWarp>
          </a:bodyPr>
          <a:lstStyle/>
          <a:p>
            <a:endParaRPr lang="en-US" sz="3200" b="1" kern="10" dirty="0">
              <a:ln w="3175">
                <a:solidFill>
                  <a:srgbClr val="33CC33"/>
                </a:solidFill>
                <a:round/>
                <a:headEnd/>
                <a:tailEnd/>
              </a:ln>
              <a:blipFill dpi="0" rotWithShape="1">
                <a:blip r:embed="rId9"/>
                <a:srcRect/>
                <a:stretch>
                  <a:fillRect/>
                </a:stretch>
              </a:blipFill>
              <a:latin typeface="Times New Roman"/>
              <a:cs typeface="Times New Roman"/>
            </a:endParaRPr>
          </a:p>
        </p:txBody>
      </p:sp>
      <p:pic>
        <p:nvPicPr>
          <p:cNvPr id="222228" name="Picture 17" descr="Cay c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3765238"/>
            <a:ext cx="1600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29" name="Picture 21" descr="sun14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69261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51999" y="17585"/>
            <a:ext cx="5383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5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5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5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0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2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2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7" grpId="0" animBg="1"/>
      <p:bldP spid="222218" grpId="0" animBg="1"/>
      <p:bldP spid="222219" grpId="0" animBg="1"/>
      <p:bldP spid="222220" grpId="0" animBg="1"/>
      <p:bldP spid="222221" grpId="0" animBg="1"/>
      <p:bldP spid="22222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2002" y="76200"/>
            <a:ext cx="79480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4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032" descr="IMG016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54" y="685800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giai doan 1 lam dat gieo h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08" y="3657600"/>
            <a:ext cx="4519246" cy="35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0DJC1ECA6HOKS5CALEBSMRCAFF8VVNCAGM29J6CAW8Z2E2CA5XE6S8CAB8K6GVCAUMZ7NNCACA5ZXQCAKN5BMZCAGM9476CABSXUIICAIYP6STCAIJJYK7CALZR8NECA3OOCRKCA715VAKCAK9JC0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58" y="3657600"/>
            <a:ext cx="441959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46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5" name="Picture 3" descr="hoa cuc.jpg"/>
          <p:cNvPicPr>
            <a:picLocks noGrp="1" noChangeAspect="1"/>
          </p:cNvPicPr>
          <p:nvPr>
            <p:ph type="body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572000"/>
            <a:ext cx="3124200" cy="228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6" name="Picture 8" descr="cay tao nhieu q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0"/>
            <a:ext cx="3276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9" name="Picture 11" descr="MIX350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572000"/>
            <a:ext cx="2743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20" name="Picture 12" descr="saoden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82" y="1318846"/>
            <a:ext cx="3124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1" name="Picture 13" descr="getdetail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283677"/>
            <a:ext cx="2743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2" name="Picture 14" descr="Cai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03" y="1318846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8283" y="152401"/>
            <a:ext cx="56557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847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20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98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371601"/>
            <a:ext cx="8229600" cy="4759325"/>
          </a:xfrm>
        </p:spPr>
        <p:txBody>
          <a:bodyPr/>
          <a:lstStyle/>
          <a:p>
            <a:endParaRPr lang="en-US"/>
          </a:p>
        </p:txBody>
      </p:sp>
      <p:pic>
        <p:nvPicPr>
          <p:cNvPr id="80900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52988"/>
            <a:ext cx="5638801" cy="55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1" name="WordArt 5" descr="031"/>
          <p:cNvSpPr>
            <a:spLocks noChangeArrowheads="1" noChangeShapeType="1" noTextEdit="1"/>
          </p:cNvSpPr>
          <p:nvPr/>
        </p:nvSpPr>
        <p:spPr bwMode="auto">
          <a:xfrm>
            <a:off x="2133600" y="152400"/>
            <a:ext cx="80200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2209" y="1"/>
            <a:ext cx="90075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ImageView[1]">
            <a:extLst>
              <a:ext uri="{FF2B5EF4-FFF2-40B4-BE49-F238E27FC236}">
                <a16:creationId xmlns:a16="http://schemas.microsoft.com/office/drawing/2014/main" id="{D623E53C-FE70-4B89-A726-08989EE3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066798"/>
            <a:ext cx="5204761" cy="53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54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33CC"/>
                </a:solidFill>
                <a:latin typeface="Times New Roman" pitchFamily="18" charset="0"/>
              </a:rPr>
              <a:t>Cây thuốc bỏng mọc cây con từ lá</a:t>
            </a:r>
          </a:p>
        </p:txBody>
      </p:sp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9144000" cy="46482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82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750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" y="-52131"/>
            <a:ext cx="12183256" cy="68699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4600" y="1305342"/>
            <a:ext cx="78001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+mj-lt"/>
              </a:rPr>
              <a:t>Kiến thức: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- Trẻ biết sự phát triển của cây từ hạt: ( hạt – nảy mầm – cây con – cây trưởng thành – cây ra hoa kết quả.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- Biết lợi ích của cây xanh đối với đời sống con người.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- Trẻ biết các điều kiện sống của cây</a:t>
            </a:r>
          </a:p>
          <a:p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Kỹ năng</a:t>
            </a:r>
            <a:r>
              <a:rPr lang="en-US" sz="2400" b="1" i="1" dirty="0">
                <a:solidFill>
                  <a:srgbClr val="FF0000"/>
                </a:solidFill>
                <a:latin typeface="+mj-lt"/>
              </a:rPr>
              <a:t>:</a:t>
            </a:r>
            <a:endParaRPr lang="vi-VN" sz="2400" b="1" i="1" dirty="0">
              <a:solidFill>
                <a:srgbClr val="FF0000"/>
              </a:solidFill>
              <a:latin typeface="+mj-lt"/>
            </a:endParaRP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-Trẻ kể được sụ phát triển của cây.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- Rèn luyện kỹ năng, quan sát, ghi nhớ có chủ định.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- Phát triển óc sáng tạo.</a:t>
            </a:r>
          </a:p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- Trẻ thích chăm sóc, bảo vệ và trồng cây </a:t>
            </a:r>
            <a:r>
              <a:rPr lang="vi-VN" sz="2400" dirty="0">
                <a:solidFill>
                  <a:srgbClr val="99FF33"/>
                </a:solidFill>
                <a:latin typeface="+mj-lt"/>
              </a:rPr>
              <a:t>xanh.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6601" y="685800"/>
            <a:ext cx="4217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05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396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1" y="762001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1600200"/>
            <a:ext cx="81326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D90DCA"/>
                </a:solidFill>
                <a:latin typeface="Times New Roman" pitchFamily="18" charset="0"/>
              </a:rPr>
              <a:t>-</a:t>
            </a:r>
            <a:r>
              <a:rPr lang="vi-VN" sz="3600" dirty="0">
                <a:solidFill>
                  <a:srgbClr val="D90DCA"/>
                </a:solidFill>
                <a:latin typeface="Times New Roman" pitchFamily="18" charset="0"/>
              </a:rPr>
              <a:t>Tiến hành cho trẻ gieo hạt từ trước</a:t>
            </a:r>
            <a:r>
              <a:rPr lang="en-US" sz="3600" dirty="0">
                <a:solidFill>
                  <a:srgbClr val="D90DCA"/>
                </a:solidFill>
                <a:latin typeface="Times New Roman" pitchFamily="18" charset="0"/>
              </a:rPr>
              <a:t>.</a:t>
            </a:r>
            <a:endParaRPr lang="vi-VN" sz="3600" dirty="0">
              <a:solidFill>
                <a:srgbClr val="D90DCA"/>
              </a:solidFill>
              <a:latin typeface="Times New Roman" pitchFamily="18" charset="0"/>
            </a:endParaRPr>
          </a:p>
          <a:p>
            <a:r>
              <a:rPr lang="en-US" sz="3600" dirty="0">
                <a:solidFill>
                  <a:srgbClr val="D90DCA"/>
                </a:solidFill>
                <a:latin typeface="Times New Roman" pitchFamily="18" charset="0"/>
              </a:rPr>
              <a:t>- </a:t>
            </a:r>
            <a:r>
              <a:rPr lang="vi-VN" sz="3600" dirty="0">
                <a:solidFill>
                  <a:srgbClr val="D90DCA"/>
                </a:solidFill>
                <a:latin typeface="Times New Roman" pitchFamily="18" charset="0"/>
              </a:rPr>
              <a:t>Các tranh rời sự phát triển của cây để trẻ chơi trò chơi</a:t>
            </a:r>
            <a:r>
              <a:rPr lang="en-US" sz="3600" dirty="0">
                <a:solidFill>
                  <a:srgbClr val="D90DCA"/>
                </a:solidFill>
                <a:latin typeface="Times New Roman" pitchFamily="18" charset="0"/>
              </a:rPr>
              <a:t>.</a:t>
            </a:r>
            <a:endParaRPr lang="vi-VN" sz="3600" dirty="0">
              <a:solidFill>
                <a:srgbClr val="D90DCA"/>
              </a:solidFill>
              <a:latin typeface="Times New Roman" pitchFamily="18" charset="0"/>
            </a:endParaRPr>
          </a:p>
          <a:p>
            <a:r>
              <a:rPr lang="en-US" sz="3600" dirty="0">
                <a:solidFill>
                  <a:srgbClr val="D90DCA"/>
                </a:solidFill>
                <a:latin typeface="Times New Roman" pitchFamily="18" charset="0"/>
              </a:rPr>
              <a:t>- </a:t>
            </a:r>
            <a:r>
              <a:rPr lang="vi-VN" sz="3600" dirty="0">
                <a:solidFill>
                  <a:srgbClr val="D90DCA"/>
                </a:solidFill>
                <a:latin typeface="Times New Roman" pitchFamily="18" charset="0"/>
              </a:rPr>
              <a:t>Powerpoint về sự phát triển của cây từ hạt</a:t>
            </a:r>
          </a:p>
          <a:p>
            <a:r>
              <a:rPr lang="en-US" sz="3600" dirty="0">
                <a:solidFill>
                  <a:srgbClr val="D90DCA"/>
                </a:solidFill>
                <a:latin typeface="Times New Roman" pitchFamily="18" charset="0"/>
              </a:rPr>
              <a:t>-</a:t>
            </a:r>
            <a:r>
              <a:rPr lang="vi-VN" sz="3600" dirty="0">
                <a:solidFill>
                  <a:srgbClr val="D90DCA"/>
                </a:solidFill>
                <a:latin typeface="Times New Roman" pitchFamily="18" charset="0"/>
              </a:rPr>
              <a:t>Hệ thống câu hỏi đàm thoại</a:t>
            </a:r>
          </a:p>
          <a:p>
            <a:r>
              <a:rPr lang="en-US" sz="3600" dirty="0">
                <a:solidFill>
                  <a:srgbClr val="D90DCA"/>
                </a:solidFill>
                <a:latin typeface="Times New Roman" pitchFamily="18" charset="0"/>
              </a:rPr>
              <a:t>-</a:t>
            </a:r>
            <a:r>
              <a:rPr lang="vi-VN" sz="3600" dirty="0">
                <a:solidFill>
                  <a:srgbClr val="D90DCA"/>
                </a:solidFill>
                <a:latin typeface="Times New Roman" pitchFamily="18" charset="0"/>
              </a:rPr>
              <a:t>Bộ tranh về sự phát triển của cây</a:t>
            </a:r>
          </a:p>
        </p:txBody>
      </p:sp>
    </p:spTree>
    <p:extLst>
      <p:ext uri="{BB962C8B-B14F-4D97-AF65-F5344CB8AC3E}">
        <p14:creationId xmlns:p14="http://schemas.microsoft.com/office/powerpoint/2010/main" val="7144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ameb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kern="10" dirty="0">
              <a:ln w="12700">
                <a:solidFill>
                  <a:srgbClr val="99FF33"/>
                </a:solidFill>
                <a:prstDash val="sysDot"/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1" y="1905000"/>
            <a:ext cx="52014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4000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40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40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4000" b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339850"/>
            <a:ext cx="11557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70973"/>
            <a:ext cx="11557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000"/>
            <a:ext cx="11557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10" y="3843992"/>
            <a:ext cx="11557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4783859"/>
            <a:ext cx="11557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0096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35"/>
            <a:ext cx="12192000" cy="68491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4478" y="1524000"/>
            <a:ext cx="776012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i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7200" b="1" i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7200" b="1" i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7200" b="1" i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7200" b="1" i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7200" b="1" i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7200" b="1" i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7200" b="1" i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8735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5" name="Picture 3" descr="troi m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 descr="nen d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5364"/>
            <a:ext cx="9144000" cy="20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a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1064">
            <a:off x="-1308100" y="1079500"/>
            <a:ext cx="9017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9" name="Picture 7" descr="nen da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26"/>
            <a:ext cx="121920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60" name="Picture 8" descr="ha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1" name="Picture 9" descr="nua qua co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334001"/>
            <a:ext cx="16002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63" name="AutoShape 11"/>
          <p:cNvSpPr>
            <a:spLocks noChangeArrowheads="1"/>
          </p:cNvSpPr>
          <p:nvPr/>
        </p:nvSpPr>
        <p:spPr bwMode="auto">
          <a:xfrm>
            <a:off x="7391400" y="1524000"/>
            <a:ext cx="3276600" cy="1676400"/>
          </a:xfrm>
          <a:prstGeom prst="cloudCallout">
            <a:avLst>
              <a:gd name="adj1" fmla="val -34204"/>
              <a:gd name="adj2" fmla="val 63449"/>
            </a:avLst>
          </a:prstGeom>
          <a:solidFill>
            <a:srgbClr val="00FFFF"/>
          </a:solidFill>
          <a:ln w="952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4400">
                <a:solidFill>
                  <a:srgbClr val="FF0000"/>
                </a:solidFill>
              </a:rPr>
              <a:t>Gieo</a:t>
            </a:r>
          </a:p>
          <a:p>
            <a:pPr eaLnBrk="1" hangingPunct="1"/>
            <a:r>
              <a:rPr lang="en-US" sz="4400">
                <a:solidFill>
                  <a:srgbClr val="FF0000"/>
                </a:solidFill>
              </a:rPr>
              <a:t>Hạt</a:t>
            </a:r>
          </a:p>
        </p:txBody>
      </p:sp>
      <p:grpSp>
        <p:nvGrpSpPr>
          <p:cNvPr id="177182" name="Group 30"/>
          <p:cNvGrpSpPr>
            <a:grpSpLocks/>
          </p:cNvGrpSpPr>
          <p:nvPr/>
        </p:nvGrpSpPr>
        <p:grpSpPr bwMode="auto">
          <a:xfrm rot="338557" flipH="1">
            <a:off x="2438400" y="381000"/>
            <a:ext cx="781050" cy="3505200"/>
            <a:chOff x="576" y="2688"/>
            <a:chExt cx="1632" cy="1344"/>
          </a:xfrm>
        </p:grpSpPr>
        <p:pic>
          <p:nvPicPr>
            <p:cNvPr id="177183" name="Picture 31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84" name="Picture 32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85" name="Picture 33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86" name="Picture 34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87" name="Picture 35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88" name="Picture 36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89" name="Picture 37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90" name="Picture 38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7191" name="Cloud"/>
          <p:cNvSpPr>
            <a:spLocks noChangeAspect="1" noEditPoints="1" noChangeArrowheads="1"/>
          </p:cNvSpPr>
          <p:nvPr/>
        </p:nvSpPr>
        <p:spPr bwMode="auto">
          <a:xfrm>
            <a:off x="2830840" y="87990"/>
            <a:ext cx="2607322" cy="1219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2">
                  <a:alpha val="73000"/>
                </a:schemeClr>
              </a:gs>
              <a:gs pos="50000">
                <a:schemeClr val="accent1"/>
              </a:gs>
              <a:gs pos="100000">
                <a:schemeClr val="bg2">
                  <a:alpha val="73000"/>
                </a:schemeClr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7192" name="Cloud"/>
          <p:cNvSpPr>
            <a:spLocks noChangeAspect="1" noEditPoints="1" noChangeArrowheads="1"/>
          </p:cNvSpPr>
          <p:nvPr/>
        </p:nvSpPr>
        <p:spPr bwMode="auto">
          <a:xfrm>
            <a:off x="5598913" y="180876"/>
            <a:ext cx="1906529" cy="1219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2">
                  <a:alpha val="73000"/>
                </a:schemeClr>
              </a:gs>
              <a:gs pos="50000">
                <a:schemeClr val="accent1"/>
              </a:gs>
              <a:gs pos="100000">
                <a:schemeClr val="bg2">
                  <a:alpha val="73000"/>
                </a:schemeClr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77193" name="Group 41"/>
          <p:cNvGrpSpPr>
            <a:grpSpLocks/>
          </p:cNvGrpSpPr>
          <p:nvPr/>
        </p:nvGrpSpPr>
        <p:grpSpPr bwMode="auto">
          <a:xfrm rot="1197343" flipH="1">
            <a:off x="7772400" y="685800"/>
            <a:ext cx="781050" cy="3403600"/>
            <a:chOff x="576" y="2688"/>
            <a:chExt cx="1632" cy="1344"/>
          </a:xfrm>
        </p:grpSpPr>
        <p:pic>
          <p:nvPicPr>
            <p:cNvPr id="177194" name="Picture 42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95" name="Picture 43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96" name="Picture 44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97" name="Picture 45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98" name="Picture 46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99" name="Picture 47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00" name="Picture 48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01" name="Picture 49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7202" name="Group 50"/>
          <p:cNvGrpSpPr>
            <a:grpSpLocks/>
          </p:cNvGrpSpPr>
          <p:nvPr/>
        </p:nvGrpSpPr>
        <p:grpSpPr bwMode="auto">
          <a:xfrm rot="1197343" flipH="1">
            <a:off x="4191000" y="838200"/>
            <a:ext cx="781050" cy="3403600"/>
            <a:chOff x="576" y="2688"/>
            <a:chExt cx="1632" cy="1344"/>
          </a:xfrm>
        </p:grpSpPr>
        <p:pic>
          <p:nvPicPr>
            <p:cNvPr id="177203" name="Picture 51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04" name="Picture 52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05" name="Picture 53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06" name="Picture 54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07" name="Picture 55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08" name="Picture 56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09" name="Picture 57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10" name="Picture 58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7211" name="Group 59"/>
          <p:cNvGrpSpPr>
            <a:grpSpLocks/>
          </p:cNvGrpSpPr>
          <p:nvPr/>
        </p:nvGrpSpPr>
        <p:grpSpPr bwMode="auto">
          <a:xfrm rot="1197343" flipH="1">
            <a:off x="5867400" y="762000"/>
            <a:ext cx="781050" cy="3403600"/>
            <a:chOff x="576" y="2688"/>
            <a:chExt cx="1632" cy="1344"/>
          </a:xfrm>
        </p:grpSpPr>
        <p:pic>
          <p:nvPicPr>
            <p:cNvPr id="177212" name="Picture 60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13" name="Picture 61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14" name="Picture 62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15" name="Picture 63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16" name="Picture 64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17" name="Picture 65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18" name="Picture 66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219" name="Picture 67" descr="nuoc mat Copy of scan00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7220" name="Cloud"/>
          <p:cNvSpPr>
            <a:spLocks noChangeAspect="1" noEditPoints="1" noChangeArrowheads="1"/>
          </p:cNvSpPr>
          <p:nvPr/>
        </p:nvSpPr>
        <p:spPr bwMode="auto">
          <a:xfrm>
            <a:off x="6986736" y="146597"/>
            <a:ext cx="2984966" cy="1219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2">
                  <a:alpha val="73000"/>
                </a:schemeClr>
              </a:gs>
              <a:gs pos="50000">
                <a:schemeClr val="accent1"/>
              </a:gs>
              <a:gs pos="100000">
                <a:schemeClr val="bg2">
                  <a:alpha val="73000"/>
                </a:schemeClr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9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4.81481E-6 C 0.00851 -0.0007 0.02014 -0.00139 0.02917 -0.00371 C 0.03646 -0.00556 0.03038 -0.0051 0.0375 -0.00926 C 0.04479 -0.01343 0.05243 -0.01413 0.05972 -0.01667 C 0.06528 -0.01852 0.07101 -0.02176 0.07639 -0.02408 C 0.0816 -0.02524 0.08472 -0.02778 0.08472 -0.02755 C 0.09219 -0.03519 0.09948 -0.03681 0.10833 -0.04075 C 0.1099 -0.04144 0.11094 -0.04352 0.1125 -0.04445 C 0.11684 -0.047 0.1217 -0.04838 0.12639 -0.05 C 0.18507 -0.04885 0.19514 -0.05533 0.23333 -0.0426 C 0.23594 -0.03913 0.23906 -0.03681 0.24167 -0.03334 C 0.25087 -0.02107 0.2375 -0.03403 0.24861 -0.02408 C 0.24809 -0.02223 0.2467 -0.02038 0.24722 -0.01852 C 0.24792 -0.01644 0.25035 -0.01644 0.25139 -0.01482 C 0.25365 -0.01158 0.25504 -0.00741 0.25695 -0.00371 C 0.25781 -0.00186 0.25885 4.81481E-6 0.25972 0.00185 C 0.26059 0.0037 0.2625 0.0074 0.2625 0.00763 C 0.26441 0.02013 0.26788 0.03171 0.26945 0.04444 C 0.26875 0.06504 0.27205 0.11319 0.25833 0.13148 C 0.25712 0.13634 0.25695 0.14143 0.25556 0.14629 C 0.25504 0.14837 0.25347 0.14976 0.25278 0.15185 C 0.25 0.15902 0.2526 0.15648 0.25 0.16481 C 0.24931 0.16689 0.24792 0.16828 0.24722 0.17037 C 0.24514 0.17592 0.24462 0.18287 0.24306 0.18888 C 0.24392 0.2368 0.24254 0.28958 0.25139 0.33703 C 0.2533 0.36064 0.2559 0.36412 0.26389 0.38333 C 0.27101 0.40023 0.26146 0.38564 0.27222 0.4 C 0.27535 0.41689 0.27604 0.3956 0.28438 0.4081 C 0.29184 0.41944 0.29635 0.41226 0.30417 0.41921 C 0.3099 0.43125 0.32865 0.42384 0.33733 0.43032 C 0.35104 0.44027 0.4007 0.44328 0.41146 0.44699 C 0.42083 0.44976 0.46806 0.44699 0.47813 0.45115 C 0.49601 0.46018 0.51684 0.45856 0.52917 0.46504 C 0.54288 0.4706 0.55347 0.47777 0.56042 0.48449 C 0.57135 0.48935 0.55955 0.50277 0.57083 0.50532 C 0.57222 0.50648 0.57101 0.50717 0.57257 0.50787 C 0.57517 0.50902 0.57274 0.50902 0.57535 0.51064 C 0.57691 0.51157 0.57743 0.51388 0.57882 0.51527 C 0.58004 0.51643 0.5809 0.52106 0.58229 0.52175 C 0.58733 0.54212 0.57934 0.51689 0.58646 0.53842 C 0.59132 0.553 0.58524 0.54652 0.59271 0.55324 C 0.5941 0.55879 0.59427 0.56296 0.59618 0.56805 " pathEditMode="relative" rAng="0" ptsTypes="ffffffffffffffffffffffffffffffffafffffffff">
                                      <p:cBhvr>
                                        <p:cTn id="6" dur="40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9" y="25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0">
                                      <p:cBhvr>
                                        <p:cTn id="8" dur="20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7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7200000">
                                      <p:cBhvr>
                                        <p:cTn id="13" dur="20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55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repeatCount="indefinite" fill="hold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7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17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7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45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17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5" dur="10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7" dur="1000" fill="hold"/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2.55319E-6 L 0.00556 0.0527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63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0"/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/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3" grpId="0" animBg="1"/>
      <p:bldP spid="177191" grpId="0" animBg="1"/>
      <p:bldP spid="177192" grpId="0" animBg="1"/>
      <p:bldP spid="1772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anh n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99" name="Picture 3" descr="m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36465">
            <a:off x="5954713" y="4713288"/>
            <a:ext cx="1230313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0" name="Picture 4" descr="nen d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5364"/>
            <a:ext cx="9144000" cy="20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01" name="Picture 5" descr="nen da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26"/>
            <a:ext cx="121920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02" name="Picture 6" descr="h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0000">
            <a:off x="5715000" y="5181600"/>
            <a:ext cx="8651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3" name="Picture 7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519363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04" name="AutoShape 8"/>
          <p:cNvSpPr>
            <a:spLocks noChangeArrowheads="1"/>
          </p:cNvSpPr>
          <p:nvPr/>
        </p:nvSpPr>
        <p:spPr bwMode="auto">
          <a:xfrm>
            <a:off x="8229600" y="0"/>
            <a:ext cx="2057400" cy="1676400"/>
          </a:xfrm>
          <a:prstGeom prst="cloudCallout">
            <a:avLst>
              <a:gd name="adj1" fmla="val -84106"/>
              <a:gd name="adj2" fmla="val 81630"/>
            </a:avLst>
          </a:prstGeom>
          <a:solidFill>
            <a:srgbClr val="00FFFF"/>
          </a:solidFill>
          <a:ln w="952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800">
                <a:solidFill>
                  <a:srgbClr val="FF0000"/>
                </a:solidFill>
                <a:latin typeface=".VnTimeH" pitchFamily="34" charset="0"/>
              </a:rPr>
              <a:t>N</a:t>
            </a:r>
            <a:r>
              <a:rPr lang="en-US" sz="2800">
                <a:solidFill>
                  <a:srgbClr val="FF0000"/>
                </a:solidFill>
                <a:latin typeface=".VnTime" pitchFamily="34" charset="0"/>
              </a:rPr>
              <a:t>¶y</a:t>
            </a:r>
            <a:r>
              <a:rPr lang="en-US" sz="2800">
                <a:solidFill>
                  <a:srgbClr val="FF0000"/>
                </a:solidFill>
                <a:latin typeface=".VnTimeH" pitchFamily="34" charset="0"/>
              </a:rPr>
              <a:t> m</a:t>
            </a:r>
            <a:r>
              <a:rPr lang="en-US" sz="2800">
                <a:solidFill>
                  <a:srgbClr val="FF0000"/>
                </a:solidFill>
                <a:latin typeface=".VnTime" pitchFamily="34" charset="0"/>
              </a:rPr>
              <a:t>Çm</a:t>
            </a:r>
          </a:p>
        </p:txBody>
      </p:sp>
    </p:spTree>
    <p:extLst>
      <p:ext uri="{BB962C8B-B14F-4D97-AF65-F5344CB8AC3E}">
        <p14:creationId xmlns:p14="http://schemas.microsoft.com/office/powerpoint/2010/main" val="2075075581"/>
      </p:ext>
    </p:extLst>
  </p:cSld>
  <p:clrMapOvr>
    <a:masterClrMapping/>
  </p:clrMapOvr>
  <p:transition spd="slow" advClick="0" advTm="4000">
    <p:zoom dir="in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0" dur="10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C 0.00053 0.00649 0.00122 0.0132 0.00139 0.01667 " pathEditMode="relative" ptsTypes="aA">
                                      <p:cBhvr>
                                        <p:cTn id="12" dur="20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8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1" dur="20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2322E-6 L -0.00174 -0.13391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670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208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59" name="Picture 3" descr="anh n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0" name="AutoShape 4" descr="hat"/>
          <p:cNvSpPr>
            <a:spLocks noChangeAspect="1" noChangeArrowheads="1"/>
          </p:cNvSpPr>
          <p:nvPr/>
        </p:nvSpPr>
        <p:spPr bwMode="auto">
          <a:xfrm>
            <a:off x="5664201" y="5013326"/>
            <a:ext cx="1076325" cy="10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3061" name="Picture 5" descr="nen d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97425"/>
            <a:ext cx="9144000" cy="20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2" name="Picture 6" descr="cay m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9" y="3789363"/>
            <a:ext cx="1316037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3" name="Picture 7" descr="hai 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3716338"/>
            <a:ext cx="506412" cy="10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4" name="Picture 8" descr="qua m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14800"/>
            <a:ext cx="6223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5" name="Picture 9" descr="vuon l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69">
            <a:off x="3657601" y="3937000"/>
            <a:ext cx="2087563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6" name="Picture 10" descr="nen dat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26"/>
            <a:ext cx="121920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7" name="Picture 11" descr="sun14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"/>
            <a:ext cx="2519363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8" name="AutoShape 12"/>
          <p:cNvSpPr>
            <a:spLocks noChangeArrowheads="1"/>
          </p:cNvSpPr>
          <p:nvPr/>
        </p:nvSpPr>
        <p:spPr bwMode="auto">
          <a:xfrm>
            <a:off x="8229600" y="4876800"/>
            <a:ext cx="2057400" cy="1676400"/>
          </a:xfrm>
          <a:prstGeom prst="cloudCallout">
            <a:avLst>
              <a:gd name="adj1" fmla="val -94292"/>
              <a:gd name="adj2" fmla="val -21593"/>
            </a:avLst>
          </a:prstGeom>
          <a:solidFill>
            <a:srgbClr val="00FFFF"/>
          </a:solidFill>
          <a:ln w="952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FF0000"/>
                </a:solidFill>
              </a:rPr>
              <a:t>C</a:t>
            </a:r>
            <a:r>
              <a:rPr lang="en-US">
                <a:solidFill>
                  <a:srgbClr val="FF0000"/>
                </a:solidFill>
                <a:latin typeface=".VnTime" pitchFamily="34" charset="0"/>
              </a:rPr>
              <a:t>©y</a:t>
            </a:r>
            <a:r>
              <a:rPr lang="en-US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con</a:t>
            </a:r>
          </a:p>
        </p:txBody>
      </p:sp>
    </p:spTree>
    <p:extLst>
      <p:ext uri="{BB962C8B-B14F-4D97-AF65-F5344CB8AC3E}">
        <p14:creationId xmlns:p14="http://schemas.microsoft.com/office/powerpoint/2010/main" val="32436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10" dur="50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3.7037E-7 L -0.00226 -0.0423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21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14" dur="50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3.7037E-6 L -0.07482 -0.06365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173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73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1.02683E-6 L -0.00573 -0.07586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37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anh n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1" name="Picture 3" descr="nhanh c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143001"/>
            <a:ext cx="2341563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4" descr="nen d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5364"/>
            <a:ext cx="9144000" cy="20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4" name="Picture 6" descr="vuon l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5181601" y="2528888"/>
            <a:ext cx="1870075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5" name="Picture 7" descr="nen da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26"/>
            <a:ext cx="121920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6" name="Picture 8" descr="vo mam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76601"/>
            <a:ext cx="52863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7" name="Picture 9" descr="vo mam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06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8" name="AutoShape 10"/>
          <p:cNvSpPr>
            <a:spLocks noChangeArrowheads="1"/>
          </p:cNvSpPr>
          <p:nvPr/>
        </p:nvSpPr>
        <p:spPr bwMode="auto">
          <a:xfrm>
            <a:off x="8305800" y="0"/>
            <a:ext cx="2362200" cy="2743200"/>
          </a:xfrm>
          <a:prstGeom prst="cloudCallout">
            <a:avLst>
              <a:gd name="adj1" fmla="val -82931"/>
              <a:gd name="adj2" fmla="val 30440"/>
            </a:avLst>
          </a:prstGeom>
          <a:solidFill>
            <a:srgbClr val="00FFFF"/>
          </a:solidFill>
          <a:ln w="9525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3200">
                <a:solidFill>
                  <a:srgbClr val="FF0000"/>
                </a:solidFill>
              </a:rPr>
              <a:t>Cây</a:t>
            </a:r>
          </a:p>
          <a:p>
            <a:pPr eaLnBrk="1" hangingPunct="1"/>
            <a:r>
              <a:rPr lang="en-US" sz="3200">
                <a:solidFill>
                  <a:srgbClr val="FF0000"/>
                </a:solidFill>
              </a:rPr>
              <a:t>Trưởng thành</a:t>
            </a:r>
          </a:p>
        </p:txBody>
      </p:sp>
      <p:pic>
        <p:nvPicPr>
          <p:cNvPr id="171019" name="Picture 11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519363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26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6" dur="3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8" dur="3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19981E-6 C 0.00972 0.00855 0.00643 0.00809 0.00938 0.02359 C 0.00903 0.03191 0.01146 0.05041 0.00313 0.05411 C 0.00209 0.0555 0.00087 0.05666 -1.66667E-6 0.05828 C -0.00156 0.06082 -0.00416 0.0666 -0.00416 0.06683 C -0.00937 0.10129 -0.00642 0.13367 -0.00521 0.1709 C -0.00503 0.1753 -0.00208 0.18339 -0.00208 0.18362 C -0.00173 0.18894 -0.00156 0.19449 -0.00104 0.20004 C -0.00035 0.20744 0.00434 0.21646 0.00729 0.22224 C 0.0092 0.22594 0.01024 0.23427 0.01146 0.23889 C 0.01181 0.24051 0.01302 0.24167 0.01354 0.24306 C 0.01563 0.24861 0.01649 0.25624 0.01771 0.26248 C 0.01736 0.2752 0.02292 0.30041 0.0125 0.30966 C 0.01129 0.31452 0.0099 0.31452 0.00729 0.31799 " pathEditMode="relative" rAng="0" ptsTypes="fffffffffffffA">
                                      <p:cBhvr>
                                        <p:cTn id="10" dur="3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158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C 0.00451 0.01805 0.00399 0.04189 -0.00417 0.05833 C -0.00399 0.06018 -0.00677 0.10185 0.00208 0.10972 C 0.00694 0.11944 0.00417 0.1162 0.00938 0.12083 C 0.01007 0.12222 0.01094 0.12361 0.01146 0.125 C 0.01198 0.12638 0.01198 0.12777 0.0125 0.12916 C 0.01372 0.13217 0.01667 0.1375 0.01667 0.1375 C 0.01944 0.15231 0.01563 0.17222 0.02083 0.18611 C 0.02292 0.19166 0.02847 0.19652 0.03229 0.2 C 0.03403 0.20671 0.03455 0.21134 0.03854 0.21666 C 0.04253 0.22199 0.04618 0.22754 0.04792 0.23472 C 0.04757 0.23611 0.0467 0.2375 0.04688 0.23888 C 0.04705 0.24189 0.04896 0.24722 0.04896 0.24722 C 0.04913 0.25162 0.04896 0.26736 0.05104 0.275 C 0.05243 0.28009 0.05521 0.28356 0.05625 0.28888 C 0.05833 0.29953 0.05729 0.30439 0.06667 0.30694 C 0.06962 0.31088 0.0717 0.31574 0.075 0.31944 C 0.08038 0.32546 0.0901 0.32638 0.09688 0.32638 " pathEditMode="relative" rAng="0" ptsTypes="fffffffffffffffffA">
                                      <p:cBhvr>
                                        <p:cTn id="12" dur="3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140&quot;&gt;&lt;property id=&quot;20148&quot; value=&quot;5&quot;/&gt;&lt;property id=&quot;20300&quot; value=&quot;Slide 6&quot;/&gt;&lt;property id=&quot;20307&quot; value=&quot;264&quot;/&gt;&lt;/object&gt;&lt;object type=&quot;3&quot; unique_id=&quot;10141&quot;&gt;&lt;property id=&quot;20148&quot; value=&quot;5&quot;/&gt;&lt;property id=&quot;20300&quot; value=&quot;Slide 7&quot;/&gt;&lt;property id=&quot;20307&quot; value=&quot;265&quot;/&gt;&lt;/object&gt;&lt;object type=&quot;3&quot; unique_id=&quot;10142&quot;&gt;&lt;property id=&quot;20148&quot; value=&quot;5&quot;/&gt;&lt;property id=&quot;20300&quot; value=&quot;Slide 8&quot;/&gt;&lt;property id=&quot;20307&quot; value=&quot;266&quot;/&gt;&lt;/object&gt;&lt;object type=&quot;3&quot; unique_id=&quot;10143&quot;&gt;&lt;property id=&quot;20148&quot; value=&quot;5&quot;/&gt;&lt;property id=&quot;20300&quot; value=&quot;Slide 9&quot;/&gt;&lt;property id=&quot;20307&quot; value=&quot;267&quot;/&gt;&lt;/object&gt;&lt;object type=&quot;3&quot; unique_id=&quot;10144&quot;&gt;&lt;property id=&quot;20148&quot; value=&quot;5&quot;/&gt;&lt;property id=&quot;20300&quot; value=&quot;Slide 10&quot;/&gt;&lt;property id=&quot;20307&quot; value=&quot;268&quot;/&gt;&lt;/object&gt;&lt;object type=&quot;3&quot; unique_id=&quot;10145&quot;&gt;&lt;property id=&quot;20148&quot; value=&quot;5&quot;/&gt;&lt;property id=&quot;20300&quot; value=&quot;Slide 11&quot;/&gt;&lt;property id=&quot;20307&quot; value=&quot;269&quot;/&gt;&lt;/object&gt;&lt;object type=&quot;3&quot; unique_id=&quot;10146&quot;&gt;&lt;property id=&quot;20148&quot; value=&quot;5&quot;/&gt;&lt;property id=&quot;20300&quot; value=&quot;Slide 12&quot;/&gt;&lt;property id=&quot;20307&quot; value=&quot;263&quot;/&gt;&lt;/object&gt;&lt;object type=&quot;3&quot; unique_id=&quot;10301&quot;&gt;&lt;property id=&quot;20148&quot; value=&quot;5&quot;/&gt;&lt;property id=&quot;20300&quot; value=&quot;Slide 13&quot;/&gt;&lt;property id=&quot;20307&quot; value=&quot;270&quot;/&gt;&lt;/object&gt;&lt;object type=&quot;3&quot; unique_id=&quot;10302&quot;&gt;&lt;property id=&quot;20148&quot; value=&quot;5&quot;/&gt;&lt;property id=&quot;20300&quot; value=&quot;Slide 14&quot;/&gt;&lt;property id=&quot;20307&quot; value=&quot;273&quot;/&gt;&lt;/object&gt;&lt;object type=&quot;3&quot; unique_id=&quot;10303&quot;&gt;&lt;property id=&quot;20148&quot; value=&quot;5&quot;/&gt;&lt;property id=&quot;20300&quot; value=&quot;Slide 15&quot;/&gt;&lt;property id=&quot;20307&quot; value=&quot;271&quot;/&gt;&lt;/object&gt;&lt;object type=&quot;3&quot; unique_id=&quot;10304&quot;&gt;&lt;property id=&quot;20148&quot; value=&quot;5&quot;/&gt;&lt;property id=&quot;20300&quot; value=&quot;Slide 16&quot;/&gt;&lt;property id=&quot;20307&quot; value=&quot;276&quot;/&gt;&lt;/object&gt;&lt;object type=&quot;3&quot; unique_id=&quot;10305&quot;&gt;&lt;property id=&quot;20148&quot; value=&quot;5&quot;/&gt;&lt;property id=&quot;20300&quot; value=&quot;Slide 17&quot;/&gt;&lt;property id=&quot;20307&quot; value=&quot;277&quot;/&gt;&lt;/object&gt;&lt;object type=&quot;3&quot; unique_id=&quot;10306&quot;&gt;&lt;property id=&quot;20148&quot; value=&quot;5&quot;/&gt;&lt;property id=&quot;20300&quot; value=&quot;Slide 18 - &amp;quot;Cây thiết mộc lan, mọc nhiều mầm &amp;#x0D;&amp;#x0A;ở thân cây.&amp;quot;&quot;/&gt;&lt;property id=&quot;20307&quot; value=&quot;278&quot;/&gt;&lt;/object&gt;&lt;object type=&quot;3&quot; unique_id=&quot;10307&quot;&gt;&lt;property id=&quot;20148&quot; value=&quot;5&quot;/&gt;&lt;property id=&quot;20300&quot; value=&quot;Slide 19 - &amp;quot;Cây thuốc bỏng mọc cây con từ lá&amp;quot;&quot;/&gt;&lt;property id=&quot;20307&quot; value=&quot;279&quot;/&gt;&lt;/object&gt;&lt;object type=&quot;3&quot; unique_id=&quot;10308&quot;&gt;&lt;property id=&quot;20148&quot; value=&quot;5&quot;/&gt;&lt;property id=&quot;20300&quot; value=&quot;Slide 20&quot;/&gt;&lt;property id=&quot;20307&quot; value=&quot;274&quot;/&gt;&lt;/object&gt;&lt;object type=&quot;3&quot; unique_id=&quot;10309&quot;&gt;&lt;property id=&quot;20148&quot; value=&quot;5&quot;/&gt;&lt;property id=&quot;20300&quot; value=&quot;Slide 21&quot;/&gt;&lt;property id=&quot;20307&quot; value=&quot;27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256</Words>
  <Application>Microsoft Office PowerPoint</Application>
  <PresentationFormat>Widescreen</PresentationFormat>
  <Paragraphs>46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.VnTime</vt:lpstr>
      <vt:lpstr>.VnTimeH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Cây thuốc bỏng mọc cây con từ lá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20</cp:revision>
  <dcterms:created xsi:type="dcterms:W3CDTF">2017-03-18T08:03:35Z</dcterms:created>
  <dcterms:modified xsi:type="dcterms:W3CDTF">2021-11-03T16:42:11Z</dcterms:modified>
</cp:coreProperties>
</file>