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56" r:id="rId2"/>
    <p:sldId id="265" r:id="rId3"/>
    <p:sldId id="257" r:id="rId4"/>
    <p:sldId id="290" r:id="rId5"/>
    <p:sldId id="259" r:id="rId6"/>
    <p:sldId id="291" r:id="rId7"/>
    <p:sldId id="276" r:id="rId8"/>
    <p:sldId id="283" r:id="rId9"/>
    <p:sldId id="275" r:id="rId10"/>
    <p:sldId id="264" r:id="rId11"/>
    <p:sldId id="284" r:id="rId12"/>
    <p:sldId id="282" r:id="rId13"/>
    <p:sldId id="292" r:id="rId14"/>
    <p:sldId id="289" r:id="rId15"/>
  </p:sldIdLst>
  <p:sldSz cx="18288000" cy="10287000"/>
  <p:notesSz cx="6858000" cy="9144000"/>
  <p:embeddedFontLst>
    <p:embeddedFont>
      <p:font typeface="Roboto" panose="020B0604020202020204" charset="0"/>
      <p:regular r:id="rId17"/>
      <p:bold r:id="rId18"/>
      <p:italic r:id="rId19"/>
      <p:boldItalic r:id="rId20"/>
    </p:embeddedFont>
    <p:embeddedFont>
      <p:font typeface="Calibri" panose="020F050202020403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73" autoAdjust="0"/>
  </p:normalViewPr>
  <p:slideViewPr>
    <p:cSldViewPr showGuides="1">
      <p:cViewPr varScale="1">
        <p:scale>
          <a:sx n="79" d="100"/>
          <a:sy n="79" d="100"/>
        </p:scale>
        <p:origin x="294" y="1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859EEF-2926-4A4D-BA44-421C3F8828E6}" type="datetimeFigureOut">
              <a:rPr lang="vi-VN" smtClean="0"/>
              <a:t>15/05/2025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31AFB0-471D-4B2A-A956-24D020E6C9E0}" type="slidenum">
              <a:rPr lang="vi-VN" smtClean="0"/>
              <a:t>‹#›</a:t>
            </a:fld>
            <a:endParaRPr lang="vi-VN"/>
          </a:p>
        </p:txBody>
      </p:sp>
    </p:spTree>
    <p:extLst>
      <p:ext uri="{BB962C8B-B14F-4D97-AF65-F5344CB8AC3E}">
        <p14:creationId xmlns:p14="http://schemas.microsoft.com/office/powerpoint/2010/main" val="1509203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E431AFB0-471D-4B2A-A956-24D020E6C9E0}" type="slidenum">
              <a:rPr lang="vi-VN" smtClean="0"/>
              <a:t>5</a:t>
            </a:fld>
            <a:endParaRPr lang="vi-VN"/>
          </a:p>
        </p:txBody>
      </p:sp>
    </p:spTree>
    <p:extLst>
      <p:ext uri="{BB962C8B-B14F-4D97-AF65-F5344CB8AC3E}">
        <p14:creationId xmlns:p14="http://schemas.microsoft.com/office/powerpoint/2010/main" val="1471579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5/15/2025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5/15/2025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5/15/2025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5/15/2025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p3"/><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jpg"/><Relationship Id="rId5" Type="http://schemas.openxmlformats.org/officeDocument/2006/relationships/slideLayout" Target="../slideLayouts/slideLayout7.xml"/><Relationship Id="rId4" Type="http://schemas.openxmlformats.org/officeDocument/2006/relationships/audio" Target="../media/media2.mp3"/></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Freeform 3"/>
          <p:cNvSpPr/>
          <p:nvPr/>
        </p:nvSpPr>
        <p:spPr>
          <a:xfrm>
            <a:off x="15063862" y="-64869"/>
            <a:ext cx="2384859" cy="2430429"/>
          </a:xfrm>
          <a:custGeom>
            <a:avLst/>
            <a:gdLst/>
            <a:ahLst/>
            <a:cxnLst/>
            <a:rect l="l" t="t" r="r" b="b"/>
            <a:pathLst>
              <a:path w="2384859" h="2430429">
                <a:moveTo>
                  <a:pt x="0" y="0"/>
                </a:moveTo>
                <a:lnTo>
                  <a:pt x="2384859" y="0"/>
                </a:lnTo>
                <a:lnTo>
                  <a:pt x="2384859" y="2430429"/>
                </a:lnTo>
                <a:lnTo>
                  <a:pt x="0" y="2430429"/>
                </a:lnTo>
                <a:lnTo>
                  <a:pt x="0" y="0"/>
                </a:lnTo>
                <a:close/>
              </a:path>
            </a:pathLst>
          </a:custGeom>
          <a:blipFill>
            <a:blip r:embed="rId3"/>
            <a:stretch>
              <a:fillRect/>
            </a:stretch>
          </a:blipFill>
        </p:spPr>
      </p:sp>
      <p:sp>
        <p:nvSpPr>
          <p:cNvPr id="4" name="Freeform 4"/>
          <p:cNvSpPr/>
          <p:nvPr/>
        </p:nvSpPr>
        <p:spPr>
          <a:xfrm rot="-2331782">
            <a:off x="2622439" y="-786131"/>
            <a:ext cx="1542783" cy="1572263"/>
          </a:xfrm>
          <a:custGeom>
            <a:avLst/>
            <a:gdLst/>
            <a:ahLst/>
            <a:cxnLst/>
            <a:rect l="l" t="t" r="r" b="b"/>
            <a:pathLst>
              <a:path w="1542783" h="1572263">
                <a:moveTo>
                  <a:pt x="0" y="0"/>
                </a:moveTo>
                <a:lnTo>
                  <a:pt x="1542782" y="0"/>
                </a:lnTo>
                <a:lnTo>
                  <a:pt x="1542782" y="1572262"/>
                </a:lnTo>
                <a:lnTo>
                  <a:pt x="0" y="1572262"/>
                </a:lnTo>
                <a:lnTo>
                  <a:pt x="0" y="0"/>
                </a:lnTo>
                <a:close/>
              </a:path>
            </a:pathLst>
          </a:custGeom>
          <a:blipFill>
            <a:blip r:embed="rId3"/>
            <a:stretch>
              <a:fillRect/>
            </a:stretch>
          </a:blipFill>
        </p:spPr>
      </p:sp>
      <p:sp>
        <p:nvSpPr>
          <p:cNvPr id="5" name="Freeform 5"/>
          <p:cNvSpPr/>
          <p:nvPr/>
        </p:nvSpPr>
        <p:spPr>
          <a:xfrm rot="-2331782">
            <a:off x="41150" y="480040"/>
            <a:ext cx="2156412" cy="2197617"/>
          </a:xfrm>
          <a:custGeom>
            <a:avLst/>
            <a:gdLst/>
            <a:ahLst/>
            <a:cxnLst/>
            <a:rect l="l" t="t" r="r" b="b"/>
            <a:pathLst>
              <a:path w="2156412" h="2197617">
                <a:moveTo>
                  <a:pt x="0" y="0"/>
                </a:moveTo>
                <a:lnTo>
                  <a:pt x="2156411" y="0"/>
                </a:lnTo>
                <a:lnTo>
                  <a:pt x="2156411" y="2197617"/>
                </a:lnTo>
                <a:lnTo>
                  <a:pt x="0" y="2197617"/>
                </a:lnTo>
                <a:lnTo>
                  <a:pt x="0" y="0"/>
                </a:lnTo>
                <a:close/>
              </a:path>
            </a:pathLst>
          </a:custGeom>
          <a:blipFill>
            <a:blip r:embed="rId3"/>
            <a:stretch>
              <a:fillRect/>
            </a:stretch>
          </a:blipFill>
        </p:spPr>
      </p:sp>
      <p:sp>
        <p:nvSpPr>
          <p:cNvPr id="6" name="Freeform 6"/>
          <p:cNvSpPr/>
          <p:nvPr/>
        </p:nvSpPr>
        <p:spPr>
          <a:xfrm>
            <a:off x="440869" y="3590002"/>
            <a:ext cx="587831" cy="587096"/>
          </a:xfrm>
          <a:custGeom>
            <a:avLst/>
            <a:gdLst/>
            <a:ahLst/>
            <a:cxnLst/>
            <a:rect l="l" t="t" r="r" b="b"/>
            <a:pathLst>
              <a:path w="587831" h="587096">
                <a:moveTo>
                  <a:pt x="0" y="0"/>
                </a:moveTo>
                <a:lnTo>
                  <a:pt x="587831" y="0"/>
                </a:lnTo>
                <a:lnTo>
                  <a:pt x="587831" y="587096"/>
                </a:lnTo>
                <a:lnTo>
                  <a:pt x="0" y="587096"/>
                </a:lnTo>
                <a:lnTo>
                  <a:pt x="0" y="0"/>
                </a:lnTo>
                <a:close/>
              </a:path>
            </a:pathLst>
          </a:custGeom>
          <a:blipFill>
            <a:blip r:embed="rId4"/>
            <a:stretch>
              <a:fillRect/>
            </a:stretch>
          </a:blipFill>
        </p:spPr>
      </p:sp>
      <p:sp>
        <p:nvSpPr>
          <p:cNvPr id="11" name="Freeform 11"/>
          <p:cNvSpPr/>
          <p:nvPr/>
        </p:nvSpPr>
        <p:spPr>
          <a:xfrm>
            <a:off x="17994084" y="509041"/>
            <a:ext cx="587831" cy="587096"/>
          </a:xfrm>
          <a:custGeom>
            <a:avLst/>
            <a:gdLst/>
            <a:ahLst/>
            <a:cxnLst/>
            <a:rect l="l" t="t" r="r" b="b"/>
            <a:pathLst>
              <a:path w="587831" h="587096">
                <a:moveTo>
                  <a:pt x="0" y="0"/>
                </a:moveTo>
                <a:lnTo>
                  <a:pt x="587832" y="0"/>
                </a:lnTo>
                <a:lnTo>
                  <a:pt x="587832" y="587097"/>
                </a:lnTo>
                <a:lnTo>
                  <a:pt x="0" y="587097"/>
                </a:lnTo>
                <a:lnTo>
                  <a:pt x="0" y="0"/>
                </a:lnTo>
                <a:close/>
              </a:path>
            </a:pathLst>
          </a:custGeom>
          <a:blipFill>
            <a:blip r:embed="rId4"/>
            <a:stretch>
              <a:fillRect/>
            </a:stretch>
          </a:blipFill>
        </p:spPr>
      </p:sp>
      <p:sp>
        <p:nvSpPr>
          <p:cNvPr id="13" name="TextBox 13"/>
          <p:cNvSpPr txBox="1"/>
          <p:nvPr/>
        </p:nvSpPr>
        <p:spPr>
          <a:xfrm>
            <a:off x="4236785" y="1499235"/>
            <a:ext cx="9660826" cy="1815465"/>
          </a:xfrm>
          <a:prstGeom prst="rect">
            <a:avLst/>
          </a:prstGeom>
        </p:spPr>
        <p:txBody>
          <a:bodyPr wrap="square" lIns="0" tIns="0" rIns="0" bIns="0" rtlCol="0" anchor="t">
            <a:spAutoFit/>
          </a:bodyPr>
          <a:lstStyle/>
          <a:p>
            <a:pPr algn="ctr">
              <a:lnSpc>
                <a:spcPts val="4720"/>
              </a:lnSpc>
            </a:pPr>
            <a:r>
              <a:rPr lang="en-US" sz="3200" b="1" dirty="0">
                <a:solidFill>
                  <a:srgbClr val="002060"/>
                </a:solidFill>
                <a:latin typeface="Times New Roman" panose="02020603050405020304" pitchFamily="18" charset="0"/>
                <a:ea typeface="Handyman"/>
                <a:cs typeface="Times New Roman" panose="02020603050405020304" pitchFamily="18" charset="0"/>
                <a:sym typeface="Handyman"/>
              </a:rPr>
              <a:t>ỦY BAN NHÂN DÂN QUẬN LONG BIÊN</a:t>
            </a:r>
          </a:p>
          <a:p>
            <a:pPr algn="ctr">
              <a:lnSpc>
                <a:spcPts val="4720"/>
              </a:lnSpc>
            </a:pPr>
            <a:r>
              <a:rPr lang="en-US" sz="3200" b="1" dirty="0">
                <a:solidFill>
                  <a:srgbClr val="002060"/>
                </a:solidFill>
                <a:latin typeface="Times New Roman" panose="02020603050405020304" pitchFamily="18" charset="0"/>
                <a:ea typeface="Handyman"/>
                <a:cs typeface="Times New Roman" panose="02020603050405020304" pitchFamily="18" charset="0"/>
                <a:sym typeface="Handyman"/>
              </a:rPr>
              <a:t> TRƯỜNG MẦM NON </a:t>
            </a:r>
            <a:r>
              <a:rPr lang="vi-VN" sz="3200" b="1" dirty="0" smtClean="0">
                <a:solidFill>
                  <a:srgbClr val="002060"/>
                </a:solidFill>
                <a:latin typeface="Times New Roman" panose="02020603050405020304" pitchFamily="18" charset="0"/>
                <a:ea typeface="Handyman"/>
                <a:cs typeface="Times New Roman" panose="02020603050405020304" pitchFamily="18" charset="0"/>
                <a:sym typeface="Handyman"/>
              </a:rPr>
              <a:t>BẮC CẦU</a:t>
            </a:r>
            <a:endParaRPr lang="en-US" sz="3200" b="1" dirty="0">
              <a:solidFill>
                <a:srgbClr val="002060"/>
              </a:solidFill>
              <a:latin typeface="Times New Roman" panose="02020603050405020304" pitchFamily="18" charset="0"/>
              <a:ea typeface="Handyman"/>
              <a:cs typeface="Times New Roman" panose="02020603050405020304" pitchFamily="18" charset="0"/>
              <a:sym typeface="Handyman"/>
            </a:endParaRPr>
          </a:p>
          <a:p>
            <a:pPr algn="ctr">
              <a:lnSpc>
                <a:spcPts val="4720"/>
              </a:lnSpc>
              <a:spcBef>
                <a:spcPct val="0"/>
              </a:spcBef>
            </a:pPr>
            <a:endParaRPr lang="en-US" sz="3370" dirty="0">
              <a:solidFill>
                <a:srgbClr val="000000"/>
              </a:solidFill>
              <a:latin typeface="Handyman"/>
              <a:ea typeface="Handyman"/>
              <a:cs typeface="Handyman"/>
              <a:sym typeface="Handyman"/>
            </a:endParaRPr>
          </a:p>
        </p:txBody>
      </p:sp>
      <p:sp>
        <p:nvSpPr>
          <p:cNvPr id="14" name="TextBox 14"/>
          <p:cNvSpPr txBox="1"/>
          <p:nvPr/>
        </p:nvSpPr>
        <p:spPr>
          <a:xfrm>
            <a:off x="3366190" y="4533900"/>
            <a:ext cx="11950009" cy="2954655"/>
          </a:xfrm>
          <a:prstGeom prst="rect">
            <a:avLst/>
          </a:prstGeom>
        </p:spPr>
        <p:txBody>
          <a:bodyPr wrap="square" lIns="0" tIns="0" rIns="0" bIns="0" rtlCol="0" anchor="t">
            <a:spAutoFit/>
          </a:bodyPr>
          <a:lstStyle/>
          <a:p>
            <a:pPr algn="ctr">
              <a:spcBef>
                <a:spcPct val="0"/>
              </a:spcBef>
            </a:pPr>
            <a:r>
              <a:rPr lang="vi-VN" sz="6600" b="1" dirty="0">
                <a:solidFill>
                  <a:srgbClr val="FF0000"/>
                </a:solidFill>
                <a:effectLst>
                  <a:outerShdw blurRad="38100" dist="38100" dir="2700000" algn="tl">
                    <a:srgbClr val="000000">
                      <a:alpha val="43137"/>
                    </a:srgbClr>
                  </a:outerShdw>
                </a:effectLst>
                <a:latin typeface="+mj-lt"/>
                <a:ea typeface="Handyman"/>
                <a:cs typeface="Handyman"/>
                <a:sym typeface="Handyman"/>
              </a:rPr>
              <a:t>LÀM QUEN VĂN HỌC</a:t>
            </a:r>
          </a:p>
          <a:p>
            <a:pPr algn="ctr">
              <a:spcBef>
                <a:spcPct val="0"/>
              </a:spcBef>
            </a:pPr>
            <a:r>
              <a:rPr lang="vi-VN" sz="7200" b="1" dirty="0">
                <a:solidFill>
                  <a:srgbClr val="FF0000"/>
                </a:solidFill>
                <a:latin typeface="+mj-lt"/>
                <a:ea typeface="Handyman"/>
                <a:cs typeface="Handyman"/>
                <a:sym typeface="Handyman"/>
              </a:rPr>
              <a:t>Đề tài: </a:t>
            </a:r>
            <a:r>
              <a:rPr lang="vi-VN" sz="7200" b="1" dirty="0" smtClean="0">
                <a:solidFill>
                  <a:srgbClr val="FF0000"/>
                </a:solidFill>
                <a:latin typeface="+mj-lt"/>
                <a:ea typeface="Handyman"/>
                <a:cs typeface="Handyman"/>
                <a:sym typeface="Handyman"/>
              </a:rPr>
              <a:t>Truyện: Thỏ con ăn gì</a:t>
            </a:r>
            <a:endParaRPr lang="vi-VN" sz="7200" b="1" dirty="0">
              <a:solidFill>
                <a:srgbClr val="FF0000"/>
              </a:solidFill>
              <a:latin typeface="Times New Roman" panose="02020603050405020304" pitchFamily="18" charset="0"/>
              <a:ea typeface="Handyman"/>
              <a:cs typeface="Times New Roman" panose="02020603050405020304" pitchFamily="18" charset="0"/>
              <a:sym typeface="Handyman"/>
            </a:endParaRPr>
          </a:p>
          <a:p>
            <a:pPr algn="ctr">
              <a:spcBef>
                <a:spcPct val="0"/>
              </a:spcBef>
            </a:pPr>
            <a:r>
              <a:rPr lang="vi-VN" sz="5400" b="1" dirty="0" smtClean="0">
                <a:solidFill>
                  <a:srgbClr val="002060"/>
                </a:solidFill>
                <a:latin typeface="+mj-lt"/>
                <a:ea typeface="Handyman"/>
                <a:cs typeface="Handyman"/>
                <a:sym typeface="Handyman"/>
              </a:rPr>
              <a:t>Lứa tuổi: </a:t>
            </a:r>
            <a:r>
              <a:rPr lang="vi-VN" sz="5400" b="1" dirty="0">
                <a:solidFill>
                  <a:srgbClr val="002060"/>
                </a:solidFill>
                <a:latin typeface="+mj-lt"/>
                <a:ea typeface="Handyman"/>
                <a:cs typeface="Handyman"/>
                <a:sym typeface="Handyman"/>
              </a:rPr>
              <a:t>24-36 tháng</a:t>
            </a:r>
          </a:p>
        </p:txBody>
      </p:sp>
      <p:pic>
        <p:nvPicPr>
          <p:cNvPr id="10" name="Picture 9">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5626" y="2628900"/>
            <a:ext cx="1930374" cy="1905000"/>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AutoShape 2" descr="Top 200+ hình nền Powerpoint thuyết trình cực đẹp cho mọi chủ đề"/>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4" name="TextBox 3"/>
          <p:cNvSpPr txBox="1"/>
          <p:nvPr/>
        </p:nvSpPr>
        <p:spPr>
          <a:xfrm>
            <a:off x="3505200" y="342900"/>
            <a:ext cx="11049000" cy="1014730"/>
          </a:xfrm>
          <a:prstGeom prst="rect">
            <a:avLst/>
          </a:prstGeom>
          <a:noFill/>
        </p:spPr>
        <p:txBody>
          <a:bodyPr wrap="square" rtlCol="0">
            <a:spAutoFit/>
          </a:bodyPr>
          <a:lstStyle/>
          <a:p>
            <a:pPr algn="ctr"/>
            <a:r>
              <a:rPr lang="en-US" sz="6000" b="1" dirty="0" err="1" smtClean="0">
                <a:solidFill>
                  <a:srgbClr val="FF0000"/>
                </a:solidFill>
                <a:latin typeface="Times New Roman" panose="02020603050405020304" pitchFamily="18" charset="0"/>
                <a:cs typeface="Times New Roman" panose="02020603050405020304" pitchFamily="18" charset="0"/>
              </a:rPr>
              <a:t>Đàm</a:t>
            </a:r>
            <a:r>
              <a:rPr lang="en-US" sz="6000" b="1" dirty="0" smtClean="0">
                <a:solidFill>
                  <a:srgbClr val="FF0000"/>
                </a:solidFill>
                <a:latin typeface="Times New Roman" panose="02020603050405020304" pitchFamily="18" charset="0"/>
                <a:cs typeface="Times New Roman" panose="02020603050405020304" pitchFamily="18" charset="0"/>
              </a:rPr>
              <a:t> </a:t>
            </a:r>
            <a:r>
              <a:rPr lang="en-US" sz="6000" b="1" dirty="0" err="1" smtClean="0">
                <a:solidFill>
                  <a:srgbClr val="FF0000"/>
                </a:solidFill>
                <a:latin typeface="Times New Roman" panose="02020603050405020304" pitchFamily="18" charset="0"/>
                <a:cs typeface="Times New Roman" panose="02020603050405020304" pitchFamily="18" charset="0"/>
              </a:rPr>
              <a:t>thoại</a:t>
            </a:r>
            <a:r>
              <a:rPr lang="en-US" sz="6000" b="1" dirty="0" smtClean="0">
                <a:solidFill>
                  <a:srgbClr val="FF0000"/>
                </a:solidFill>
                <a:latin typeface="Times New Roman" panose="02020603050405020304" pitchFamily="18" charset="0"/>
                <a:cs typeface="Times New Roman" panose="02020603050405020304" pitchFamily="18" charset="0"/>
              </a:rPr>
              <a:t> </a:t>
            </a:r>
            <a:r>
              <a:rPr lang="en-US" sz="6000" b="1" dirty="0" err="1" smtClean="0">
                <a:solidFill>
                  <a:srgbClr val="FF0000"/>
                </a:solidFill>
                <a:latin typeface="Times New Roman" panose="02020603050405020304" pitchFamily="18" charset="0"/>
                <a:cs typeface="Times New Roman" panose="02020603050405020304" pitchFamily="18" charset="0"/>
              </a:rPr>
              <a:t>với</a:t>
            </a:r>
            <a:r>
              <a:rPr lang="en-US" sz="6000" b="1" dirty="0" smtClean="0">
                <a:solidFill>
                  <a:srgbClr val="FF0000"/>
                </a:solidFill>
                <a:latin typeface="Times New Roman" panose="02020603050405020304" pitchFamily="18" charset="0"/>
                <a:cs typeface="Times New Roman" panose="02020603050405020304" pitchFamily="18" charset="0"/>
              </a:rPr>
              <a:t> </a:t>
            </a:r>
            <a:r>
              <a:rPr lang="en-US" sz="6000" b="1" dirty="0" err="1" smtClean="0">
                <a:solidFill>
                  <a:srgbClr val="FF0000"/>
                </a:solidFill>
                <a:latin typeface="Times New Roman" panose="02020603050405020304" pitchFamily="18" charset="0"/>
                <a:cs typeface="Times New Roman" panose="02020603050405020304" pitchFamily="18" charset="0"/>
              </a:rPr>
              <a:t>trẻ</a:t>
            </a:r>
            <a:endParaRPr lang="en-US" sz="60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971800" y="1354699"/>
            <a:ext cx="14093825" cy="7540526"/>
          </a:xfrm>
          <a:prstGeom prst="rect">
            <a:avLst/>
          </a:prstGeom>
          <a:noFill/>
        </p:spPr>
        <p:txBody>
          <a:bodyPr wrap="square" rtlCol="0">
            <a:spAutoFit/>
          </a:bodyPr>
          <a:lstStyle/>
          <a:p>
            <a:r>
              <a:rPr lang="vi-VN" dirty="0"/>
              <a:t> </a:t>
            </a:r>
            <a:r>
              <a:rPr lang="vi-VN" sz="4400" dirty="0" smtClean="0">
                <a:solidFill>
                  <a:srgbClr val="002060"/>
                </a:solidFill>
              </a:rPr>
              <a:t>+ </a:t>
            </a:r>
            <a:r>
              <a:rPr lang="vi-VN" sz="4400" dirty="0">
                <a:solidFill>
                  <a:srgbClr val="002060"/>
                </a:solidFill>
              </a:rPr>
              <a:t>Các con vừa nghe câu chuyện gì?</a:t>
            </a:r>
          </a:p>
          <a:p>
            <a:r>
              <a:rPr lang="vi-VN" sz="4400" dirty="0">
                <a:solidFill>
                  <a:srgbClr val="002060"/>
                </a:solidFill>
              </a:rPr>
              <a:t>+ Trong câu chuyện có những nhân vật nào?</a:t>
            </a:r>
          </a:p>
          <a:p>
            <a:r>
              <a:rPr lang="vi-VN" sz="4400" dirty="0">
                <a:solidFill>
                  <a:srgbClr val="002060"/>
                </a:solidFill>
              </a:rPr>
              <a:t>+ Thỏ con đi đâu?</a:t>
            </a:r>
          </a:p>
          <a:p>
            <a:r>
              <a:rPr lang="vi-VN" sz="4400" dirty="0">
                <a:solidFill>
                  <a:srgbClr val="002060"/>
                </a:solidFill>
              </a:rPr>
              <a:t>+ Gà trống mời thỏ con ăn gì?</a:t>
            </a:r>
          </a:p>
          <a:p>
            <a:r>
              <a:rPr lang="vi-VN" sz="4400" dirty="0">
                <a:solidFill>
                  <a:srgbClr val="002060"/>
                </a:solidFill>
              </a:rPr>
              <a:t>+ Thỏ có ăn không?</a:t>
            </a:r>
          </a:p>
          <a:p>
            <a:r>
              <a:rPr lang="vi-VN" sz="4400" dirty="0">
                <a:solidFill>
                  <a:srgbClr val="002060"/>
                </a:solidFill>
              </a:rPr>
              <a:t>+ Ai mời thỏ con ăn cá? Thỏ con trả lời ra sao?</a:t>
            </a:r>
          </a:p>
          <a:p>
            <a:r>
              <a:rPr lang="vi-VN" sz="4400" dirty="0">
                <a:solidFill>
                  <a:srgbClr val="002060"/>
                </a:solidFill>
              </a:rPr>
              <a:t>+ Khi đang khóc thỏ con gặp ai? Bạn dê mời thỏ ăn gì?</a:t>
            </a:r>
          </a:p>
          <a:p>
            <a:r>
              <a:rPr lang="vi-VN" sz="4400" dirty="0">
                <a:solidFill>
                  <a:srgbClr val="002060"/>
                </a:solidFill>
              </a:rPr>
              <a:t>+ Thỏ con nhận cà rốt và nói gì với bạn dê?</a:t>
            </a:r>
          </a:p>
          <a:p>
            <a:r>
              <a:rPr lang="vi-VN" sz="4400" dirty="0">
                <a:solidFill>
                  <a:srgbClr val="002060"/>
                </a:solidFill>
              </a:rPr>
              <a:t>+ Vậy thỏ con ăn gì các con?</a:t>
            </a:r>
          </a:p>
          <a:p>
            <a:r>
              <a:rPr lang="vi-VN" sz="4400" dirty="0">
                <a:solidFill>
                  <a:srgbClr val="002060"/>
                </a:solidFill>
              </a:rPr>
              <a:t>+ Bạn dê, gà trống và bạn mèo có tốt bụng không các con?</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3429000" y="1790700"/>
            <a:ext cx="12268200" cy="5170646"/>
          </a:xfrm>
          <a:prstGeom prst="rect">
            <a:avLst/>
          </a:prstGeom>
        </p:spPr>
        <p:txBody>
          <a:bodyPr wrap="square">
            <a:spAutoFit/>
          </a:bodyPr>
          <a:lstStyle/>
          <a:p>
            <a:pPr algn="ctr"/>
            <a:r>
              <a:rPr lang="vi-VN" sz="4800" b="1" dirty="0">
                <a:solidFill>
                  <a:srgbClr val="002060"/>
                </a:solidFill>
                <a:latin typeface="Times New Roman" panose="02020603050405020304" pitchFamily="18" charset="0"/>
              </a:rPr>
              <a:t> </a:t>
            </a:r>
            <a:r>
              <a:rPr lang="vi-VN" sz="6600" b="1" dirty="0">
                <a:solidFill>
                  <a:srgbClr val="FF0000"/>
                </a:solidFill>
                <a:latin typeface="Times New Roman" panose="02020603050405020304" pitchFamily="18" charset="0"/>
              </a:rPr>
              <a:t>Giáo </a:t>
            </a:r>
            <a:r>
              <a:rPr lang="vi-VN" sz="6600" b="1" dirty="0" smtClean="0">
                <a:solidFill>
                  <a:srgbClr val="FF0000"/>
                </a:solidFill>
                <a:latin typeface="Times New Roman" panose="02020603050405020304" pitchFamily="18" charset="0"/>
              </a:rPr>
              <a:t>dục</a:t>
            </a:r>
          </a:p>
          <a:p>
            <a:r>
              <a:rPr lang="vi-VN" sz="4800" b="1" dirty="0">
                <a:solidFill>
                  <a:srgbClr val="002060"/>
                </a:solidFill>
                <a:latin typeface="Times New Roman" panose="02020603050405020304" pitchFamily="18" charset="0"/>
              </a:rPr>
              <a:t> </a:t>
            </a:r>
            <a:r>
              <a:rPr lang="vi-VN" sz="6600" b="1" dirty="0" smtClean="0">
                <a:solidFill>
                  <a:srgbClr val="002060"/>
                </a:solidFill>
                <a:latin typeface="+mj-lt"/>
              </a:rPr>
              <a:t>Các </a:t>
            </a:r>
            <a:r>
              <a:rPr lang="vi-VN" sz="6600" b="1" dirty="0">
                <a:solidFill>
                  <a:srgbClr val="002060"/>
                </a:solidFill>
                <a:latin typeface="+mj-lt"/>
              </a:rPr>
              <a:t>con phải biết mời mọi người cùng ăn như bạn gà trống, mèo con và dê con, và biết nói cảm ơn khi nhận quà .</a:t>
            </a:r>
          </a:p>
        </p:txBody>
      </p:sp>
    </p:spTree>
    <p:extLst>
      <p:ext uri="{BB962C8B-B14F-4D97-AF65-F5344CB8AC3E}">
        <p14:creationId xmlns:p14="http://schemas.microsoft.com/office/powerpoint/2010/main" val="210164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5867400" y="4305300"/>
            <a:ext cx="10643235" cy="1015663"/>
          </a:xfrm>
          <a:prstGeom prst="rect">
            <a:avLst/>
          </a:prstGeom>
          <a:noFill/>
        </p:spPr>
        <p:txBody>
          <a:bodyPr wrap="square" rtlCol="0">
            <a:spAutoFit/>
          </a:bodyPr>
          <a:lstStyle/>
          <a:p>
            <a:r>
              <a:rPr lang="en-US" sz="6000" dirty="0">
                <a:solidFill>
                  <a:srgbClr val="FF0000"/>
                </a:solidFill>
                <a:latin typeface="Times New Roman" panose="02020603050405020304" pitchFamily="18" charset="0"/>
                <a:cs typeface="Times New Roman" panose="02020603050405020304" pitchFamily="18" charset="0"/>
              </a:rPr>
              <a:t> </a:t>
            </a:r>
            <a:r>
              <a:rPr lang="vi-VN" altLang="en-US" sz="6000" dirty="0">
                <a:solidFill>
                  <a:srgbClr val="FF0000"/>
                </a:solidFill>
                <a:latin typeface="Times New Roman" panose="02020603050405020304" pitchFamily="18" charset="0"/>
                <a:cs typeface="Times New Roman" panose="02020603050405020304" pitchFamily="18" charset="0"/>
              </a:rPr>
              <a:t> </a:t>
            </a:r>
            <a:r>
              <a:rPr lang="pt-BR" sz="6000" dirty="0" smtClean="0">
                <a:solidFill>
                  <a:srgbClr val="FF0000"/>
                </a:solidFill>
                <a:latin typeface="Times New Roman" panose="02020603050405020304" pitchFamily="18" charset="0"/>
                <a:cs typeface="Times New Roman" panose="02020603050405020304" pitchFamily="18" charset="0"/>
              </a:rPr>
              <a:t> </a:t>
            </a:r>
            <a:r>
              <a:rPr lang="pt-BR" sz="6000" b="1" dirty="0">
                <a:solidFill>
                  <a:srgbClr val="FF0000"/>
                </a:solidFill>
                <a:latin typeface="Times New Roman" panose="02020603050405020304" pitchFamily="18" charset="0"/>
                <a:cs typeface="Times New Roman" panose="02020603050405020304" pitchFamily="18" charset="0"/>
              </a:rPr>
              <a:t>Lần 3: Cô cho trẻ xem video.</a:t>
            </a:r>
            <a:endParaRPr lang="vi-VN" altLang="en-US" sz="6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40288998468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169" y="42359"/>
            <a:ext cx="18252831" cy="10244641"/>
          </a:xfrm>
          <a:prstGeom prst="rect">
            <a:avLst/>
          </a:prstGeom>
        </p:spPr>
      </p:pic>
    </p:spTree>
    <p:extLst>
      <p:ext uri="{BB962C8B-B14F-4D97-AF65-F5344CB8AC3E}">
        <p14:creationId xmlns:p14="http://schemas.microsoft.com/office/powerpoint/2010/main" val="39836173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object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
          <p:cNvSpPr txBox="1"/>
          <p:nvPr/>
        </p:nvSpPr>
        <p:spPr>
          <a:xfrm>
            <a:off x="5167788" y="1790700"/>
            <a:ext cx="7952423" cy="3185487"/>
          </a:xfrm>
          <a:prstGeom prst="rect">
            <a:avLst/>
          </a:prstGeom>
          <a:noFill/>
        </p:spPr>
        <p:txBody>
          <a:bodyPr wrap="square" rtlCol="0">
            <a:spAutoFit/>
          </a:bodyPr>
          <a:lstStyle/>
          <a:p>
            <a:r>
              <a:rPr lang="vi-VN" altLang="en-US" sz="8100" dirty="0">
                <a:latin typeface="Times New Roman" panose="02020603050405020304" pitchFamily="18" charset="0"/>
                <a:cs typeface="Times New Roman" panose="02020603050405020304" pitchFamily="18" charset="0"/>
              </a:rPr>
              <a:t>      </a:t>
            </a:r>
            <a:r>
              <a:rPr lang="vi-VN" altLang="en-US" sz="8100" b="1" dirty="0">
                <a:solidFill>
                  <a:srgbClr val="FF0000"/>
                </a:solidFill>
                <a:latin typeface="Times New Roman" panose="02020603050405020304" pitchFamily="18" charset="0"/>
                <a:cs typeface="Times New Roman" panose="02020603050405020304" pitchFamily="18" charset="0"/>
              </a:rPr>
              <a:t>Kết thúc</a:t>
            </a:r>
          </a:p>
          <a:p>
            <a:pPr algn="ctr"/>
            <a:r>
              <a:rPr lang="vi-VN" altLang="en-US" sz="6000" b="1" dirty="0">
                <a:solidFill>
                  <a:srgbClr val="002060"/>
                </a:solidFill>
                <a:latin typeface="Times New Roman" panose="02020603050405020304" pitchFamily="18" charset="0"/>
                <a:cs typeface="Times New Roman" panose="02020603050405020304" pitchFamily="18" charset="0"/>
              </a:rPr>
              <a:t>Cô nhận xét giờ học và chuyển hoạt động</a:t>
            </a:r>
          </a:p>
        </p:txBody>
      </p:sp>
    </p:spTree>
    <p:extLst>
      <p:ext uri="{BB962C8B-B14F-4D97-AF65-F5344CB8AC3E}">
        <p14:creationId xmlns:p14="http://schemas.microsoft.com/office/powerpoint/2010/main" val="791886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752600" y="1691532"/>
            <a:ext cx="5715000" cy="3139321"/>
          </a:xfrm>
          <a:prstGeom prst="rect">
            <a:avLst/>
          </a:prstGeom>
          <a:noFill/>
        </p:spPr>
        <p:txBody>
          <a:bodyPr wrap="square" rtlCol="0">
            <a:spAutoFit/>
          </a:bodyPr>
          <a:lstStyle/>
          <a:p>
            <a:pPr algn="ctr"/>
            <a:r>
              <a:rPr lang="en-US" sz="6600" dirty="0" err="1" smtClean="0">
                <a:solidFill>
                  <a:srgbClr val="FF0000"/>
                </a:solidFill>
                <a:latin typeface="Times New Roman" panose="02020603050405020304" pitchFamily="18" charset="0"/>
                <a:cs typeface="Times New Roman" panose="02020603050405020304" pitchFamily="18" charset="0"/>
              </a:rPr>
              <a:t>Hoạt</a:t>
            </a:r>
            <a:r>
              <a:rPr lang="en-US" sz="6600" dirty="0" smtClean="0">
                <a:solidFill>
                  <a:srgbClr val="FF0000"/>
                </a:solidFill>
                <a:latin typeface="Times New Roman" panose="02020603050405020304" pitchFamily="18" charset="0"/>
                <a:cs typeface="Times New Roman" panose="02020603050405020304" pitchFamily="18" charset="0"/>
              </a:rPr>
              <a:t> </a:t>
            </a:r>
            <a:r>
              <a:rPr lang="en-US" sz="6600" dirty="0" err="1" smtClean="0">
                <a:solidFill>
                  <a:srgbClr val="FF0000"/>
                </a:solidFill>
                <a:latin typeface="Times New Roman" panose="02020603050405020304" pitchFamily="18" charset="0"/>
                <a:cs typeface="Times New Roman" panose="02020603050405020304" pitchFamily="18" charset="0"/>
              </a:rPr>
              <a:t>động</a:t>
            </a:r>
            <a:r>
              <a:rPr lang="en-US" sz="6600" dirty="0" smtClean="0">
                <a:solidFill>
                  <a:srgbClr val="FF0000"/>
                </a:solidFill>
                <a:latin typeface="Times New Roman" panose="02020603050405020304" pitchFamily="18" charset="0"/>
                <a:cs typeface="Times New Roman" panose="02020603050405020304" pitchFamily="18" charset="0"/>
              </a:rPr>
              <a:t>: </a:t>
            </a:r>
            <a:r>
              <a:rPr lang="en-US" sz="6600" dirty="0" err="1" smtClean="0">
                <a:solidFill>
                  <a:srgbClr val="FF0000"/>
                </a:solidFill>
                <a:latin typeface="Times New Roman" panose="02020603050405020304" pitchFamily="18" charset="0"/>
                <a:cs typeface="Times New Roman" panose="02020603050405020304" pitchFamily="18" charset="0"/>
              </a:rPr>
              <a:t>Gợi</a:t>
            </a:r>
            <a:r>
              <a:rPr lang="en-US" sz="6600" dirty="0" smtClean="0">
                <a:solidFill>
                  <a:srgbClr val="FF0000"/>
                </a:solidFill>
                <a:latin typeface="Times New Roman" panose="02020603050405020304" pitchFamily="18" charset="0"/>
                <a:cs typeface="Times New Roman" panose="02020603050405020304" pitchFamily="18" charset="0"/>
              </a:rPr>
              <a:t> </a:t>
            </a:r>
            <a:r>
              <a:rPr lang="en-US" sz="6600" dirty="0" err="1" smtClean="0">
                <a:solidFill>
                  <a:srgbClr val="FF0000"/>
                </a:solidFill>
                <a:latin typeface="Times New Roman" panose="02020603050405020304" pitchFamily="18" charset="0"/>
                <a:cs typeface="Times New Roman" panose="02020603050405020304" pitchFamily="18" charset="0"/>
              </a:rPr>
              <a:t>mở</a:t>
            </a:r>
            <a:r>
              <a:rPr lang="en-US" sz="6600" dirty="0" smtClean="0">
                <a:solidFill>
                  <a:srgbClr val="FF0000"/>
                </a:solidFill>
                <a:latin typeface="Times New Roman" panose="02020603050405020304" pitchFamily="18" charset="0"/>
                <a:cs typeface="Times New Roman" panose="02020603050405020304" pitchFamily="18" charset="0"/>
              </a:rPr>
              <a:t>, </a:t>
            </a:r>
            <a:r>
              <a:rPr lang="en-US" sz="6600" dirty="0" err="1" smtClean="0">
                <a:solidFill>
                  <a:srgbClr val="FF0000"/>
                </a:solidFill>
                <a:latin typeface="Times New Roman" panose="02020603050405020304" pitchFamily="18" charset="0"/>
                <a:cs typeface="Times New Roman" panose="02020603050405020304" pitchFamily="18" charset="0"/>
              </a:rPr>
              <a:t>gây</a:t>
            </a:r>
            <a:r>
              <a:rPr lang="en-US" sz="6600" dirty="0" smtClean="0">
                <a:solidFill>
                  <a:srgbClr val="FF0000"/>
                </a:solidFill>
                <a:latin typeface="Times New Roman" panose="02020603050405020304" pitchFamily="18" charset="0"/>
                <a:cs typeface="Times New Roman" panose="02020603050405020304" pitchFamily="18" charset="0"/>
              </a:rPr>
              <a:t> </a:t>
            </a:r>
            <a:r>
              <a:rPr lang="en-US" sz="6600" dirty="0" err="1" smtClean="0">
                <a:solidFill>
                  <a:srgbClr val="FF0000"/>
                </a:solidFill>
                <a:latin typeface="Times New Roman" panose="02020603050405020304" pitchFamily="18" charset="0"/>
                <a:cs typeface="Times New Roman" panose="02020603050405020304" pitchFamily="18" charset="0"/>
              </a:rPr>
              <a:t>hứng</a:t>
            </a:r>
            <a:r>
              <a:rPr lang="en-US" sz="6600" dirty="0" smtClean="0">
                <a:solidFill>
                  <a:srgbClr val="FF0000"/>
                </a:solidFill>
                <a:latin typeface="Times New Roman" panose="02020603050405020304" pitchFamily="18" charset="0"/>
                <a:cs typeface="Times New Roman" panose="02020603050405020304" pitchFamily="18" charset="0"/>
              </a:rPr>
              <a:t> </a:t>
            </a:r>
            <a:r>
              <a:rPr lang="en-US" sz="6600" dirty="0" err="1" smtClean="0">
                <a:solidFill>
                  <a:srgbClr val="FF0000"/>
                </a:solidFill>
                <a:latin typeface="Times New Roman" panose="02020603050405020304" pitchFamily="18" charset="0"/>
                <a:cs typeface="Times New Roman" panose="02020603050405020304" pitchFamily="18" charset="0"/>
              </a:rPr>
              <a:t>thú</a:t>
            </a:r>
            <a:endParaRPr lang="en-US" sz="6600" dirty="0">
              <a:solidFill>
                <a:srgbClr val="FF0000"/>
              </a:solidFill>
              <a:latin typeface="Times New Roman" panose="02020603050405020304" pitchFamily="18" charset="0"/>
              <a:cs typeface="Times New Roman" panose="02020603050405020304" pitchFamily="18" charset="0"/>
            </a:endParaRPr>
          </a:p>
        </p:txBody>
      </p:sp>
      <p:sp>
        <p:nvSpPr>
          <p:cNvPr id="6" name="Text Box 5"/>
          <p:cNvSpPr txBox="1"/>
          <p:nvPr/>
        </p:nvSpPr>
        <p:spPr>
          <a:xfrm>
            <a:off x="10210800" y="1712047"/>
            <a:ext cx="6783705" cy="1938992"/>
          </a:xfrm>
          <a:prstGeom prst="rect">
            <a:avLst/>
          </a:prstGeom>
          <a:noFill/>
        </p:spPr>
        <p:txBody>
          <a:bodyPr wrap="square" rtlCol="0">
            <a:spAutoFit/>
          </a:bodyPr>
          <a:lstStyle/>
          <a:p>
            <a:r>
              <a:rPr lang="vi-VN" altLang="en-US" sz="60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vi-VN" sz="6000" dirty="0">
                <a:solidFill>
                  <a:srgbClr val="002060"/>
                </a:solidFill>
                <a:latin typeface="+mj-lt"/>
              </a:rPr>
              <a:t>Cô và trẻ cùng </a:t>
            </a:r>
            <a:r>
              <a:rPr lang="vi-VN" sz="6000" dirty="0" smtClean="0">
                <a:solidFill>
                  <a:srgbClr val="002060"/>
                </a:solidFill>
                <a:latin typeface="+mj-lt"/>
              </a:rPr>
              <a:t>chơi trò chơi:”Con Thỏ”</a:t>
            </a:r>
            <a:endParaRPr lang="vi-VN" altLang="en-US" sz="6000" dirty="0">
              <a:solidFill>
                <a:srgbClr val="002060"/>
              </a:solidFill>
              <a:latin typeface="+mj-lt"/>
              <a:cs typeface="Times New Roman" panose="02020603050405020304" pitchFamily="18" charset="0"/>
            </a:endParaRPr>
          </a:p>
        </p:txBody>
      </p:sp>
      <p:pic>
        <p:nvPicPr>
          <p:cNvPr id="7" name="631032642735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544800" y="9715500"/>
            <a:ext cx="1150749" cy="257175"/>
          </a:xfrm>
          <a:prstGeom prst="rect">
            <a:avLst/>
          </a:prstGeom>
        </p:spPr>
      </p:pic>
      <p:sp>
        <p:nvSpPr>
          <p:cNvPr id="4" name="Rectangle 3"/>
          <p:cNvSpPr/>
          <p:nvPr/>
        </p:nvSpPr>
        <p:spPr>
          <a:xfrm>
            <a:off x="6934200" y="6286500"/>
            <a:ext cx="5334000" cy="1938992"/>
          </a:xfrm>
          <a:prstGeom prst="rect">
            <a:avLst/>
          </a:prstGeom>
        </p:spPr>
        <p:txBody>
          <a:bodyPr wrap="square">
            <a:spAutoFit/>
          </a:bodyPr>
          <a:lstStyle/>
          <a:p>
            <a:pPr algn="ctr"/>
            <a:r>
              <a:rPr lang="vi-VN" altLang="en-US" sz="6000" dirty="0"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Cô </a:t>
            </a:r>
            <a:r>
              <a:rPr lang="vi-VN" altLang="en-US" sz="60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trò chuyện dẫn dắt vào </a:t>
            </a:r>
            <a:r>
              <a:rPr lang="vi-VN" altLang="en-US" sz="6000" dirty="0"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bài</a:t>
            </a:r>
            <a:endParaRPr lang="vi-VN" altLang="en-US" sz="60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endParaRPr>
          </a:p>
        </p:txBody>
      </p:sp>
      <p:pic>
        <p:nvPicPr>
          <p:cNvPr id="2" name="QuaGi-BeMinhVy-672155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6730718" y="921397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11539"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657600" y="4756467"/>
            <a:ext cx="11028997" cy="923330"/>
          </a:xfrm>
          <a:prstGeom prst="rect">
            <a:avLst/>
          </a:prstGeom>
          <a:noFill/>
        </p:spPr>
        <p:txBody>
          <a:bodyPr wrap="square" rtlCol="0">
            <a:spAutoFit/>
          </a:bodyPr>
          <a:lstStyle/>
          <a:p>
            <a:pPr marL="685800" indent="-685800" algn="ctr">
              <a:buFontTx/>
              <a:buChar char="-"/>
            </a:pPr>
            <a:endParaRPr lang="vi-VN" altLang="en-US" sz="5400" dirty="0"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endParaRPr>
          </a:p>
        </p:txBody>
      </p:sp>
      <p:sp>
        <p:nvSpPr>
          <p:cNvPr id="7" name="Text Box 6"/>
          <p:cNvSpPr txBox="1"/>
          <p:nvPr/>
        </p:nvSpPr>
        <p:spPr>
          <a:xfrm>
            <a:off x="5943600" y="3390900"/>
            <a:ext cx="11492865" cy="3046988"/>
          </a:xfrm>
          <a:prstGeom prst="rect">
            <a:avLst/>
          </a:prstGeom>
          <a:noFill/>
        </p:spPr>
        <p:txBody>
          <a:bodyPr wrap="square" rtlCol="0">
            <a:spAutoFit/>
          </a:bodyPr>
          <a:lstStyle/>
          <a:p>
            <a:r>
              <a:rPr lang="vi-VN" sz="4800" b="1" dirty="0" smtClean="0">
                <a:solidFill>
                  <a:srgbClr val="002060"/>
                </a:solidFill>
                <a:latin typeface="+mj-lt"/>
              </a:rPr>
              <a:t> </a:t>
            </a:r>
            <a:r>
              <a:rPr lang="vi-VN" sz="4800" b="1" dirty="0">
                <a:solidFill>
                  <a:srgbClr val="FF0000"/>
                </a:solidFill>
                <a:latin typeface="+mj-lt"/>
              </a:rPr>
              <a:t>Cô kể diễn cảm lần 1: </a:t>
            </a:r>
            <a:r>
              <a:rPr lang="vi-VN" sz="4800" b="1" dirty="0" smtClean="0">
                <a:solidFill>
                  <a:srgbClr val="FF0000"/>
                </a:solidFill>
                <a:latin typeface="+mj-lt"/>
              </a:rPr>
              <a:t>Bằng </a:t>
            </a:r>
            <a:r>
              <a:rPr lang="vi-VN" sz="4800" b="1" dirty="0">
                <a:solidFill>
                  <a:srgbClr val="FF0000"/>
                </a:solidFill>
                <a:latin typeface="+mj-lt"/>
              </a:rPr>
              <a:t>lời diễn đạt biểu </a:t>
            </a:r>
            <a:r>
              <a:rPr lang="vi-VN" sz="4800" b="1" dirty="0" smtClean="0">
                <a:solidFill>
                  <a:srgbClr val="FF0000"/>
                </a:solidFill>
                <a:latin typeface="+mj-lt"/>
              </a:rPr>
              <a:t>cảm cử </a:t>
            </a:r>
            <a:r>
              <a:rPr lang="vi-VN" sz="4800" b="1" dirty="0">
                <a:solidFill>
                  <a:srgbClr val="FF0000"/>
                </a:solidFill>
                <a:latin typeface="+mj-lt"/>
              </a:rPr>
              <a:t>chỉ:</a:t>
            </a:r>
          </a:p>
          <a:p>
            <a:r>
              <a:rPr lang="vi-VN" sz="4800" b="1" dirty="0" smtClean="0">
                <a:solidFill>
                  <a:srgbClr val="FF0000"/>
                </a:solidFill>
                <a:latin typeface="+mj-lt"/>
              </a:rPr>
              <a:t> </a:t>
            </a:r>
            <a:r>
              <a:rPr lang="vi-VN" sz="4800" b="1" dirty="0">
                <a:solidFill>
                  <a:srgbClr val="FF0000"/>
                </a:solidFill>
                <a:latin typeface="+mj-lt"/>
              </a:rPr>
              <a:t>Cô vừa kể cho các con nghe câu truyện gì? </a:t>
            </a:r>
            <a:endParaRPr lang="vi-VN" sz="4800" b="1" dirty="0" smtClean="0">
              <a:solidFill>
                <a:srgbClr val="FF0000"/>
              </a:solidFill>
              <a:latin typeface="+mj-lt"/>
            </a:endParaRPr>
          </a:p>
          <a:p>
            <a:r>
              <a:rPr lang="vi-VN" sz="4800" b="1" dirty="0" smtClean="0">
                <a:solidFill>
                  <a:srgbClr val="FF0000"/>
                </a:solidFill>
                <a:latin typeface="+mj-lt"/>
              </a:rPr>
              <a:t> </a:t>
            </a:r>
            <a:r>
              <a:rPr lang="vi-VN" sz="4800" b="1" dirty="0">
                <a:solidFill>
                  <a:srgbClr val="FF0000"/>
                </a:solidFill>
                <a:latin typeface="+mj-lt"/>
              </a:rPr>
              <a:t>Câu chuyện có những nhân vật nào?</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5562600" y="3695700"/>
            <a:ext cx="10246043" cy="1938992"/>
          </a:xfrm>
          <a:prstGeom prst="rect">
            <a:avLst/>
          </a:prstGeom>
          <a:noFill/>
        </p:spPr>
        <p:txBody>
          <a:bodyPr wrap="square" rtlCol="0">
            <a:spAutoFit/>
          </a:bodyPr>
          <a:lstStyle/>
          <a:p>
            <a:pPr algn="ctr"/>
            <a:r>
              <a:rPr lang="en-US" sz="6000" dirty="0">
                <a:solidFill>
                  <a:srgbClr val="FF0000"/>
                </a:solidFill>
                <a:latin typeface="Times New Roman" panose="02020603050405020304" pitchFamily="18" charset="0"/>
                <a:cs typeface="Times New Roman" panose="02020603050405020304" pitchFamily="18" charset="0"/>
              </a:rPr>
              <a:t> </a:t>
            </a:r>
            <a:r>
              <a:rPr lang="pt-BR" sz="6000" dirty="0" smtClean="0">
                <a:solidFill>
                  <a:srgbClr val="FF0000"/>
                </a:solidFill>
                <a:latin typeface="Times New Roman" panose="02020603050405020304" pitchFamily="18" charset="0"/>
                <a:cs typeface="Times New Roman" panose="02020603050405020304" pitchFamily="18" charset="0"/>
              </a:rPr>
              <a:t> </a:t>
            </a:r>
            <a:r>
              <a:rPr lang="pt-BR" sz="6000" b="1" dirty="0">
                <a:solidFill>
                  <a:srgbClr val="FF0000"/>
                </a:solidFill>
                <a:latin typeface="Times New Roman" panose="02020603050405020304" pitchFamily="18" charset="0"/>
                <a:cs typeface="Times New Roman" panose="02020603050405020304" pitchFamily="18" charset="0"/>
              </a:rPr>
              <a:t>Lần </a:t>
            </a:r>
            <a:r>
              <a:rPr lang="vi-VN" sz="6000" b="1" dirty="0" smtClean="0">
                <a:solidFill>
                  <a:srgbClr val="FF0000"/>
                </a:solidFill>
                <a:latin typeface="Times New Roman" panose="02020603050405020304" pitchFamily="18" charset="0"/>
                <a:cs typeface="Times New Roman" panose="02020603050405020304" pitchFamily="18" charset="0"/>
              </a:rPr>
              <a:t>2</a:t>
            </a:r>
            <a:r>
              <a:rPr lang="pt-BR" sz="6000" b="1" dirty="0" smtClean="0">
                <a:solidFill>
                  <a:srgbClr val="FF0000"/>
                </a:solidFill>
                <a:latin typeface="Times New Roman" panose="02020603050405020304" pitchFamily="18" charset="0"/>
                <a:cs typeface="Times New Roman" panose="02020603050405020304" pitchFamily="18" charset="0"/>
              </a:rPr>
              <a:t>: </a:t>
            </a:r>
            <a:r>
              <a:rPr lang="pt-BR" sz="6000" b="1" dirty="0">
                <a:solidFill>
                  <a:srgbClr val="FF0000"/>
                </a:solidFill>
                <a:latin typeface="Times New Roman" panose="02020603050405020304" pitchFamily="18" charset="0"/>
                <a:cs typeface="Times New Roman" panose="02020603050405020304" pitchFamily="18" charset="0"/>
              </a:rPr>
              <a:t>Cô </a:t>
            </a:r>
            <a:r>
              <a:rPr lang="vi-VN" sz="6000" b="1" dirty="0" smtClean="0">
                <a:solidFill>
                  <a:srgbClr val="FF0000"/>
                </a:solidFill>
                <a:latin typeface="Times New Roman" panose="02020603050405020304" pitchFamily="18" charset="0"/>
                <a:cs typeface="Times New Roman" panose="02020603050405020304" pitchFamily="18" charset="0"/>
              </a:rPr>
              <a:t>kể bằng tranh minh họa</a:t>
            </a:r>
            <a:r>
              <a:rPr lang="pt-BR" sz="6000" b="1" dirty="0" smtClean="0">
                <a:solidFill>
                  <a:srgbClr val="FF0000"/>
                </a:solidFill>
                <a:latin typeface="Times New Roman" panose="02020603050405020304" pitchFamily="18" charset="0"/>
                <a:cs typeface="Times New Roman" panose="02020603050405020304" pitchFamily="18" charset="0"/>
              </a:rPr>
              <a:t>.</a:t>
            </a:r>
            <a:endParaRPr lang="vi-VN" altLang="en-US" sz="6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395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173200" y="2324100"/>
            <a:ext cx="3810000" cy="707886"/>
          </a:xfrm>
          <a:prstGeom prst="rect">
            <a:avLst/>
          </a:prstGeom>
          <a:noFill/>
        </p:spPr>
        <p:txBody>
          <a:bodyPr wrap="square" rtlCol="0">
            <a:spAutoFit/>
          </a:bodyPr>
          <a:lstStyle/>
          <a:p>
            <a:r>
              <a:rPr lang="vi-VN" sz="4000" dirty="0" smtClean="0">
                <a:solidFill>
                  <a:schemeClr val="bg1"/>
                </a:solidFill>
              </a:rPr>
              <a:t>Tác giả: Thu Hà</a:t>
            </a:r>
            <a:endParaRPr lang="en-US" sz="4000" dirty="0">
              <a:solidFill>
                <a:schemeClr val="bg1"/>
              </a:solidFill>
            </a:endParaRPr>
          </a:p>
        </p:txBody>
      </p:sp>
      <p:pic>
        <p:nvPicPr>
          <p:cNvPr id="1030" name="Picture 6" descr="Truyện: &quot;Thỏ con ăn gì?&quot; | TRƯỜNG MẦM NON ĐỒNG THÁ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46" y="0"/>
            <a:ext cx="18288000" cy="1026941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486400" y="377220"/>
            <a:ext cx="9144000" cy="1569660"/>
          </a:xfrm>
          <a:prstGeom prst="rect">
            <a:avLst/>
          </a:prstGeom>
        </p:spPr>
        <p:txBody>
          <a:bodyPr>
            <a:spAutoFit/>
          </a:bodyPr>
          <a:lstStyle/>
          <a:p>
            <a:r>
              <a:rPr lang="vi-VN" sz="3200" b="1" dirty="0">
                <a:solidFill>
                  <a:srgbClr val="FFFF00"/>
                </a:solidFill>
                <a:latin typeface="+mj-lt"/>
              </a:rPr>
              <a:t>Vào một buổi sáng mùa xuân, Thỏ con đi lang thang trong rừng. Thỏ đi mãi, đi mãi mà chẳng tìm được cái gì để ăn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50" t="15001" r="1250" b="14999"/>
          <a:stretch/>
        </p:blipFill>
        <p:spPr>
          <a:xfrm>
            <a:off x="0" y="8792"/>
            <a:ext cx="18326101" cy="10287000"/>
          </a:xfrm>
          <a:prstGeom prst="rect">
            <a:avLst/>
          </a:prstGeom>
        </p:spPr>
      </p:pic>
      <p:sp>
        <p:nvSpPr>
          <p:cNvPr id="4" name="Rectangle 3"/>
          <p:cNvSpPr/>
          <p:nvPr/>
        </p:nvSpPr>
        <p:spPr>
          <a:xfrm>
            <a:off x="4114800" y="647700"/>
            <a:ext cx="9144000" cy="2308324"/>
          </a:xfrm>
          <a:prstGeom prst="rect">
            <a:avLst/>
          </a:prstGeom>
        </p:spPr>
        <p:txBody>
          <a:bodyPr>
            <a:spAutoFit/>
          </a:bodyPr>
          <a:lstStyle/>
          <a:p>
            <a:r>
              <a:rPr lang="vi-VN" sz="3600" b="1" dirty="0">
                <a:solidFill>
                  <a:srgbClr val="FFFF00"/>
                </a:solidFill>
                <a:latin typeface="+mj-lt"/>
              </a:rPr>
              <a:t>Thỏ gặp Gà Trống đang mổ thóc. Gà Trống mời: “Bạn Thỏ ơi, tôi có nhiều thóc vàng, bạn hãy ăn cùng tôi”. Thỏ con nói: “Cảm ơn bạn, nhưng tôi không ăn được thóc vàng”.</a:t>
            </a:r>
          </a:p>
        </p:txBody>
      </p:sp>
    </p:spTree>
    <p:extLst>
      <p:ext uri="{BB962C8B-B14F-4D97-AF65-F5344CB8AC3E}">
        <p14:creationId xmlns:p14="http://schemas.microsoft.com/office/powerpoint/2010/main" val="3684994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2" descr="MN Nghĩa Minh - Hoạt động: Kể chuyện &quot;Thỏ con ăn gì?&quot; Độ tuổi 24 - 36 tháng  tuổi"/>
          <p:cNvPicPr>
            <a:picLocks noChangeAspect="1" noChangeArrowheads="1"/>
          </p:cNvPicPr>
          <p:nvPr/>
        </p:nvPicPr>
        <p:blipFill rotWithShape="1">
          <a:blip r:embed="rId3">
            <a:extLst>
              <a:ext uri="{28A0092B-C50C-407E-A947-70E740481C1C}">
                <a14:useLocalDpi xmlns:a14="http://schemas.microsoft.com/office/drawing/2010/main" val="0"/>
              </a:ext>
            </a:extLst>
          </a:blip>
          <a:srcRect t="13333" b="13333"/>
          <a:stretch/>
        </p:blipFill>
        <p:spPr bwMode="auto">
          <a:xfrm>
            <a:off x="-69271" y="0"/>
            <a:ext cx="18357271"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9308" y="114300"/>
            <a:ext cx="9144000" cy="3170099"/>
          </a:xfrm>
          <a:prstGeom prst="rect">
            <a:avLst/>
          </a:prstGeom>
        </p:spPr>
        <p:txBody>
          <a:bodyPr>
            <a:spAutoFit/>
          </a:bodyPr>
          <a:lstStyle/>
          <a:p>
            <a:r>
              <a:rPr lang="vi-VN" sz="4000" b="1" dirty="0">
                <a:solidFill>
                  <a:srgbClr val="FFFF00"/>
                </a:solidFill>
                <a:latin typeface="Roboto" panose="02000000000000000000" pitchFamily="2" charset="0"/>
              </a:rPr>
              <a:t>Thỏ lại đi tiếp. Trên đường đi, Thỏ gặp mèo đang ăn cá. Mèo vui vẻ mời Thỏ: “Thỏ ơi, mời bạn ăn cá cùng tôi”. Thỏ nói: “Cảm ơn Mèo con nhé, tôi không ăn được cá đâu”.</a:t>
            </a:r>
            <a:endParaRPr lang="vi-VN" sz="4000" b="1" dirty="0">
              <a:solidFill>
                <a:srgbClr val="FFFF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67" y="0"/>
            <a:ext cx="18321867" cy="10287000"/>
          </a:xfrm>
          <a:prstGeom prst="rect">
            <a:avLst/>
          </a:prstGeom>
        </p:spPr>
      </p:pic>
      <p:sp>
        <p:nvSpPr>
          <p:cNvPr id="4" name="Rectangle 3"/>
          <p:cNvSpPr/>
          <p:nvPr/>
        </p:nvSpPr>
        <p:spPr>
          <a:xfrm>
            <a:off x="228600" y="419100"/>
            <a:ext cx="9144000" cy="3046988"/>
          </a:xfrm>
          <a:prstGeom prst="rect">
            <a:avLst/>
          </a:prstGeom>
        </p:spPr>
        <p:txBody>
          <a:bodyPr>
            <a:spAutoFit/>
          </a:bodyPr>
          <a:lstStyle/>
          <a:p>
            <a:r>
              <a:rPr lang="vi-VN" sz="3200" b="1" dirty="0">
                <a:solidFill>
                  <a:schemeClr val="bg1"/>
                </a:solidFill>
                <a:latin typeface="+mj-lt"/>
              </a:rPr>
              <a:t>Thỏ lại tiếp tục bước đi, những bước đi nặng nề vì mệt và đói. Mệt quá, Thỏ con ngồi nghĩ dưới gốc cây và bật khóc: Hu…hu…</a:t>
            </a:r>
          </a:p>
          <a:p>
            <a:r>
              <a:rPr lang="vi-VN" sz="3200" b="1" dirty="0">
                <a:solidFill>
                  <a:schemeClr val="bg1"/>
                </a:solidFill>
                <a:latin typeface="+mj-lt"/>
              </a:rPr>
              <a:t>Vừa lúc đó Dê con xách làn rau đi qua. Dê mời Thỏ con hai củ cà rốt. Thỏ con mừng rỡ cám ơn Dê con và chú ăn cà rốt một cách ngon lành.</a:t>
            </a:r>
            <a:endParaRPr lang="vi-VN" sz="3200" b="1" i="0" dirty="0">
              <a:solidFill>
                <a:schemeClr val="bg1"/>
              </a:solidFill>
              <a:effectLst/>
              <a:latin typeface="+mj-lt"/>
            </a:endParaRPr>
          </a:p>
        </p:txBody>
      </p:sp>
    </p:spTree>
    <p:extLst>
      <p:ext uri="{BB962C8B-B14F-4D97-AF65-F5344CB8AC3E}">
        <p14:creationId xmlns:p14="http://schemas.microsoft.com/office/powerpoint/2010/main" val="1121181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 Box 2"/>
          <p:cNvSpPr txBox="1"/>
          <p:nvPr/>
        </p:nvSpPr>
        <p:spPr>
          <a:xfrm>
            <a:off x="5105400" y="2933700"/>
            <a:ext cx="12084685" cy="4493538"/>
          </a:xfrm>
          <a:prstGeom prst="rect">
            <a:avLst/>
          </a:prstGeom>
          <a:noFill/>
        </p:spPr>
        <p:txBody>
          <a:bodyPr wrap="square" rtlCol="0">
            <a:spAutoFit/>
          </a:bodyPr>
          <a:lstStyle/>
          <a:p>
            <a:pPr algn="ctr"/>
            <a:r>
              <a:rPr lang="vi-VN" altLang="en-US" sz="4400" dirty="0">
                <a:solidFill>
                  <a:srgbClr val="FF0000"/>
                </a:solidFill>
                <a:latin typeface="Times New Roman" panose="02020603050405020304" pitchFamily="18" charset="0"/>
                <a:cs typeface="Times New Roman" panose="02020603050405020304" pitchFamily="18" charset="0"/>
              </a:rPr>
              <a:t>        </a:t>
            </a:r>
            <a:r>
              <a:rPr lang="vi-VN" altLang="en-US" sz="6600" b="1" dirty="0">
                <a:solidFill>
                  <a:srgbClr val="FF0000"/>
                </a:solidFill>
                <a:latin typeface="Times New Roman" panose="02020603050405020304" pitchFamily="18" charset="0"/>
                <a:cs typeface="Times New Roman" panose="02020603050405020304" pitchFamily="18" charset="0"/>
              </a:rPr>
              <a:t>Cô giảng nội dung </a:t>
            </a:r>
            <a:r>
              <a:rPr lang="vi-VN" altLang="en-US" sz="6600" b="1" dirty="0" smtClean="0">
                <a:solidFill>
                  <a:srgbClr val="FF0000"/>
                </a:solidFill>
                <a:latin typeface="Times New Roman" panose="02020603050405020304" pitchFamily="18" charset="0"/>
                <a:cs typeface="Times New Roman" panose="02020603050405020304" pitchFamily="18" charset="0"/>
              </a:rPr>
              <a:t>câu truyện</a:t>
            </a:r>
            <a:endParaRPr lang="vi-VN" altLang="en-US" sz="6000" b="1" dirty="0">
              <a:latin typeface="Times New Roman" panose="02020603050405020304" pitchFamily="18" charset="0"/>
              <a:cs typeface="Times New Roman" panose="02020603050405020304" pitchFamily="18" charset="0"/>
            </a:endParaRPr>
          </a:p>
          <a:p>
            <a:pPr algn="ctr"/>
            <a:r>
              <a:rPr lang="vi-VN" sz="4400" b="1" dirty="0">
                <a:solidFill>
                  <a:srgbClr val="002060"/>
                </a:solidFill>
                <a:latin typeface="+mj-lt"/>
              </a:rPr>
              <a:t>C</a:t>
            </a:r>
            <a:r>
              <a:rPr lang="vi-VN" sz="4400" b="1" dirty="0" smtClean="0">
                <a:solidFill>
                  <a:srgbClr val="002060"/>
                </a:solidFill>
                <a:latin typeface="+mj-lt"/>
              </a:rPr>
              <a:t>âu </a:t>
            </a:r>
            <a:r>
              <a:rPr lang="vi-VN" sz="4400" b="1" dirty="0">
                <a:solidFill>
                  <a:srgbClr val="002060"/>
                </a:solidFill>
                <a:latin typeface="+mj-lt"/>
              </a:rPr>
              <a:t>chuyện nói về bạn Thỏ đi lang thang trong rừng nhưng mãi không tìm được đồ ăn. Gà Trống mời Thỏ ăn thóc, Mèo Con mời Thỏ ăn cá nhưng Thỏ không ăn được. Dê Con mời Thỏ ăn cà rốt, Thỏ cảm ơn và ăn ngon lành.</a:t>
            </a:r>
            <a:endParaRPr lang="en-US" sz="4400" b="1" dirty="0">
              <a:solidFill>
                <a:srgbClr val="002060"/>
              </a:solidFill>
              <a:latin typeface="+mj-lt"/>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TotalTime>
  <Words>543</Words>
  <Application>Microsoft Office PowerPoint</Application>
  <PresentationFormat>Custom</PresentationFormat>
  <Paragraphs>37</Paragraphs>
  <Slides>14</Slides>
  <Notes>1</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Times New Roman</vt:lpstr>
      <vt:lpstr>Arial</vt:lpstr>
      <vt:lpstr>Roboto</vt:lpstr>
      <vt:lpstr>Handyman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and Green Illustrative Storytelling Kids Presentation</dc:title>
  <dc:creator>Administrator</dc:creator>
  <cp:lastModifiedBy>xuân khuê</cp:lastModifiedBy>
  <cp:revision>35</cp:revision>
  <dcterms:created xsi:type="dcterms:W3CDTF">2006-08-16T00:00:00Z</dcterms:created>
  <dcterms:modified xsi:type="dcterms:W3CDTF">2025-05-15T10:21:00Z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5862CF027521404DAF4277C4DCDDA471_13</vt:lpwstr>
  </property>
  <property fmtid="{D5CDD505-2E9C-101B-9397-08002B2CF9AE}" pid="3" name="KSOProductBuildVer">
    <vt:lpwstr>1033-12.2.0.19307</vt:lpwstr>
  </property>
</Properties>
</file>