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3" r:id="rId3"/>
    <p:sldId id="257" r:id="rId4"/>
    <p:sldId id="258"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119" d="100"/>
          <a:sy n="119" d="100"/>
        </p:scale>
        <p:origin x="10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CBFA80-3B99-B19A-8FC6-34ECB628FC7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AD78BB5-9C74-6C1D-8253-2C28D129E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53CEAA4-84C2-5292-9652-307632670629}"/>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5" name="Chỗ dành sẵn cho Chân trang 4">
            <a:extLst>
              <a:ext uri="{FF2B5EF4-FFF2-40B4-BE49-F238E27FC236}">
                <a16:creationId xmlns:a16="http://schemas.microsoft.com/office/drawing/2014/main" id="{B768B3B9-CACD-E595-945F-4CA6C516082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B02999-1BC1-0997-0E1D-2EA311E57D44}"/>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62085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1DA434-A41A-27F1-3F14-26FBC7E00DD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A742B4-DF20-759E-D59A-7D48265A5E3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CE71041-862C-CCD6-15A4-7ABFD2D93DF3}"/>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5" name="Chỗ dành sẵn cho Chân trang 4">
            <a:extLst>
              <a:ext uri="{FF2B5EF4-FFF2-40B4-BE49-F238E27FC236}">
                <a16:creationId xmlns:a16="http://schemas.microsoft.com/office/drawing/2014/main" id="{868D3B1D-9AE8-18DE-0345-383A31304EB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EDEB893-6FD0-CABE-4838-3C58EBB30379}"/>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3855828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3A2D32-1A49-2FFD-48E0-21CA7D6B4D4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49B752B-DB82-115A-04E9-B8A3E350EED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2339A1-3D9C-A308-F7EE-7CE7572A17A4}"/>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5" name="Chỗ dành sẵn cho Chân trang 4">
            <a:extLst>
              <a:ext uri="{FF2B5EF4-FFF2-40B4-BE49-F238E27FC236}">
                <a16:creationId xmlns:a16="http://schemas.microsoft.com/office/drawing/2014/main" id="{1BA0E1D8-26CB-C31C-825E-97FFDD8F5B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435808-EBBE-A8A5-5088-A04A8B970FAC}"/>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180228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0233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3379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62812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31147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43244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5142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8670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4846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B6B05B-A62B-53D1-F0BB-0741CA125E6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7DEF2E-DD2D-EC29-7C39-EAF9F999D8C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28CC21-C8C8-1606-1F18-B170D3CB459E}"/>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5" name="Chỗ dành sẵn cho Chân trang 4">
            <a:extLst>
              <a:ext uri="{FF2B5EF4-FFF2-40B4-BE49-F238E27FC236}">
                <a16:creationId xmlns:a16="http://schemas.microsoft.com/office/drawing/2014/main" id="{5D3662F2-22F7-8C26-298E-32F9AE45CF9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C733737-A251-508B-B0B4-2F555875F20C}"/>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126411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6067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32370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84347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8017CD-C4D2-DA55-77F6-E94D12637F5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492779-246D-42AF-8872-A572FD69EF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D3F7F9F-3668-B6D0-021F-B18B7F09FCEB}"/>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5" name="Chỗ dành sẵn cho Chân trang 4">
            <a:extLst>
              <a:ext uri="{FF2B5EF4-FFF2-40B4-BE49-F238E27FC236}">
                <a16:creationId xmlns:a16="http://schemas.microsoft.com/office/drawing/2014/main" id="{E157BD7B-82F2-F0DE-999C-94FEC5387C4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52C40B5-B0CD-903B-3124-BD1AF3B0F19D}"/>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344226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4D4C57D-0F91-47B0-A68C-CC5829C91A7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93F50EC-68CB-EAFF-9BBC-B01015131D6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3A34604A-B7A0-79A8-714D-B6249B530E2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0D4A3CB-EFBA-4C3C-5FA3-06AA7D7B48AD}"/>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6" name="Chỗ dành sẵn cho Chân trang 5">
            <a:extLst>
              <a:ext uri="{FF2B5EF4-FFF2-40B4-BE49-F238E27FC236}">
                <a16:creationId xmlns:a16="http://schemas.microsoft.com/office/drawing/2014/main" id="{9A10B027-8159-FE6C-1192-815220E2D42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9AB5F9A-E3CC-EC88-146E-089E23E6D30E}"/>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528926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440BE0-88E8-2241-87B9-75976831DA8D}"/>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E979B6-EE42-6489-0ECA-494941253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D8B05E-5AB1-C35A-6EF8-38FB15A62DB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0269EF6-B628-A158-9B00-AB375A014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B8A4DA7-E664-9AE1-F0F8-8674021DC9D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44FA856-6F1E-2652-58C4-FFFA63BC71D4}"/>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8" name="Chỗ dành sẵn cho Chân trang 7">
            <a:extLst>
              <a:ext uri="{FF2B5EF4-FFF2-40B4-BE49-F238E27FC236}">
                <a16:creationId xmlns:a16="http://schemas.microsoft.com/office/drawing/2014/main" id="{E11A28FD-D89D-C11E-DBF0-72CC3FDA505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5D426D-BBFC-E398-A44F-87D0CBC6FF04}"/>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36677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B018B3-2FC7-D992-6C28-FCE3E3D9C4E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E482356-6A6E-2E20-7DA6-F17542E19176}"/>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4" name="Chỗ dành sẵn cho Chân trang 3">
            <a:extLst>
              <a:ext uri="{FF2B5EF4-FFF2-40B4-BE49-F238E27FC236}">
                <a16:creationId xmlns:a16="http://schemas.microsoft.com/office/drawing/2014/main" id="{D8A3AFEF-BE12-84BB-AA9E-44ACFEE981D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BDED17-F133-4F1C-64E4-E44CCF073E2C}"/>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337458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A428AB-13A0-0A99-067B-7896A47BEFE5}"/>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3" name="Chỗ dành sẵn cho Chân trang 2">
            <a:extLst>
              <a:ext uri="{FF2B5EF4-FFF2-40B4-BE49-F238E27FC236}">
                <a16:creationId xmlns:a16="http://schemas.microsoft.com/office/drawing/2014/main" id="{CDF81D5D-84B2-93DB-BB92-1C113187684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C1A3B6F-24D4-F85C-E56F-502E7BE531FD}"/>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402851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7FF4D2-FF8E-15E3-DEB1-58774D440C8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33D18D3-8641-4156-E7E8-A81427A7B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CB4E50E-8432-4B62-8E2E-2D6F9B187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72DC66-8703-7483-854F-A604571CEC9C}"/>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6" name="Chỗ dành sẵn cho Chân trang 5">
            <a:extLst>
              <a:ext uri="{FF2B5EF4-FFF2-40B4-BE49-F238E27FC236}">
                <a16:creationId xmlns:a16="http://schemas.microsoft.com/office/drawing/2014/main" id="{E531DF8B-8F89-7428-2C5C-5A7C5D9CEB2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3829603-99A9-BCAD-5C7D-8418219C3413}"/>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412818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0479D3-20CA-E508-B707-9A8372799DE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C132A23-F282-2153-8B28-E182B6CF42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E5BEA33-CF96-AC0E-6163-58E486378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067B68-6695-8D25-4E0E-EB0A3B8993A3}"/>
              </a:ext>
            </a:extLst>
          </p:cNvPr>
          <p:cNvSpPr>
            <a:spLocks noGrp="1"/>
          </p:cNvSpPr>
          <p:nvPr>
            <p:ph type="dt" sz="half" idx="10"/>
          </p:nvPr>
        </p:nvSpPr>
        <p:spPr/>
        <p:txBody>
          <a:bodyPr/>
          <a:lstStyle/>
          <a:p>
            <a:fld id="{D74FC95A-B921-46C9-A565-63B000B379DE}" type="datetimeFigureOut">
              <a:rPr lang="en-US" smtClean="0"/>
              <a:t>5/15/2025</a:t>
            </a:fld>
            <a:endParaRPr lang="en-US"/>
          </a:p>
        </p:txBody>
      </p:sp>
      <p:sp>
        <p:nvSpPr>
          <p:cNvPr id="6" name="Chỗ dành sẵn cho Chân trang 5">
            <a:extLst>
              <a:ext uri="{FF2B5EF4-FFF2-40B4-BE49-F238E27FC236}">
                <a16:creationId xmlns:a16="http://schemas.microsoft.com/office/drawing/2014/main" id="{AEF427DB-5F2F-4C02-C773-07D539EEB01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65F0B7-D79B-9061-FD59-0A3EAB64956C}"/>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113677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4836D01-89D1-CEAB-D203-314512B47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27BE7A1-6E09-0BD1-5414-8032E02E2E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8D77FBA-A216-19F6-F4DF-867549AB39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FC95A-B921-46C9-A565-63B000B379DE}" type="datetimeFigureOut">
              <a:rPr lang="en-US" smtClean="0"/>
              <a:t>5/15/2025</a:t>
            </a:fld>
            <a:endParaRPr lang="en-US"/>
          </a:p>
        </p:txBody>
      </p:sp>
      <p:sp>
        <p:nvSpPr>
          <p:cNvPr id="5" name="Chỗ dành sẵn cho Chân trang 4">
            <a:extLst>
              <a:ext uri="{FF2B5EF4-FFF2-40B4-BE49-F238E27FC236}">
                <a16:creationId xmlns:a16="http://schemas.microsoft.com/office/drawing/2014/main" id="{F93E6791-D043-CCE6-1F91-C438274CAD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DCABE67-A513-EBC4-57B1-8CDB04379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FC290-ABEE-494B-A785-B9BB794DC1D4}" type="slidenum">
              <a:rPr lang="en-US" smtClean="0"/>
              <a:t>‹#›</a:t>
            </a:fld>
            <a:endParaRPr lang="en-US"/>
          </a:p>
        </p:txBody>
      </p:sp>
    </p:spTree>
    <p:extLst>
      <p:ext uri="{BB962C8B-B14F-4D97-AF65-F5344CB8AC3E}">
        <p14:creationId xmlns:p14="http://schemas.microsoft.com/office/powerpoint/2010/main" val="597995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5/15/2025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767249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8.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Freeform 3"/>
          <p:cNvSpPr/>
          <p:nvPr/>
        </p:nvSpPr>
        <p:spPr>
          <a:xfrm>
            <a:off x="10042575" y="-43246"/>
            <a:ext cx="1589906" cy="1620286"/>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3"/>
            <a:stretch>
              <a:fillRect/>
            </a:stretch>
          </a:blipFill>
        </p:spPr>
      </p:sp>
      <p:sp>
        <p:nvSpPr>
          <p:cNvPr id="4" name="Freeform 4"/>
          <p:cNvSpPr/>
          <p:nvPr/>
        </p:nvSpPr>
        <p:spPr>
          <a:xfrm rot="-2331782">
            <a:off x="1748293" y="-524087"/>
            <a:ext cx="1028522" cy="1048175"/>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3"/>
            <a:stretch>
              <a:fillRect/>
            </a:stretch>
          </a:blipFill>
        </p:spPr>
      </p:sp>
      <p:sp>
        <p:nvSpPr>
          <p:cNvPr id="5" name="Freeform 5"/>
          <p:cNvSpPr/>
          <p:nvPr/>
        </p:nvSpPr>
        <p:spPr>
          <a:xfrm rot="-2331782">
            <a:off x="27433" y="320027"/>
            <a:ext cx="1437608" cy="1465078"/>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3"/>
            <a:stretch>
              <a:fillRect/>
            </a:stretch>
          </a:blipFill>
        </p:spPr>
      </p:sp>
      <p:sp>
        <p:nvSpPr>
          <p:cNvPr id="6" name="Freeform 6"/>
          <p:cNvSpPr/>
          <p:nvPr/>
        </p:nvSpPr>
        <p:spPr>
          <a:xfrm>
            <a:off x="293913" y="2393335"/>
            <a:ext cx="391887" cy="391397"/>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4"/>
            <a:stretch>
              <a:fillRect/>
            </a:stretch>
          </a:blipFill>
        </p:spPr>
      </p:sp>
      <p:sp>
        <p:nvSpPr>
          <p:cNvPr id="11" name="Freeform 11"/>
          <p:cNvSpPr/>
          <p:nvPr/>
        </p:nvSpPr>
        <p:spPr>
          <a:xfrm>
            <a:off x="11996057" y="339361"/>
            <a:ext cx="391887" cy="391397"/>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4"/>
            <a:stretch>
              <a:fillRect/>
            </a:stretch>
          </a:blipFill>
        </p:spPr>
      </p:sp>
      <p:sp>
        <p:nvSpPr>
          <p:cNvPr id="13" name="TextBox 13"/>
          <p:cNvSpPr txBox="1"/>
          <p:nvPr/>
        </p:nvSpPr>
        <p:spPr>
          <a:xfrm>
            <a:off x="2824523" y="999490"/>
            <a:ext cx="6440551" cy="1192634"/>
          </a:xfrm>
          <a:prstGeom prst="rect">
            <a:avLst/>
          </a:prstGeom>
        </p:spPr>
        <p:txBody>
          <a:bodyPr wrap="square" lIns="0" tIns="0" rIns="0" bIns="0" rtlCol="0" anchor="t">
            <a:spAutoFit/>
          </a:bodyPr>
          <a:lstStyle/>
          <a:p>
            <a:pPr algn="ctr" defTabSz="609630">
              <a:lnSpc>
                <a:spcPts val="3147"/>
              </a:lnSpc>
            </a:pPr>
            <a:r>
              <a:rPr lang="en-US" sz="2133" b="1" dirty="0">
                <a:solidFill>
                  <a:srgbClr val="002060"/>
                </a:solidFill>
                <a:latin typeface="Times New Roman" panose="02020603050405020304" pitchFamily="18" charset="0"/>
                <a:ea typeface="Handyman"/>
                <a:cs typeface="Times New Roman" panose="02020603050405020304" pitchFamily="18" charset="0"/>
                <a:sym typeface="Handyman"/>
              </a:rPr>
              <a:t>ỦY BAN NHÂN DÂN QUẬN LONG BIÊN</a:t>
            </a:r>
          </a:p>
          <a:p>
            <a:pPr algn="ctr" defTabSz="609630">
              <a:lnSpc>
                <a:spcPts val="3147"/>
              </a:lnSpc>
            </a:pPr>
            <a:r>
              <a:rPr lang="en-US" sz="2133" b="1" dirty="0">
                <a:solidFill>
                  <a:srgbClr val="002060"/>
                </a:solidFill>
                <a:latin typeface="Times New Roman" panose="02020603050405020304" pitchFamily="18" charset="0"/>
                <a:ea typeface="Handyman"/>
                <a:cs typeface="Times New Roman" panose="02020603050405020304" pitchFamily="18" charset="0"/>
                <a:sym typeface="Handyman"/>
              </a:rPr>
              <a:t> TRƯỜNG MẦM NON </a:t>
            </a:r>
            <a:r>
              <a:rPr lang="vi-VN" sz="2133" b="1" dirty="0">
                <a:solidFill>
                  <a:srgbClr val="002060"/>
                </a:solidFill>
                <a:latin typeface="Times New Roman" panose="02020603050405020304" pitchFamily="18" charset="0"/>
                <a:ea typeface="Handyman"/>
                <a:cs typeface="Times New Roman" panose="02020603050405020304" pitchFamily="18" charset="0"/>
                <a:sym typeface="Handyman"/>
              </a:rPr>
              <a:t>BẮC CẦU</a:t>
            </a:r>
            <a:endParaRPr lang="en-US" sz="2133" b="1" dirty="0">
              <a:solidFill>
                <a:srgbClr val="002060"/>
              </a:solidFill>
              <a:latin typeface="Times New Roman" panose="02020603050405020304" pitchFamily="18" charset="0"/>
              <a:ea typeface="Handyman"/>
              <a:cs typeface="Times New Roman" panose="02020603050405020304" pitchFamily="18" charset="0"/>
              <a:sym typeface="Handyman"/>
            </a:endParaRPr>
          </a:p>
          <a:p>
            <a:pPr algn="ctr" defTabSz="609630">
              <a:lnSpc>
                <a:spcPts val="3147"/>
              </a:lnSpc>
              <a:spcBef>
                <a:spcPct val="0"/>
              </a:spcBef>
            </a:pPr>
            <a:endParaRPr lang="en-US" sz="2247" dirty="0">
              <a:solidFill>
                <a:srgbClr val="000000"/>
              </a:solidFill>
              <a:latin typeface="Handyman"/>
              <a:ea typeface="Handyman"/>
              <a:cs typeface="Handyman"/>
              <a:sym typeface="Handyman"/>
            </a:endParaRPr>
          </a:p>
        </p:txBody>
      </p:sp>
      <p:sp>
        <p:nvSpPr>
          <p:cNvPr id="14" name="TextBox 14"/>
          <p:cNvSpPr txBox="1"/>
          <p:nvPr/>
        </p:nvSpPr>
        <p:spPr>
          <a:xfrm>
            <a:off x="1660359" y="3022600"/>
            <a:ext cx="8526378" cy="1969770"/>
          </a:xfrm>
          <a:prstGeom prst="rect">
            <a:avLst/>
          </a:prstGeom>
        </p:spPr>
        <p:txBody>
          <a:bodyPr wrap="square" lIns="0" tIns="0" rIns="0" bIns="0" rtlCol="0" anchor="t">
            <a:spAutoFit/>
          </a:bodyPr>
          <a:lstStyle/>
          <a:p>
            <a:pPr algn="ctr" defTabSz="609630">
              <a:spcBef>
                <a:spcPct val="0"/>
              </a:spcBef>
            </a:pPr>
            <a: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Handyman"/>
                <a:cs typeface="Handyman"/>
                <a:sym typeface="Handyman"/>
              </a:rPr>
              <a:t>LÀM QUEN VĂN HỌC</a:t>
            </a:r>
          </a:p>
          <a:p>
            <a:pPr algn="ctr" defTabSz="609630">
              <a:spcBef>
                <a:spcPct val="0"/>
              </a:spcBef>
            </a:pPr>
            <a:r>
              <a:rPr lang="vi-VN" sz="4800" b="1" dirty="0">
                <a:solidFill>
                  <a:srgbClr val="FF0000"/>
                </a:solidFill>
                <a:latin typeface="Times New Roman" panose="02020603050405020304" pitchFamily="18" charset="0"/>
                <a:ea typeface="Handyman"/>
                <a:cs typeface="Handyman"/>
                <a:sym typeface="Handyman"/>
              </a:rPr>
              <a:t> </a:t>
            </a:r>
            <a:r>
              <a:rPr lang="vi-VN" sz="4800" b="1" dirty="0" smtClean="0">
                <a:solidFill>
                  <a:srgbClr val="FF0000"/>
                </a:solidFill>
                <a:latin typeface="Times New Roman" panose="02020603050405020304" pitchFamily="18" charset="0"/>
                <a:ea typeface="Handyman"/>
                <a:cs typeface="Handyman"/>
                <a:sym typeface="Handyman"/>
              </a:rPr>
              <a:t> Truyện</a:t>
            </a:r>
            <a:r>
              <a:rPr lang="vi-VN" sz="4800" b="1" dirty="0">
                <a:solidFill>
                  <a:srgbClr val="FF0000"/>
                </a:solidFill>
                <a:latin typeface="Times New Roman" panose="02020603050405020304" pitchFamily="18" charset="0"/>
                <a:ea typeface="Handyman"/>
                <a:cs typeface="Handyman"/>
                <a:sym typeface="Handyman"/>
              </a:rPr>
              <a:t>: </a:t>
            </a:r>
            <a:r>
              <a:rPr lang="vi-VN" sz="4800" b="1" dirty="0" smtClean="0">
                <a:solidFill>
                  <a:srgbClr val="FF0000"/>
                </a:solidFill>
                <a:latin typeface="Times New Roman" panose="02020603050405020304" pitchFamily="18" charset="0"/>
                <a:ea typeface="Handyman"/>
                <a:cs typeface="Handyman"/>
                <a:sym typeface="Handyman"/>
              </a:rPr>
              <a:t>Sóc và thỏ đi tắm nắng</a:t>
            </a:r>
            <a:endParaRPr lang="vi-VN" sz="4800" b="1" dirty="0">
              <a:solidFill>
                <a:srgbClr val="FF0000"/>
              </a:solidFill>
              <a:latin typeface="Times New Roman" panose="02020603050405020304" pitchFamily="18" charset="0"/>
              <a:ea typeface="Handyman"/>
              <a:cs typeface="Times New Roman" panose="02020603050405020304" pitchFamily="18" charset="0"/>
              <a:sym typeface="Handyman"/>
            </a:endParaRPr>
          </a:p>
          <a:p>
            <a:pPr algn="ctr" defTabSz="609630">
              <a:spcBef>
                <a:spcPct val="0"/>
              </a:spcBef>
            </a:pPr>
            <a:r>
              <a:rPr lang="vi-VN" sz="3600" b="1" dirty="0">
                <a:solidFill>
                  <a:srgbClr val="002060"/>
                </a:solidFill>
                <a:latin typeface="Times New Roman" panose="02020603050405020304" pitchFamily="18" charset="0"/>
                <a:ea typeface="Handyman"/>
                <a:cs typeface="Handyman"/>
                <a:sym typeface="Handyman"/>
              </a:rPr>
              <a:t>Lứa tuổi: </a:t>
            </a:r>
            <a:r>
              <a:rPr lang="vi-VN" sz="3600" b="1" dirty="0">
                <a:solidFill>
                  <a:srgbClr val="002060"/>
                </a:solidFill>
                <a:latin typeface="Times New Roman" panose="02020603050405020304" pitchFamily="18" charset="0"/>
                <a:ea typeface="Handyman"/>
                <a:cs typeface="Handyman"/>
                <a:sym typeface="Handyman"/>
              </a:rPr>
              <a:t>24-36 tháng</a:t>
            </a:r>
          </a:p>
        </p:txBody>
      </p:sp>
      <p:pic>
        <p:nvPicPr>
          <p:cNvPr id="10" name="Picture 9">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7084" y="1752600"/>
            <a:ext cx="1286916" cy="1270000"/>
          </a:xfrm>
          <a:prstGeom prst="ellipse">
            <a:avLst/>
          </a:prstGeom>
          <a:ln>
            <a:noFill/>
          </a:ln>
          <a:effectLst>
            <a:softEdge rad="112500"/>
          </a:effectLst>
        </p:spPr>
      </p:pic>
    </p:spTree>
    <p:extLst>
      <p:ext uri="{BB962C8B-B14F-4D97-AF65-F5344CB8AC3E}">
        <p14:creationId xmlns:p14="http://schemas.microsoft.com/office/powerpoint/2010/main" val="468416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14AEC186-2711-AFEB-3F07-025D0A7DBC42}"/>
              </a:ext>
            </a:extLst>
          </p:cNvPr>
          <p:cNvPicPr>
            <a:picLocks noChangeAspect="1"/>
          </p:cNvPicPr>
          <p:nvPr/>
        </p:nvPicPr>
        <p:blipFill rotWithShape="1">
          <a:blip r:embed="rId2">
            <a:extLst>
              <a:ext uri="{28A0092B-C50C-407E-A947-70E740481C1C}">
                <a14:useLocalDpi xmlns:a14="http://schemas.microsoft.com/office/drawing/2010/main" val="0"/>
              </a:ext>
            </a:extLst>
          </a:blip>
          <a:srcRect t="5883" b="17843"/>
          <a:stretch/>
        </p:blipFill>
        <p:spPr>
          <a:xfrm>
            <a:off x="-1" y="0"/>
            <a:ext cx="12177799" cy="6905065"/>
          </a:xfrm>
          <a:prstGeom prst="rect">
            <a:avLst/>
          </a:prstGeom>
        </p:spPr>
      </p:pic>
      <p:sp>
        <p:nvSpPr>
          <p:cNvPr id="10" name="Lưu đồ: Điểm Kết Thúc 9">
            <a:extLst>
              <a:ext uri="{FF2B5EF4-FFF2-40B4-BE49-F238E27FC236}">
                <a16:creationId xmlns:a16="http://schemas.microsoft.com/office/drawing/2014/main" id="{18B6344B-4480-3AC8-13D7-9D05F441CD87}"/>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Khi nhìn thấy thỏ, sóc đã làm gì?</a:t>
            </a:r>
            <a:endParaRPr lang="en-US" sz="2400" dirty="0">
              <a:latin typeface="+mj-lt"/>
            </a:endParaRPr>
          </a:p>
        </p:txBody>
      </p:sp>
      <p:pic>
        <p:nvPicPr>
          <p:cNvPr id="11" name="Hình ảnh 10">
            <a:extLst>
              <a:ext uri="{FF2B5EF4-FFF2-40B4-BE49-F238E27FC236}">
                <a16:creationId xmlns:a16="http://schemas.microsoft.com/office/drawing/2014/main" id="{0E2BA8F2-DBEF-BDB7-1E95-BE9913BD4F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1111">
                        <a14:foregroundMark x1="11111" y1="39722" x2="10556" y2="48333"/>
                        <a14:foregroundMark x1="90000" y1="56944" x2="91111" y2="63333"/>
                        <a14:foregroundMark x1="13333" y1="36111" x2="12222" y2="42500"/>
                      </a14:backgroundRemoval>
                    </a14:imgEffect>
                  </a14:imgLayer>
                </a14:imgProps>
              </a:ext>
            </a:extLst>
          </a:blip>
          <a:stretch>
            <a:fillRect/>
          </a:stretch>
        </p:blipFill>
        <p:spPr>
          <a:xfrm>
            <a:off x="3433484" y="6116173"/>
            <a:ext cx="788892" cy="788892"/>
          </a:xfrm>
          <a:prstGeom prst="rect">
            <a:avLst/>
          </a:prstGeom>
        </p:spPr>
      </p:pic>
      <p:sp>
        <p:nvSpPr>
          <p:cNvPr id="12" name="Hộp Văn bản 11">
            <a:extLst>
              <a:ext uri="{FF2B5EF4-FFF2-40B4-BE49-F238E27FC236}">
                <a16:creationId xmlns:a16="http://schemas.microsoft.com/office/drawing/2014/main" id="{2D0626DA-46FF-4541-4AEF-3967B25A2C5B}"/>
              </a:ext>
            </a:extLst>
          </p:cNvPr>
          <p:cNvSpPr txBox="1"/>
          <p:nvPr/>
        </p:nvSpPr>
        <p:spPr>
          <a:xfrm>
            <a:off x="2756648" y="6249009"/>
            <a:ext cx="5506570" cy="523220"/>
          </a:xfrm>
          <a:prstGeom prst="rect">
            <a:avLst/>
          </a:prstGeom>
          <a:solidFill>
            <a:schemeClr val="tx2">
              <a:lumMod val="40000"/>
              <a:lumOff val="60000"/>
            </a:schemeClr>
          </a:solidFill>
          <a:ln>
            <a:solidFill>
              <a:schemeClr val="accent1">
                <a:lumMod val="60000"/>
                <a:lumOff val="40000"/>
              </a:schemeClr>
            </a:solidFill>
          </a:ln>
        </p:spPr>
        <p:txBody>
          <a:bodyPr wrap="square" rtlCol="0">
            <a:spAutoFit/>
          </a:bodyPr>
          <a:lstStyle/>
          <a:p>
            <a:r>
              <a:rPr lang="vi-VN" sz="2800" b="1" dirty="0">
                <a:solidFill>
                  <a:schemeClr val="accent1">
                    <a:lumMod val="75000"/>
                  </a:schemeClr>
                </a:solidFill>
                <a:latin typeface="+mj-lt"/>
              </a:rPr>
              <a:t>Sóc nhặt viên sỏi ném về phía thỏ </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214787851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4" presetClass="path" presetSubtype="0" accel="50000" decel="50000" fill="hold" nodeType="clickEffect">
                                  <p:stCondLst>
                                    <p:cond delay="0"/>
                                  </p:stCondLst>
                                  <p:childTnLst>
                                    <p:animMotion origin="layout" path="M -0.02721 -0.05741 L 0.09362 -0.20186 C 0.11862 -0.2338 0.15651 -0.25093 0.1961 -0.25093 C 0.24115 -0.25093 0.27735 -0.2338 0.30235 -0.20186 L 0.42344 -0.05741 " pathEditMode="relative" rAng="0" ptsTypes="AAAAA">
                                      <p:cBhvr>
                                        <p:cTn id="10" dur="2000" fill="hold"/>
                                        <p:tgtEl>
                                          <p:spTgt spid="11"/>
                                        </p:tgtEl>
                                        <p:attrNameLst>
                                          <p:attrName>ppt_x</p:attrName>
                                          <p:attrName>ppt_y</p:attrName>
                                        </p:attrNameLst>
                                      </p:cBhvr>
                                      <p:rCtr x="22526" y="-9676"/>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11BFECC1-68ED-6754-0ED8-D4ED249C6D61}"/>
              </a:ext>
            </a:extLst>
          </p:cNvPr>
          <p:cNvPicPr>
            <a:picLocks noChangeAspect="1"/>
          </p:cNvPicPr>
          <p:nvPr/>
        </p:nvPicPr>
        <p:blipFill rotWithShape="1">
          <a:blip r:embed="rId2">
            <a:extLst>
              <a:ext uri="{28A0092B-C50C-407E-A947-70E740481C1C}">
                <a14:useLocalDpi xmlns:a14="http://schemas.microsoft.com/office/drawing/2010/main" val="0"/>
              </a:ext>
            </a:extLst>
          </a:blip>
          <a:srcRect t="5196" b="13137"/>
          <a:stretch/>
        </p:blipFill>
        <p:spPr>
          <a:xfrm>
            <a:off x="0" y="0"/>
            <a:ext cx="12192000" cy="6858000"/>
          </a:xfrm>
          <a:prstGeom prst="rect">
            <a:avLst/>
          </a:prstGeom>
        </p:spPr>
      </p:pic>
      <p:sp>
        <p:nvSpPr>
          <p:cNvPr id="14" name="Lưu đồ: Điểm Kết Thúc 13">
            <a:extLst>
              <a:ext uri="{FF2B5EF4-FFF2-40B4-BE49-F238E27FC236}">
                <a16:creationId xmlns:a16="http://schemas.microsoft.com/office/drawing/2014/main" id="{19946CA9-3C47-5E3C-27E0-FD3FB2FC937F}"/>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Khi bị ướt thỏ đã làm gì?</a:t>
            </a:r>
            <a:endParaRPr lang="en-US" sz="2400" dirty="0">
              <a:latin typeface="+mj-lt"/>
            </a:endParaRPr>
          </a:p>
        </p:txBody>
      </p:sp>
      <p:sp>
        <p:nvSpPr>
          <p:cNvPr id="15" name="Hộp Văn bản 14">
            <a:extLst>
              <a:ext uri="{FF2B5EF4-FFF2-40B4-BE49-F238E27FC236}">
                <a16:creationId xmlns:a16="http://schemas.microsoft.com/office/drawing/2014/main" id="{35D25867-D9FD-E12E-7820-BA2EBC1FFC2E}"/>
              </a:ext>
            </a:extLst>
          </p:cNvPr>
          <p:cNvSpPr txBox="1"/>
          <p:nvPr/>
        </p:nvSpPr>
        <p:spPr>
          <a:xfrm>
            <a:off x="2756647" y="6249009"/>
            <a:ext cx="6225987" cy="523220"/>
          </a:xfrm>
          <a:prstGeom prst="rect">
            <a:avLst/>
          </a:prstGeom>
          <a:solidFill>
            <a:schemeClr val="tx2">
              <a:lumMod val="40000"/>
              <a:lumOff val="60000"/>
            </a:schemeClr>
          </a:solidFill>
          <a:ln>
            <a:solidFill>
              <a:schemeClr val="accent1">
                <a:lumMod val="60000"/>
                <a:lumOff val="40000"/>
              </a:schemeClr>
            </a:solidFill>
          </a:ln>
        </p:spPr>
        <p:txBody>
          <a:bodyPr wrap="square" rtlCol="0">
            <a:spAutoFit/>
          </a:bodyPr>
          <a:lstStyle/>
          <a:p>
            <a:r>
              <a:rPr lang="vi-VN" sz="2800" b="1" dirty="0">
                <a:solidFill>
                  <a:schemeClr val="accent1">
                    <a:lumMod val="75000"/>
                  </a:schemeClr>
                </a:solidFill>
                <a:latin typeface="+mj-lt"/>
              </a:rPr>
              <a:t>Thỏ cũng nhặt viên sỏi ném về phía sóc</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12804961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A867FB4B-847F-5842-BE22-845179242267}"/>
              </a:ext>
            </a:extLst>
          </p:cNvPr>
          <p:cNvPicPr>
            <a:picLocks noChangeAspect="1"/>
          </p:cNvPicPr>
          <p:nvPr/>
        </p:nvPicPr>
        <p:blipFill rotWithShape="1">
          <a:blip r:embed="rId2">
            <a:extLst>
              <a:ext uri="{28A0092B-C50C-407E-A947-70E740481C1C}">
                <a14:useLocalDpi xmlns:a14="http://schemas.microsoft.com/office/drawing/2010/main" val="0"/>
              </a:ext>
            </a:extLst>
          </a:blip>
          <a:srcRect t="5883" b="17843"/>
          <a:stretch/>
        </p:blipFill>
        <p:spPr>
          <a:xfrm>
            <a:off x="-1" y="0"/>
            <a:ext cx="12177799" cy="6905065"/>
          </a:xfrm>
          <a:prstGeom prst="rect">
            <a:avLst/>
          </a:prstGeom>
        </p:spPr>
      </p:pic>
      <p:sp>
        <p:nvSpPr>
          <p:cNvPr id="5" name="Lưu đồ: Điểm Kết Thúc 4">
            <a:extLst>
              <a:ext uri="{FF2B5EF4-FFF2-40B4-BE49-F238E27FC236}">
                <a16:creationId xmlns:a16="http://schemas.microsoft.com/office/drawing/2014/main" id="{4D25DE01-6EC5-54E7-ACF4-21C94C7A87FE}"/>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Sau đó sóc đã làm gì?</a:t>
            </a:r>
            <a:endParaRPr lang="en-US" sz="2400" dirty="0">
              <a:latin typeface="+mj-lt"/>
            </a:endParaRPr>
          </a:p>
        </p:txBody>
      </p:sp>
      <p:pic>
        <p:nvPicPr>
          <p:cNvPr id="6" name="Hình ảnh 5">
            <a:extLst>
              <a:ext uri="{FF2B5EF4-FFF2-40B4-BE49-F238E27FC236}">
                <a16:creationId xmlns:a16="http://schemas.microsoft.com/office/drawing/2014/main" id="{AE26E2ED-E3FA-C9FA-ED79-6EADCAD799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1111">
                        <a14:foregroundMark x1="11111" y1="39722" x2="10556" y2="48333"/>
                        <a14:foregroundMark x1="90000" y1="56944" x2="91111" y2="63333"/>
                        <a14:foregroundMark x1="13333" y1="36111" x2="12222" y2="42500"/>
                      </a14:backgroundRemoval>
                    </a14:imgEffect>
                  </a14:imgLayer>
                </a14:imgProps>
              </a:ext>
            </a:extLst>
          </a:blip>
          <a:stretch>
            <a:fillRect/>
          </a:stretch>
        </p:blipFill>
        <p:spPr>
          <a:xfrm>
            <a:off x="3433484" y="6116173"/>
            <a:ext cx="788892" cy="788892"/>
          </a:xfrm>
          <a:prstGeom prst="rect">
            <a:avLst/>
          </a:prstGeom>
        </p:spPr>
      </p:pic>
      <p:sp>
        <p:nvSpPr>
          <p:cNvPr id="7" name="Hộp Văn bản 6">
            <a:extLst>
              <a:ext uri="{FF2B5EF4-FFF2-40B4-BE49-F238E27FC236}">
                <a16:creationId xmlns:a16="http://schemas.microsoft.com/office/drawing/2014/main" id="{DFD4DBC9-5ABF-2D88-CB46-2AC7D09A9F43}"/>
              </a:ext>
            </a:extLst>
          </p:cNvPr>
          <p:cNvSpPr txBox="1"/>
          <p:nvPr/>
        </p:nvSpPr>
        <p:spPr>
          <a:xfrm>
            <a:off x="2756648" y="6249009"/>
            <a:ext cx="5506570" cy="523220"/>
          </a:xfrm>
          <a:prstGeom prst="rect">
            <a:avLst/>
          </a:prstGeom>
          <a:solidFill>
            <a:schemeClr val="tx2">
              <a:lumMod val="40000"/>
              <a:lumOff val="60000"/>
            </a:schemeClr>
          </a:solidFill>
          <a:ln>
            <a:solidFill>
              <a:schemeClr val="accent1">
                <a:lumMod val="60000"/>
                <a:lumOff val="40000"/>
              </a:schemeClr>
            </a:solidFill>
          </a:ln>
        </p:spPr>
        <p:txBody>
          <a:bodyPr wrap="square" rtlCol="0">
            <a:spAutoFit/>
          </a:bodyPr>
          <a:lstStyle/>
          <a:p>
            <a:r>
              <a:rPr lang="vi-VN" sz="2800" b="1" dirty="0">
                <a:solidFill>
                  <a:schemeClr val="accent1">
                    <a:lumMod val="75000"/>
                  </a:schemeClr>
                </a:solidFill>
                <a:latin typeface="+mj-lt"/>
              </a:rPr>
              <a:t>Sóc lại lấy viên sỏi ném về phía thỏ</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313866311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4" presetClass="path" presetSubtype="0" accel="50000" decel="50000" fill="hold" nodeType="clickEffect">
                                  <p:stCondLst>
                                    <p:cond delay="0"/>
                                  </p:stCondLst>
                                  <p:childTnLst>
                                    <p:animMotion origin="layout" path="M -0.02721 -0.05741 L 0.09362 -0.20186 C 0.11862 -0.2338 0.15651 -0.25093 0.1961 -0.25093 C 0.24115 -0.25093 0.27735 -0.2338 0.30235 -0.20186 L 0.42344 -0.05741 " pathEditMode="relative" rAng="0" ptsTypes="AAAAA">
                                      <p:cBhvr>
                                        <p:cTn id="10" dur="2000" fill="hold"/>
                                        <p:tgtEl>
                                          <p:spTgt spid="6"/>
                                        </p:tgtEl>
                                        <p:attrNameLst>
                                          <p:attrName>ppt_x</p:attrName>
                                          <p:attrName>ppt_y</p:attrName>
                                        </p:attrNameLst>
                                      </p:cBhvr>
                                      <p:rCtr x="22526" y="-9676"/>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D3E4B8D-7A23-02D5-1232-49658C98C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DBAEFEC8-5599-72A0-D26D-E28272433932}"/>
              </a:ext>
            </a:extLst>
          </p:cNvPr>
          <p:cNvSpPr/>
          <p:nvPr/>
        </p:nvSpPr>
        <p:spPr>
          <a:xfrm>
            <a:off x="6609587" y="847815"/>
            <a:ext cx="4325113" cy="4780429"/>
          </a:xfrm>
          <a:prstGeom prst="roundRect">
            <a:avLst/>
          </a:prstGeom>
          <a:ln w="381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latin typeface="+mj-lt"/>
              </a:rPr>
              <a:t>Sóc và Thỏ đùa nghịch như vậy là rất nguy hiểm các con ạ, các bạn cứ ném qua ném lại như vậy nếu nhỡ ném vào đầu hoặc vào trán thì sẽ đau lắm đấy. Vậy các con nhớ không được đùa nghịch, ném nhau. Đặc biệt là không được chơi ở những nơi nguy hiểm như ao, hồ, sông suối các con nhớ chưa?</a:t>
            </a:r>
            <a:endParaRPr lang="en-US" sz="2400" dirty="0">
              <a:latin typeface="+mj-lt"/>
            </a:endParaRPr>
          </a:p>
        </p:txBody>
      </p:sp>
      <p:pic>
        <p:nvPicPr>
          <p:cNvPr id="8" name="Hình ảnh 7">
            <a:extLst>
              <a:ext uri="{FF2B5EF4-FFF2-40B4-BE49-F238E27FC236}">
                <a16:creationId xmlns:a16="http://schemas.microsoft.com/office/drawing/2014/main" id="{4BC0F32A-57C6-0DD6-2F84-31A0A8EDB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811" y="369794"/>
            <a:ext cx="1246811" cy="2010986"/>
          </a:xfrm>
          <a:prstGeom prst="rect">
            <a:avLst/>
          </a:prstGeom>
        </p:spPr>
      </p:pic>
      <p:sp>
        <p:nvSpPr>
          <p:cNvPr id="10" name="Bong bóng Lời nói: Hình bầu dục 9">
            <a:extLst>
              <a:ext uri="{FF2B5EF4-FFF2-40B4-BE49-F238E27FC236}">
                <a16:creationId xmlns:a16="http://schemas.microsoft.com/office/drawing/2014/main" id="{2CDDDAEB-6352-4E95-6AF4-7C4CEF2692D8}"/>
              </a:ext>
            </a:extLst>
          </p:cNvPr>
          <p:cNvSpPr/>
          <p:nvPr/>
        </p:nvSpPr>
        <p:spPr>
          <a:xfrm>
            <a:off x="1257300" y="847815"/>
            <a:ext cx="3846576" cy="1532965"/>
          </a:xfrm>
          <a:prstGeom prst="wedgeEllipseCallo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vi-VN" sz="2400" dirty="0">
              <a:latin typeface="+mj-lt"/>
            </a:endParaRPr>
          </a:p>
          <a:p>
            <a:pPr algn="ctr"/>
            <a:r>
              <a:rPr lang="vi-VN" sz="2400" dirty="0">
                <a:latin typeface="+mj-lt"/>
              </a:rPr>
              <a:t>Sóc và thỏ làm như vậy là đúng hay sai? Vì sao?</a:t>
            </a:r>
          </a:p>
          <a:p>
            <a:pPr algn="ctr"/>
            <a:endParaRPr lang="en-US" dirty="0"/>
          </a:p>
        </p:txBody>
      </p:sp>
    </p:spTree>
    <p:extLst>
      <p:ext uri="{BB962C8B-B14F-4D97-AF65-F5344CB8AC3E}">
        <p14:creationId xmlns:p14="http://schemas.microsoft.com/office/powerpoint/2010/main" val="342880324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3759968-A209-71F5-923F-1CD5E97AB960}"/>
              </a:ext>
            </a:extLst>
          </p:cNvPr>
          <p:cNvPicPr>
            <a:picLocks noChangeAspect="1"/>
          </p:cNvPicPr>
          <p:nvPr/>
        </p:nvPicPr>
        <p:blipFill rotWithShape="1">
          <a:blip r:embed="rId2">
            <a:extLst>
              <a:ext uri="{28A0092B-C50C-407E-A947-70E740481C1C}">
                <a14:useLocalDpi xmlns:a14="http://schemas.microsoft.com/office/drawing/2010/main" val="0"/>
              </a:ext>
            </a:extLst>
          </a:blip>
          <a:srcRect t="5882" b="9804"/>
          <a:stretch/>
        </p:blipFill>
        <p:spPr>
          <a:xfrm>
            <a:off x="-1" y="0"/>
            <a:ext cx="12192001" cy="6858001"/>
          </a:xfrm>
          <a:prstGeom prst="rect">
            <a:avLst/>
          </a:prstGeom>
        </p:spPr>
      </p:pic>
      <p:sp>
        <p:nvSpPr>
          <p:cNvPr id="7" name="Lưu đồ: Điểm Kết Thúc 6">
            <a:extLst>
              <a:ext uri="{FF2B5EF4-FFF2-40B4-BE49-F238E27FC236}">
                <a16:creationId xmlns:a16="http://schemas.microsoft.com/office/drawing/2014/main" id="{C5380397-358E-0DC1-CF38-25208DC1173D}"/>
              </a:ext>
            </a:extLst>
          </p:cNvPr>
          <p:cNvSpPr/>
          <p:nvPr/>
        </p:nvSpPr>
        <p:spPr>
          <a:xfrm>
            <a:off x="2736476" y="188260"/>
            <a:ext cx="6165477" cy="551328"/>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Cuối cùng sóc và thỏ đã nhận ra điều gì?</a:t>
            </a:r>
            <a:endParaRPr lang="en-US" sz="2400" dirty="0">
              <a:latin typeface="+mj-lt"/>
            </a:endParaRPr>
          </a:p>
        </p:txBody>
      </p:sp>
    </p:spTree>
    <p:extLst>
      <p:ext uri="{BB962C8B-B14F-4D97-AF65-F5344CB8AC3E}">
        <p14:creationId xmlns:p14="http://schemas.microsoft.com/office/powerpoint/2010/main" val="40838757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5C01AC-E099-8183-F8DF-90B2A24C29F5}"/>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3C6E2FE2-38A9-658E-EC10-F3B85ED95F04}"/>
              </a:ext>
            </a:extLst>
          </p:cNvPr>
          <p:cNvSpPr>
            <a:spLocks noGrp="1"/>
          </p:cNvSpPr>
          <p:nvPr>
            <p:ph idx="1"/>
          </p:nvPr>
        </p:nvSpPr>
        <p:spPr/>
        <p:txBody>
          <a:bodyPr/>
          <a:lstStyle/>
          <a:p>
            <a:endParaRPr lang="en-US"/>
          </a:p>
        </p:txBody>
      </p:sp>
      <p:pic>
        <p:nvPicPr>
          <p:cNvPr id="4" name="Hình ảnh 3">
            <a:extLst>
              <a:ext uri="{FF2B5EF4-FFF2-40B4-BE49-F238E27FC236}">
                <a16:creationId xmlns:a16="http://schemas.microsoft.com/office/drawing/2014/main" id="{272CC7B5-467E-8379-13D8-2F91CDDFAE9C}"/>
              </a:ext>
            </a:extLst>
          </p:cNvPr>
          <p:cNvPicPr>
            <a:picLocks noChangeAspect="1"/>
          </p:cNvPicPr>
          <p:nvPr/>
        </p:nvPicPr>
        <p:blipFill>
          <a:blip r:embed="rId2"/>
          <a:stretch>
            <a:fillRect/>
          </a:stretch>
        </p:blipFill>
        <p:spPr>
          <a:xfrm>
            <a:off x="0" y="0"/>
            <a:ext cx="12192000" cy="6858000"/>
          </a:xfrm>
          <a:prstGeom prst="rect">
            <a:avLst/>
          </a:prstGeom>
        </p:spPr>
      </p:pic>
      <p:pic>
        <p:nvPicPr>
          <p:cNvPr id="5" name="Hình ảnh 4">
            <a:extLst>
              <a:ext uri="{FF2B5EF4-FFF2-40B4-BE49-F238E27FC236}">
                <a16:creationId xmlns:a16="http://schemas.microsoft.com/office/drawing/2014/main" id="{0BD0F13D-58F2-EA7C-57E2-230D425E4E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29" b="87116" l="2778" r="25000">
                        <a14:foregroundMark x1="11404" y1="51700" x2="16338" y2="52029"/>
                        <a14:foregroundMark x1="16338" y1="52029" x2="16447" y2="52303"/>
                        <a14:foregroundMark x1="11330" y1="86513" x2="12317" y2="87116"/>
                      </a14:backgroundRemoval>
                    </a14:imgEffect>
                  </a14:imgLayer>
                </a14:imgProps>
              </a:ext>
              <a:ext uri="{28A0092B-C50C-407E-A947-70E740481C1C}">
                <a14:useLocalDpi xmlns:a14="http://schemas.microsoft.com/office/drawing/2010/main" val="0"/>
              </a:ext>
            </a:extLst>
          </a:blip>
          <a:srcRect t="49352" r="72222" b="10185"/>
          <a:stretch/>
        </p:blipFill>
        <p:spPr>
          <a:xfrm>
            <a:off x="1650626" y="3222438"/>
            <a:ext cx="3534469" cy="3432362"/>
          </a:xfrm>
          <a:prstGeom prst="rect">
            <a:avLst/>
          </a:prstGeom>
        </p:spPr>
      </p:pic>
      <p:pic>
        <p:nvPicPr>
          <p:cNvPr id="6" name="Hình ảnh 5">
            <a:extLst>
              <a:ext uri="{FF2B5EF4-FFF2-40B4-BE49-F238E27FC236}">
                <a16:creationId xmlns:a16="http://schemas.microsoft.com/office/drawing/2014/main" id="{BD80696A-B53A-020F-FC91-F390A0CFE33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3279" b="70285" l="85344" r="96601">
                        <a14:foregroundMark x1="87390" y1="33607" x2="87390" y2="34375"/>
                        <a14:foregroundMark x1="91045" y1="33333" x2="91301" y2="35746"/>
                        <a14:foregroundMark x1="89218" y1="67654" x2="89364" y2="70285"/>
                      </a14:backgroundRemoval>
                    </a14:imgEffect>
                  </a14:imgLayer>
                </a14:imgProps>
              </a:ext>
              <a:ext uri="{28A0092B-C50C-407E-A947-70E740481C1C}">
                <a14:useLocalDpi xmlns:a14="http://schemas.microsoft.com/office/drawing/2010/main" val="0"/>
              </a:ext>
            </a:extLst>
          </a:blip>
          <a:srcRect l="83950" t="29889" r="1914" b="28611"/>
          <a:stretch/>
        </p:blipFill>
        <p:spPr>
          <a:xfrm>
            <a:off x="4334435" y="2836415"/>
            <a:ext cx="1950944" cy="3818385"/>
          </a:xfrm>
          <a:prstGeom prst="rect">
            <a:avLst/>
          </a:prstGeom>
        </p:spPr>
      </p:pic>
      <p:sp>
        <p:nvSpPr>
          <p:cNvPr id="7" name="Lưu đồ: Chuẩn bị 6">
            <a:extLst>
              <a:ext uri="{FF2B5EF4-FFF2-40B4-BE49-F238E27FC236}">
                <a16:creationId xmlns:a16="http://schemas.microsoft.com/office/drawing/2014/main" id="{CBD0A7AF-1F5E-0CF2-9D67-7F5C57A2C123}"/>
              </a:ext>
            </a:extLst>
          </p:cNvPr>
          <p:cNvSpPr/>
          <p:nvPr/>
        </p:nvSpPr>
        <p:spPr>
          <a:xfrm>
            <a:off x="7174005" y="1445092"/>
            <a:ext cx="4242548" cy="3879477"/>
          </a:xfrm>
          <a:prstGeom prst="flowChartPreparation">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dirty="0">
                <a:latin typeface="+mj-lt"/>
              </a:rPr>
              <a:t>Khi thỏ và sóc nhận ra việc làm của mình là chưa đúng, các bạn đã biết dừng lại và cùng nhau đi dạo chơi tắm nắng rất vui đấy. Các con cũng vậy, trong lớp chúng mình phải biết đoàn kết, yêu thương, nhường nhịn nhau, cùng nhau vui chơi thật vui nhé.</a:t>
            </a:r>
            <a:endParaRPr lang="en-US" sz="2000" dirty="0">
              <a:latin typeface="+mj-lt"/>
            </a:endParaRPr>
          </a:p>
        </p:txBody>
      </p:sp>
    </p:spTree>
    <p:extLst>
      <p:ext uri="{BB962C8B-B14F-4D97-AF65-F5344CB8AC3E}">
        <p14:creationId xmlns:p14="http://schemas.microsoft.com/office/powerpoint/2010/main" val="345309553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4ED50E7-5B2F-688C-8613-03CCCFB0B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6" name="Hình chữ nhật 5">
            <a:extLst>
              <a:ext uri="{FF2B5EF4-FFF2-40B4-BE49-F238E27FC236}">
                <a16:creationId xmlns:a16="http://schemas.microsoft.com/office/drawing/2014/main" id="{B100B8D4-C31A-51D4-8389-4934C670F622}"/>
              </a:ext>
            </a:extLst>
          </p:cNvPr>
          <p:cNvSpPr/>
          <p:nvPr/>
        </p:nvSpPr>
        <p:spPr>
          <a:xfrm>
            <a:off x="4252705" y="2328600"/>
            <a:ext cx="3215944" cy="1754326"/>
          </a:xfrm>
          <a:prstGeom prst="rect">
            <a:avLst/>
          </a:prstGeom>
          <a:noFill/>
        </p:spPr>
        <p:txBody>
          <a:bodyPr wrap="non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Trò chơi:</a:t>
            </a:r>
          </a:p>
          <a:p>
            <a:pPr algn="ctr"/>
            <a:r>
              <a:rPr lang="vi-VN" sz="5400" b="1" dirty="0">
                <a:ln w="22225">
                  <a:solidFill>
                    <a:schemeClr val="accent2"/>
                  </a:solidFill>
                  <a:prstDash val="solid"/>
                </a:ln>
                <a:solidFill>
                  <a:schemeClr val="accent2">
                    <a:lumMod val="40000"/>
                    <a:lumOff val="60000"/>
                  </a:schemeClr>
                </a:solidFill>
              </a:rPr>
              <a:t>Con thỏ</a:t>
            </a:r>
            <a:endParaRPr lang="vi-VN"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8176436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7DC4380-E09D-F52C-49C2-61AC8F4B2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5">
            <a:extLst>
              <a:ext uri="{FF2B5EF4-FFF2-40B4-BE49-F238E27FC236}">
                <a16:creationId xmlns:a16="http://schemas.microsoft.com/office/drawing/2014/main" id="{9D197AD6-C68A-A6E6-AFCF-2B550F102B47}"/>
              </a:ext>
            </a:extLst>
          </p:cNvPr>
          <p:cNvSpPr/>
          <p:nvPr/>
        </p:nvSpPr>
        <p:spPr>
          <a:xfrm>
            <a:off x="2089949" y="2636355"/>
            <a:ext cx="7866256" cy="1754326"/>
          </a:xfrm>
          <a:prstGeom prst="rect">
            <a:avLst/>
          </a:prstGeom>
          <a:noFill/>
        </p:spPr>
        <p:txBody>
          <a:bodyPr wrap="none" lIns="91440" tIns="45720" rIns="91440" bIns="45720">
            <a:spAutoFit/>
          </a:bodyPr>
          <a:lstStyle/>
          <a:p>
            <a:pPr algn="ctr"/>
            <a:r>
              <a:rPr lang="vi-V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Vận động :</a:t>
            </a:r>
          </a:p>
          <a:p>
            <a:pPr algn="ctr"/>
            <a:r>
              <a:rPr lang="vi-VN"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TRỜI NẮNG TRỜI MƯA</a:t>
            </a:r>
            <a:endParaRPr lang="vi-V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845101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ời Nắng Trời Mưa - Nhạc Thiếu Nhi Có Lời">
            <a:hlinkClick r:id="" action="ppaction://media"/>
            <a:extLst>
              <a:ext uri="{FF2B5EF4-FFF2-40B4-BE49-F238E27FC236}">
                <a16:creationId xmlns:a16="http://schemas.microsoft.com/office/drawing/2014/main" id="{10C659A0-0CA5-1215-A578-9365D68B1C21}"/>
              </a:ext>
            </a:extLst>
          </p:cNvPr>
          <p:cNvPicPr>
            <a:picLocks noChangeAspect="1"/>
          </p:cNvPicPr>
          <p:nvPr>
            <a:videoFile r:link="rId1"/>
            <p:extLst>
              <p:ext uri="{DAA4B4D4-6D71-4841-9C94-3DE7FCFB9230}">
                <p14:media xmlns:p14="http://schemas.microsoft.com/office/powerpoint/2010/main" r:embed="rId2">
                  <p14:trim st="5433" end="6058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68481222"/>
      </p:ext>
    </p:extLst>
  </p:cSld>
  <p:clrMapOvr>
    <a:masterClrMapping/>
  </p:clrMapOvr>
  <mc:AlternateContent xmlns:mc="http://schemas.openxmlformats.org/markup-compatibility/2006" xmlns:p14="http://schemas.microsoft.com/office/powerpoint/2010/main">
    <mc:Choice Requires="p14">
      <p:transition spd="slow" p14:dur="2000" advClick="0" advTm="42450"/>
    </mc:Choice>
    <mc:Fallback xmlns="">
      <p:transition spd="slow" advClick="0" advTm="42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DC0D222-70DC-B97E-902D-C20684520C5E}"/>
              </a:ext>
            </a:extLst>
          </p:cNvPr>
          <p:cNvPicPr>
            <a:picLocks noChangeAspect="1"/>
          </p:cNvPicPr>
          <p:nvPr/>
        </p:nvPicPr>
        <p:blipFill rotWithShape="1">
          <a:blip r:embed="rId2">
            <a:extLst>
              <a:ext uri="{28A0092B-C50C-407E-A947-70E740481C1C}">
                <a14:useLocalDpi xmlns:a14="http://schemas.microsoft.com/office/drawing/2010/main" val="0"/>
              </a:ext>
            </a:extLst>
          </a:blip>
          <a:srcRect t="14238"/>
          <a:stretch/>
        </p:blipFill>
        <p:spPr>
          <a:xfrm>
            <a:off x="0" y="0"/>
            <a:ext cx="12192000" cy="6858000"/>
          </a:xfrm>
          <a:prstGeom prst="rect">
            <a:avLst/>
          </a:prstGeom>
        </p:spPr>
      </p:pic>
      <p:sp>
        <p:nvSpPr>
          <p:cNvPr id="6" name="Lưu đồ: Điểm Kết Thúc 5">
            <a:extLst>
              <a:ext uri="{FF2B5EF4-FFF2-40B4-BE49-F238E27FC236}">
                <a16:creationId xmlns:a16="http://schemas.microsoft.com/office/drawing/2014/main" id="{45E601D5-3920-A08A-2C18-E86F019E37BB}"/>
              </a:ext>
            </a:extLst>
          </p:cNvPr>
          <p:cNvSpPr/>
          <p:nvPr/>
        </p:nvSpPr>
        <p:spPr>
          <a:xfrm>
            <a:off x="2344901" y="3130276"/>
            <a:ext cx="7169345" cy="1243977"/>
          </a:xfrm>
          <a:prstGeom prst="flowChartTermina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dirty="0">
                <a:solidFill>
                  <a:schemeClr val="accent1">
                    <a:lumMod val="75000"/>
                  </a:schemeClr>
                </a:solidFill>
                <a:latin typeface="+mj-lt"/>
              </a:rPr>
              <a:t>SÓC VÀ THỎ ĐI TẮM NẮNG</a:t>
            </a:r>
            <a:endParaRPr lang="en-US" sz="3600" b="1" dirty="0">
              <a:solidFill>
                <a:schemeClr val="accent1">
                  <a:lumMod val="75000"/>
                </a:schemeClr>
              </a:solidFill>
              <a:latin typeface="+mj-lt"/>
            </a:endParaRPr>
          </a:p>
        </p:txBody>
      </p:sp>
      <p:sp>
        <p:nvSpPr>
          <p:cNvPr id="7" name="Rectangle 7">
            <a:extLst>
              <a:ext uri="{FF2B5EF4-FFF2-40B4-BE49-F238E27FC236}">
                <a16:creationId xmlns:a16="http://schemas.microsoft.com/office/drawing/2014/main" id="{5EBC5169-B93E-528B-EC9B-CDA071226CFF}"/>
              </a:ext>
            </a:extLst>
          </p:cNvPr>
          <p:cNvSpPr/>
          <p:nvPr/>
        </p:nvSpPr>
        <p:spPr>
          <a:xfrm>
            <a:off x="4630630" y="2173528"/>
            <a:ext cx="2754280" cy="769441"/>
          </a:xfrm>
          <a:prstGeom prst="rect">
            <a:avLst/>
          </a:prstGeom>
          <a:noFill/>
        </p:spPr>
        <p:txBody>
          <a:bodyPr wrap="none" lIns="91440" tIns="45720" rIns="91440" bIns="45720">
            <a:spAutoFit/>
          </a:bodyPr>
          <a:lstStyle/>
          <a:p>
            <a:pPr algn="ctr"/>
            <a:r>
              <a:rPr lang="vi-VN" sz="4400" b="1" dirty="0">
                <a:ln w="22225">
                  <a:solidFill>
                    <a:schemeClr val="accent2"/>
                  </a:solidFill>
                  <a:prstDash val="solid"/>
                </a:ln>
                <a:solidFill>
                  <a:schemeClr val="accent2">
                    <a:lumMod val="75000"/>
                  </a:schemeClr>
                </a:solidFill>
                <a:latin typeface="+mj-lt"/>
              </a:rPr>
              <a:t>TRUYỆN:</a:t>
            </a:r>
            <a:endParaRPr lang="en-US" sz="4400" b="1" dirty="0">
              <a:ln w="22225">
                <a:solidFill>
                  <a:schemeClr val="accent2"/>
                </a:solidFill>
                <a:prstDash val="solid"/>
              </a:ln>
              <a:solidFill>
                <a:schemeClr val="accent2">
                  <a:lumMod val="75000"/>
                </a:schemeClr>
              </a:solidFill>
              <a:latin typeface="+mj-lt"/>
            </a:endParaRPr>
          </a:p>
        </p:txBody>
      </p:sp>
    </p:spTree>
    <p:extLst>
      <p:ext uri="{BB962C8B-B14F-4D97-AF65-F5344CB8AC3E}">
        <p14:creationId xmlns:p14="http://schemas.microsoft.com/office/powerpoint/2010/main" val="57881438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587C1C2F-D5AD-ADC5-3F91-CD18C020A2AA}"/>
              </a:ext>
            </a:extLst>
          </p:cNvPr>
          <p:cNvPicPr>
            <a:picLocks noChangeAspect="1"/>
          </p:cNvPicPr>
          <p:nvPr/>
        </p:nvPicPr>
        <p:blipFill rotWithShape="1">
          <a:blip r:embed="rId2">
            <a:extLst>
              <a:ext uri="{28A0092B-C50C-407E-A947-70E740481C1C}">
                <a14:useLocalDpi xmlns:a14="http://schemas.microsoft.com/office/drawing/2010/main" val="0"/>
              </a:ext>
            </a:extLst>
          </a:blip>
          <a:srcRect t="22741" b="9939"/>
          <a:stretch/>
        </p:blipFill>
        <p:spPr>
          <a:xfrm>
            <a:off x="835979" y="1424893"/>
            <a:ext cx="10287000" cy="4616878"/>
          </a:xfrm>
          <a:prstGeom prst="rect">
            <a:avLst/>
          </a:prstGeom>
        </p:spPr>
      </p:pic>
      <p:pic>
        <p:nvPicPr>
          <p:cNvPr id="12" name="Hình ảnh 11">
            <a:extLst>
              <a:ext uri="{FF2B5EF4-FFF2-40B4-BE49-F238E27FC236}">
                <a16:creationId xmlns:a16="http://schemas.microsoft.com/office/drawing/2014/main" id="{F1DD7215-E26A-E48A-288C-608AA856090A}"/>
              </a:ext>
            </a:extLst>
          </p:cNvPr>
          <p:cNvPicPr>
            <a:picLocks noChangeAspect="1"/>
          </p:cNvPicPr>
          <p:nvPr/>
        </p:nvPicPr>
        <p:blipFill rotWithShape="1">
          <a:blip r:embed="rId2">
            <a:extLst>
              <a:ext uri="{28A0092B-C50C-407E-A947-70E740481C1C}">
                <a14:useLocalDpi xmlns:a14="http://schemas.microsoft.com/office/drawing/2010/main" val="0"/>
              </a:ext>
            </a:extLst>
          </a:blip>
          <a:srcRect t="5318" r="11318" b="77668"/>
          <a:stretch/>
        </p:blipFill>
        <p:spPr>
          <a:xfrm>
            <a:off x="1984705" y="231148"/>
            <a:ext cx="7882961" cy="1008270"/>
          </a:xfrm>
          <a:prstGeom prst="rect">
            <a:avLst/>
          </a:prstGeom>
        </p:spPr>
      </p:pic>
      <p:sp>
        <p:nvSpPr>
          <p:cNvPr id="16" name="Hộp Văn bản 15">
            <a:extLst>
              <a:ext uri="{FF2B5EF4-FFF2-40B4-BE49-F238E27FC236}">
                <a16:creationId xmlns:a16="http://schemas.microsoft.com/office/drawing/2014/main" id="{0A24A89D-CB6E-57C3-9EE1-C9912520E62F}"/>
              </a:ext>
            </a:extLst>
          </p:cNvPr>
          <p:cNvSpPr txBox="1"/>
          <p:nvPr/>
        </p:nvSpPr>
        <p:spPr>
          <a:xfrm>
            <a:off x="2586125" y="6165187"/>
            <a:ext cx="6176408"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Lần 1: Cô kể diễn cảm qua cử chỉ, điệu bộ</a:t>
            </a:r>
          </a:p>
        </p:txBody>
      </p:sp>
    </p:spTree>
    <p:extLst>
      <p:ext uri="{BB962C8B-B14F-4D97-AF65-F5344CB8AC3E}">
        <p14:creationId xmlns:p14="http://schemas.microsoft.com/office/powerpoint/2010/main" val="20034450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0BCC710-91C8-0E35-1B83-18A7C26FB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Hình ảnh 5">
            <a:extLst>
              <a:ext uri="{FF2B5EF4-FFF2-40B4-BE49-F238E27FC236}">
                <a16:creationId xmlns:a16="http://schemas.microsoft.com/office/drawing/2014/main" id="{B9553F8A-BF31-37A5-6EBA-958C4E8D6F98}"/>
              </a:ext>
            </a:extLst>
          </p:cNvPr>
          <p:cNvPicPr>
            <a:picLocks noChangeAspect="1"/>
          </p:cNvPicPr>
          <p:nvPr/>
        </p:nvPicPr>
        <p:blipFill rotWithShape="1">
          <a:blip r:embed="rId3">
            <a:extLst>
              <a:ext uri="{28A0092B-C50C-407E-A947-70E740481C1C}">
                <a14:useLocalDpi xmlns:a14="http://schemas.microsoft.com/office/drawing/2010/main" val="0"/>
              </a:ext>
            </a:extLst>
          </a:blip>
          <a:srcRect t="22741" b="9939"/>
          <a:stretch/>
        </p:blipFill>
        <p:spPr>
          <a:xfrm>
            <a:off x="976223" y="734886"/>
            <a:ext cx="10445361" cy="5015175"/>
          </a:xfrm>
          <a:prstGeom prst="rect">
            <a:avLst/>
          </a:prstGeom>
        </p:spPr>
      </p:pic>
      <p:sp>
        <p:nvSpPr>
          <p:cNvPr id="7" name="Hộp Văn bản 6">
            <a:extLst>
              <a:ext uri="{FF2B5EF4-FFF2-40B4-BE49-F238E27FC236}">
                <a16:creationId xmlns:a16="http://schemas.microsoft.com/office/drawing/2014/main" id="{6B1419F2-7E2D-0CF3-9213-7935B1641876}"/>
              </a:ext>
            </a:extLst>
          </p:cNvPr>
          <p:cNvSpPr txBox="1"/>
          <p:nvPr/>
        </p:nvSpPr>
        <p:spPr>
          <a:xfrm>
            <a:off x="2586125" y="6073198"/>
            <a:ext cx="6176408"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Truyện: Sóc và thỏ đi tắm nắng </a:t>
            </a:r>
          </a:p>
        </p:txBody>
      </p:sp>
      <p:sp>
        <p:nvSpPr>
          <p:cNvPr id="8" name="Hộp Văn bản 7">
            <a:extLst>
              <a:ext uri="{FF2B5EF4-FFF2-40B4-BE49-F238E27FC236}">
                <a16:creationId xmlns:a16="http://schemas.microsoft.com/office/drawing/2014/main" id="{15EE9B6F-9EC9-0435-74C2-C59067650C0B}"/>
              </a:ext>
            </a:extLst>
          </p:cNvPr>
          <p:cNvSpPr txBox="1"/>
          <p:nvPr/>
        </p:nvSpPr>
        <p:spPr>
          <a:xfrm>
            <a:off x="2586125" y="58150"/>
            <a:ext cx="6176408"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Câu truyện có tên là gì?</a:t>
            </a:r>
          </a:p>
        </p:txBody>
      </p:sp>
    </p:spTree>
    <p:extLst>
      <p:ext uri="{BB962C8B-B14F-4D97-AF65-F5344CB8AC3E}">
        <p14:creationId xmlns:p14="http://schemas.microsoft.com/office/powerpoint/2010/main" val="235595079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óc Và Thỏ Đi Tắm Nắng - Truyện cổ tích Nước Ngoài - Kể Bé Nghe">
            <a:hlinkClick r:id="" action="ppaction://media"/>
            <a:extLst>
              <a:ext uri="{FF2B5EF4-FFF2-40B4-BE49-F238E27FC236}">
                <a16:creationId xmlns:a16="http://schemas.microsoft.com/office/drawing/2014/main" id="{BED454C4-E7DF-CC98-6C17-F8E5328A786B}"/>
              </a:ext>
            </a:extLst>
          </p:cNvPr>
          <p:cNvPicPr>
            <a:picLocks noChangeAspect="1"/>
          </p:cNvPicPr>
          <p:nvPr>
            <a:videoFile r:link="rId1"/>
            <p:extLst>
              <p:ext uri="{DAA4B4D4-6D71-4841-9C94-3DE7FCFB9230}">
                <p14:media xmlns:p14="http://schemas.microsoft.com/office/powerpoint/2010/main" r:embed="rId2">
                  <p14:trim st="6170" end="20281.3697"/>
                </p14:media>
              </p:ext>
            </p:extLst>
          </p:nvPr>
        </p:nvPicPr>
        <p:blipFill>
          <a:blip r:embed="rId4"/>
          <a:stretch>
            <a:fillRect/>
          </a:stretch>
        </p:blipFill>
        <p:spPr>
          <a:xfrm>
            <a:off x="457200" y="247650"/>
            <a:ext cx="11294533" cy="5632450"/>
          </a:xfrm>
          <a:prstGeom prst="rect">
            <a:avLst/>
          </a:prstGeom>
        </p:spPr>
      </p:pic>
      <p:sp>
        <p:nvSpPr>
          <p:cNvPr id="5" name="Hộp Văn bản 4">
            <a:extLst>
              <a:ext uri="{FF2B5EF4-FFF2-40B4-BE49-F238E27FC236}">
                <a16:creationId xmlns:a16="http://schemas.microsoft.com/office/drawing/2014/main" id="{FA83ADF2-CBDB-03C8-6979-C36CC6430097}"/>
              </a:ext>
            </a:extLst>
          </p:cNvPr>
          <p:cNvSpPr txBox="1"/>
          <p:nvPr/>
        </p:nvSpPr>
        <p:spPr>
          <a:xfrm>
            <a:off x="2586125" y="6165187"/>
            <a:ext cx="6176408"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Lần 2: Cho trẻ xem </a:t>
            </a:r>
            <a:r>
              <a:rPr lang="vi-VN" sz="2400" dirty="0" err="1">
                <a:latin typeface="Times New Roman" panose="02020603050405020304" pitchFamily="18" charset="0"/>
                <a:cs typeface="Times New Roman" panose="02020603050405020304" pitchFamily="18" charset="0"/>
              </a:rPr>
              <a:t>video</a:t>
            </a:r>
            <a:r>
              <a:rPr lang="vi-VN" sz="2400" dirty="0">
                <a:latin typeface="Times New Roman" panose="02020603050405020304" pitchFamily="18" charset="0"/>
                <a:cs typeface="Times New Roman" panose="02020603050405020304" pitchFamily="18" charset="0"/>
              </a:rPr>
              <a:t> truyện</a:t>
            </a:r>
          </a:p>
        </p:txBody>
      </p:sp>
    </p:spTree>
    <p:extLst>
      <p:ext uri="{BB962C8B-B14F-4D97-AF65-F5344CB8AC3E}">
        <p14:creationId xmlns:p14="http://schemas.microsoft.com/office/powerpoint/2010/main" val="1422563108"/>
      </p:ext>
    </p:extLst>
  </p:cSld>
  <p:clrMapOvr>
    <a:masterClrMapping/>
  </p:clrMapOvr>
  <mc:AlternateContent xmlns:mc="http://schemas.openxmlformats.org/markup-compatibility/2006" xmlns:p14="http://schemas.microsoft.com/office/powerpoint/2010/main">
    <mc:Choice Requires="p14">
      <p:transition spd="slow" p14:dur="2000" advClick="0" advTm="83000"/>
    </mc:Choice>
    <mc:Fallback xmlns="">
      <p:transition spd="slow" advClick="0" advTm="8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0EEBCEB-7BEF-A039-A15D-771B0BC18947}"/>
              </a:ext>
            </a:extLst>
          </p:cNvPr>
          <p:cNvPicPr>
            <a:picLocks noChangeAspect="1"/>
          </p:cNvPicPr>
          <p:nvPr/>
        </p:nvPicPr>
        <p:blipFill rotWithShape="1">
          <a:blip r:embed="rId2">
            <a:extLst>
              <a:ext uri="{28A0092B-C50C-407E-A947-70E740481C1C}">
                <a14:useLocalDpi xmlns:a14="http://schemas.microsoft.com/office/drawing/2010/main" val="0"/>
              </a:ext>
            </a:extLst>
          </a:blip>
          <a:srcRect t="6078" b="10392"/>
          <a:stretch/>
        </p:blipFill>
        <p:spPr>
          <a:xfrm>
            <a:off x="0" y="9654"/>
            <a:ext cx="12192000" cy="6838692"/>
          </a:xfrm>
          <a:prstGeom prst="rect">
            <a:avLst/>
          </a:prstGeom>
        </p:spPr>
      </p:pic>
      <p:sp>
        <p:nvSpPr>
          <p:cNvPr id="6" name="Lưu đồ: Điểm Kết Thúc 5">
            <a:extLst>
              <a:ext uri="{FF2B5EF4-FFF2-40B4-BE49-F238E27FC236}">
                <a16:creationId xmlns:a16="http://schemas.microsoft.com/office/drawing/2014/main" id="{C8D3EE3F-FA8C-6C2C-5BC1-463AACF9CDD3}"/>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Trong câu truyện có những ai?</a:t>
            </a:r>
            <a:endParaRPr lang="en-US" sz="2400" dirty="0">
              <a:latin typeface="+mj-lt"/>
            </a:endParaRPr>
          </a:p>
        </p:txBody>
      </p:sp>
      <p:sp>
        <p:nvSpPr>
          <p:cNvPr id="7" name="Hình Bầu dục 6">
            <a:extLst>
              <a:ext uri="{FF2B5EF4-FFF2-40B4-BE49-F238E27FC236}">
                <a16:creationId xmlns:a16="http://schemas.microsoft.com/office/drawing/2014/main" id="{C9D4F216-69C0-0B21-D136-A11787A7D7F9}"/>
              </a:ext>
            </a:extLst>
          </p:cNvPr>
          <p:cNvSpPr/>
          <p:nvPr/>
        </p:nvSpPr>
        <p:spPr>
          <a:xfrm>
            <a:off x="10152529" y="1964133"/>
            <a:ext cx="1768288" cy="3429000"/>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Hình Bầu dục 7">
            <a:extLst>
              <a:ext uri="{FF2B5EF4-FFF2-40B4-BE49-F238E27FC236}">
                <a16:creationId xmlns:a16="http://schemas.microsoft.com/office/drawing/2014/main" id="{831CDBE2-E42B-C714-3A78-440A98EF0519}"/>
              </a:ext>
            </a:extLst>
          </p:cNvPr>
          <p:cNvSpPr/>
          <p:nvPr/>
        </p:nvSpPr>
        <p:spPr>
          <a:xfrm>
            <a:off x="824753" y="3435724"/>
            <a:ext cx="1768288" cy="342227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9796159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B9354A-7F7F-BFE9-0CCD-D114B32E86F6}"/>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2538340-AC2D-ED86-373C-99ED5B6C5A4E}"/>
              </a:ext>
            </a:extLst>
          </p:cNvPr>
          <p:cNvSpPr>
            <a:spLocks noGrp="1"/>
          </p:cNvSpPr>
          <p:nvPr>
            <p:ph idx="1"/>
          </p:nvPr>
        </p:nvSpPr>
        <p:spPr/>
        <p:txBody>
          <a:bodyPr/>
          <a:lstStyle/>
          <a:p>
            <a:endParaRPr lang="en-US"/>
          </a:p>
        </p:txBody>
      </p:sp>
      <p:pic>
        <p:nvPicPr>
          <p:cNvPr id="4" name="Hình ảnh 3">
            <a:extLst>
              <a:ext uri="{FF2B5EF4-FFF2-40B4-BE49-F238E27FC236}">
                <a16:creationId xmlns:a16="http://schemas.microsoft.com/office/drawing/2014/main" id="{6F5FF954-2216-7EC2-78B1-97659D13FC81}"/>
              </a:ext>
            </a:extLst>
          </p:cNvPr>
          <p:cNvPicPr>
            <a:picLocks noChangeAspect="1"/>
          </p:cNvPicPr>
          <p:nvPr/>
        </p:nvPicPr>
        <p:blipFill rotWithShape="1">
          <a:blip r:embed="rId2">
            <a:extLst>
              <a:ext uri="{28A0092B-C50C-407E-A947-70E740481C1C}">
                <a14:useLocalDpi xmlns:a14="http://schemas.microsoft.com/office/drawing/2010/main" val="0"/>
              </a:ext>
            </a:extLst>
          </a:blip>
          <a:srcRect t="6078" b="10392"/>
          <a:stretch/>
        </p:blipFill>
        <p:spPr>
          <a:xfrm>
            <a:off x="0" y="9654"/>
            <a:ext cx="12192000" cy="6838692"/>
          </a:xfrm>
          <a:prstGeom prst="rect">
            <a:avLst/>
          </a:prstGeom>
        </p:spPr>
      </p:pic>
      <p:sp>
        <p:nvSpPr>
          <p:cNvPr id="5" name="Lưu đồ: Điểm Kết Thúc 4">
            <a:extLst>
              <a:ext uri="{FF2B5EF4-FFF2-40B4-BE49-F238E27FC236}">
                <a16:creationId xmlns:a16="http://schemas.microsoft.com/office/drawing/2014/main" id="{06B2C521-CC7E-A23C-6046-7A1C3659CEC1}"/>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Sóc và thỏ đi chơi ở đâu?</a:t>
            </a:r>
            <a:endParaRPr lang="en-US" sz="2400" dirty="0">
              <a:latin typeface="+mj-lt"/>
            </a:endParaRPr>
          </a:p>
        </p:txBody>
      </p:sp>
      <p:sp>
        <p:nvSpPr>
          <p:cNvPr id="6" name="Hộp Văn bản 5">
            <a:extLst>
              <a:ext uri="{FF2B5EF4-FFF2-40B4-BE49-F238E27FC236}">
                <a16:creationId xmlns:a16="http://schemas.microsoft.com/office/drawing/2014/main" id="{8B3DE768-3519-7F58-B607-412C3182DD74}"/>
              </a:ext>
            </a:extLst>
          </p:cNvPr>
          <p:cNvSpPr txBox="1"/>
          <p:nvPr/>
        </p:nvSpPr>
        <p:spPr>
          <a:xfrm>
            <a:off x="4773706" y="6231265"/>
            <a:ext cx="2091018" cy="523220"/>
          </a:xfrm>
          <a:prstGeom prst="rect">
            <a:avLst/>
          </a:prstGeom>
          <a:solidFill>
            <a:schemeClr val="tx2">
              <a:lumMod val="40000"/>
              <a:lumOff val="60000"/>
            </a:schemeClr>
          </a:solidFill>
          <a:ln>
            <a:solidFill>
              <a:schemeClr val="accent1">
                <a:lumMod val="60000"/>
                <a:lumOff val="40000"/>
              </a:schemeClr>
            </a:solidFill>
          </a:ln>
        </p:spPr>
        <p:txBody>
          <a:bodyPr wrap="square" rtlCol="0">
            <a:spAutoFit/>
          </a:bodyPr>
          <a:lstStyle/>
          <a:p>
            <a:r>
              <a:rPr lang="vi-VN" sz="2800" b="1" dirty="0">
                <a:solidFill>
                  <a:schemeClr val="accent1">
                    <a:lumMod val="75000"/>
                  </a:schemeClr>
                </a:solidFill>
                <a:latin typeface="+mj-lt"/>
              </a:rPr>
              <a:t>Bên bờ sông</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118737344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315</Words>
  <Application>Microsoft Office PowerPoint</Application>
  <PresentationFormat>Widescreen</PresentationFormat>
  <Paragraphs>29</Paragraphs>
  <Slides>16</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Calibri Light</vt:lpstr>
      <vt:lpstr>Handyman</vt:lpstr>
      <vt:lpstr>Times New Roman</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Đặng Uyên</dc:creator>
  <cp:lastModifiedBy>xuân khuê</cp:lastModifiedBy>
  <cp:revision>4</cp:revision>
  <dcterms:created xsi:type="dcterms:W3CDTF">2023-04-14T13:54:56Z</dcterms:created>
  <dcterms:modified xsi:type="dcterms:W3CDTF">2025-05-15T10:53:45Z</dcterms:modified>
</cp:coreProperties>
</file>