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305" r:id="rId4"/>
    <p:sldId id="306" r:id="rId5"/>
    <p:sldId id="307" r:id="rId6"/>
    <p:sldId id="311" r:id="rId7"/>
    <p:sldId id="308" r:id="rId8"/>
    <p:sldId id="264" r:id="rId9"/>
    <p:sldId id="309"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69696"/>
    <a:srgbClr val="FFFFB9"/>
    <a:srgbClr val="FFFF99"/>
    <a:srgbClr val="FFF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A34D5-7F00-416D-9A8B-F1E35CE0931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417011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1103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210210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0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3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7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9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1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00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2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8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286286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39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185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36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A34D5-7F00-416D-9A8B-F1E35CE0931D}"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84477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A34D5-7F00-416D-9A8B-F1E35CE0931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6453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A34D5-7F00-416D-9A8B-F1E35CE0931D}"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3722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A34D5-7F00-416D-9A8B-F1E35CE0931D}"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176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A34D5-7F00-416D-9A8B-F1E35CE0931D}"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4063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A34D5-7F00-416D-9A8B-F1E35CE0931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49435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A34D5-7F00-416D-9A8B-F1E35CE0931D}"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19700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A34D5-7F00-416D-9A8B-F1E35CE0931D}" type="datetimeFigureOut">
              <a:rPr lang="en-US" smtClean="0"/>
              <a:t>5/15/2025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0BDE3-DB32-47EE-AC8D-B2B8F1DA22F0}" type="slidenum">
              <a:rPr lang="en-US" smtClean="0"/>
              <a:t>‹#›</a:t>
            </a:fld>
            <a:endParaRPr lang="en-US"/>
          </a:p>
        </p:txBody>
      </p:sp>
    </p:spTree>
    <p:extLst>
      <p:ext uri="{BB962C8B-B14F-4D97-AF65-F5344CB8AC3E}">
        <p14:creationId xmlns:p14="http://schemas.microsoft.com/office/powerpoint/2010/main" val="175004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4F36A-01BB-4183-B25A-B7FC0B03C59E}" type="datetimeFigureOut">
              <a:rPr lang="en-US" smtClean="0">
                <a:solidFill>
                  <a:prstClr val="black">
                    <a:tint val="75000"/>
                  </a:prstClr>
                </a:solidFill>
              </a:rPr>
              <a:pPr/>
              <a:t>5/15/2025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5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526" y="535577"/>
            <a:ext cx="10254343" cy="4386457"/>
          </a:xfrm>
          <a:prstGeom prst="rect">
            <a:avLst/>
          </a:prstGeom>
          <a:noFill/>
        </p:spPr>
        <p:txBody>
          <a:bodyPr wrap="square" rtlCol="0">
            <a:spAutoFit/>
          </a:bodyPr>
          <a:lstStyle/>
          <a:p>
            <a:pPr algn="ctr">
              <a:lnSpc>
                <a:spcPct val="150000"/>
              </a:lnSpc>
            </a:pPr>
            <a:r>
              <a:rPr lang="en-US" sz="4800" b="1" dirty="0">
                <a:solidFill>
                  <a:srgbClr val="C00000"/>
                </a:solidFill>
                <a:latin typeface=".VnAvant" panose="020B7200000000000000" pitchFamily="34" charset="0"/>
              </a:rPr>
              <a:t>Ho¹t ®</a:t>
            </a:r>
            <a:r>
              <a:rPr lang="en-US" sz="4800" b="1" dirty="0" err="1">
                <a:solidFill>
                  <a:srgbClr val="C00000"/>
                </a:solidFill>
                <a:latin typeface=".VnAvant" panose="020B7200000000000000" pitchFamily="34" charset="0"/>
              </a:rPr>
              <a:t>éng</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cã</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chñ</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Ých</a:t>
            </a:r>
            <a:endParaRPr lang="en-US" sz="4800" b="1" dirty="0">
              <a:solidFill>
                <a:srgbClr val="C00000"/>
              </a:solidFill>
              <a:latin typeface=".VnAvant" panose="020B7200000000000000" pitchFamily="34" charset="0"/>
            </a:endParaRPr>
          </a:p>
          <a:p>
            <a:pPr algn="ctr">
              <a:lnSpc>
                <a:spcPct val="150000"/>
              </a:lnSpc>
            </a:pPr>
            <a:r>
              <a:rPr lang="en-US" sz="4800" b="1" dirty="0">
                <a:solidFill>
                  <a:srgbClr val="C00000"/>
                </a:solidFill>
                <a:latin typeface=".VnAvant" panose="020B7200000000000000" pitchFamily="34" charset="0"/>
              </a:rPr>
              <a:t>§Ò </a:t>
            </a:r>
            <a:r>
              <a:rPr lang="en-US" sz="4800" b="1" dirty="0" err="1">
                <a:solidFill>
                  <a:srgbClr val="C00000"/>
                </a:solidFill>
                <a:latin typeface=".VnAvant" panose="020B7200000000000000" pitchFamily="34" charset="0"/>
              </a:rPr>
              <a:t>tµi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Lµm</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quen</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ch</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g,y</a:t>
            </a:r>
            <a:endParaRPr lang="en-US" sz="4800" b="1" dirty="0">
              <a:solidFill>
                <a:srgbClr val="C00000"/>
              </a:solidFill>
              <a:latin typeface=".VnAvant" panose="020B7200000000000000" pitchFamily="34" charset="0"/>
            </a:endParaRPr>
          </a:p>
          <a:p>
            <a:pPr algn="ctr">
              <a:lnSpc>
                <a:spcPct val="150000"/>
              </a:lnSpc>
            </a:pPr>
            <a:r>
              <a:rPr lang="en-US" sz="4800" b="1" dirty="0">
                <a:solidFill>
                  <a:srgbClr val="C00000"/>
                </a:solidFill>
                <a:latin typeface=".VnAvant" panose="020B7200000000000000" pitchFamily="34" charset="0"/>
              </a:rPr>
              <a:t>§é </a:t>
            </a:r>
            <a:r>
              <a:rPr lang="en-US" sz="4800" b="1" dirty="0" err="1">
                <a:solidFill>
                  <a:srgbClr val="C00000"/>
                </a:solidFill>
                <a:latin typeface=".VnAvant" panose="020B7200000000000000" pitchFamily="34" charset="0"/>
              </a:rPr>
              <a:t>tuæi</a:t>
            </a:r>
            <a:r>
              <a:rPr lang="en-US" sz="4800" b="1" dirty="0">
                <a:solidFill>
                  <a:srgbClr val="C00000"/>
                </a:solidFill>
                <a:latin typeface=".VnAvant" panose="020B7200000000000000" pitchFamily="34" charset="0"/>
              </a:rPr>
              <a:t>: 5 </a:t>
            </a:r>
            <a:r>
              <a:rPr lang="en-US" sz="4800" b="1" dirty="0" err="1">
                <a:solidFill>
                  <a:srgbClr val="C00000"/>
                </a:solidFill>
                <a:latin typeface=".VnAvant" panose="020B7200000000000000" pitchFamily="34" charset="0"/>
              </a:rPr>
              <a:t>Tuæi</a:t>
            </a:r>
            <a:endParaRPr lang="en-US" sz="4800" b="1" dirty="0">
              <a:solidFill>
                <a:srgbClr val="C00000"/>
              </a:solidFill>
              <a:latin typeface=".VnAvant" panose="020B7200000000000000" pitchFamily="34" charset="0"/>
            </a:endParaRPr>
          </a:p>
          <a:p>
            <a:pPr algn="ctr">
              <a:lnSpc>
                <a:spcPct val="150000"/>
              </a:lnSpc>
            </a:pPr>
            <a:r>
              <a:rPr lang="en-US" sz="4800" b="1" dirty="0" err="1">
                <a:solidFill>
                  <a:srgbClr val="C00000"/>
                </a:solidFill>
                <a:latin typeface=".VnAvant" panose="020B7200000000000000" pitchFamily="34" charset="0"/>
              </a:rPr>
              <a:t>Thêi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gian</a:t>
            </a:r>
            <a:r>
              <a:rPr lang="en-US" sz="4800" b="1" dirty="0">
                <a:solidFill>
                  <a:srgbClr val="C00000"/>
                </a:solidFill>
                <a:latin typeface=".VnAvant" panose="020B7200000000000000" pitchFamily="34" charset="0"/>
              </a:rPr>
              <a:t>: 30-35 </a:t>
            </a:r>
            <a:r>
              <a:rPr lang="en-US" sz="4800" b="1" dirty="0" err="1">
                <a:solidFill>
                  <a:srgbClr val="C00000"/>
                </a:solidFill>
                <a:latin typeface=".VnAvant" panose="020B7200000000000000" pitchFamily="34" charset="0"/>
              </a:rPr>
              <a:t>phót</a:t>
            </a:r>
            <a:endParaRPr lang="en-US" sz="4800" b="1" dirty="0">
              <a:solidFill>
                <a:srgbClr val="C00000"/>
              </a:solidFill>
              <a:latin typeface=".VnAvant" panose="020B7200000000000000"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277"/>
          </a:xfrm>
          <a:prstGeom prst="rect">
            <a:avLst/>
          </a:prstGeom>
        </p:spPr>
      </p:pic>
      <p:sp>
        <p:nvSpPr>
          <p:cNvPr id="2" name="TextBox 1"/>
          <p:cNvSpPr txBox="1"/>
          <p:nvPr/>
        </p:nvSpPr>
        <p:spPr>
          <a:xfrm>
            <a:off x="712922" y="2728805"/>
            <a:ext cx="10103123" cy="3508653"/>
          </a:xfrm>
          <a:prstGeom prst="rect">
            <a:avLst/>
          </a:prstGeom>
          <a:noFill/>
        </p:spPr>
        <p:txBody>
          <a:bodyPr wrap="square" rtlCol="0">
            <a:spAutoFit/>
          </a:bodyPr>
          <a:lstStyle/>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CHỦ</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ĐỀ: </a:t>
            </a:r>
            <a:r>
              <a:rPr lang="en-US" sz="2800" b="1" dirty="0" err="1" smtClean="0">
                <a:solidFill>
                  <a:srgbClr val="FF0000"/>
                </a:solidFill>
                <a:latin typeface="Times New Roman" panose="02020603050405020304" pitchFamily="18" charset="0"/>
                <a:cs typeface="Times New Roman" panose="02020603050405020304" pitchFamily="18" charset="0"/>
              </a:rPr>
              <a:t>Mùa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hè</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ĐỀ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TÀI: </a:t>
            </a:r>
            <a:r>
              <a:rPr lang="en-US" sz="2800" b="1" dirty="0" err="1" smtClean="0">
                <a:solidFill>
                  <a:srgbClr val="FF0000"/>
                </a:solidFill>
                <a:latin typeface="Times New Roman" panose="02020603050405020304" pitchFamily="18" charset="0"/>
                <a:cs typeface="Times New Roman" panose="02020603050405020304" pitchFamily="18" charset="0"/>
              </a:rPr>
              <a:t>Dạy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Ếch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ộp</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NDKH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TCAN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đồ</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endParaRPr lang="en-US" dirty="0"/>
          </a:p>
          <a:p>
            <a:r>
              <a:rPr lang="en-US" dirty="0"/>
              <a:t>					</a:t>
            </a:r>
          </a:p>
          <a:p>
            <a:r>
              <a:rPr lang="en-US" dirty="0">
                <a:solidFill>
                  <a:schemeClr val="tx1">
                    <a:lumMod val="65000"/>
                    <a:lumOff val="35000"/>
                  </a:schemeClr>
                </a:solidFill>
              </a:rPr>
              <a:t>							</a:t>
            </a:r>
            <a:endParaRPr lang="en-US" sz="1800" b="1"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1286359" y="0"/>
            <a:ext cx="9190496"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ỦY</a:t>
            </a:r>
            <a:r>
              <a:rPr lang="en-US" sz="3200" b="1" dirty="0" smtClean="0">
                <a:solidFill>
                  <a:srgbClr val="FF0000"/>
                </a:solidFill>
                <a:latin typeface="Times New Roman" panose="02020603050405020304" pitchFamily="18" charset="0"/>
                <a:cs typeface="Times New Roman" panose="02020603050405020304" pitchFamily="18" charset="0"/>
              </a:rPr>
              <a:t> BAN </a:t>
            </a:r>
            <a:r>
              <a:rPr lang="en-US" sz="3200" b="1" dirty="0" err="1" smtClean="0">
                <a:solidFill>
                  <a:srgbClr val="FF0000"/>
                </a:solidFill>
                <a:latin typeface="Times New Roman" panose="02020603050405020304" pitchFamily="18" charset="0"/>
                <a:cs typeface="Times New Roman" panose="02020603050405020304" pitchFamily="18" charset="0"/>
              </a:rPr>
              <a:t>NHÂN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QUẬN</a:t>
            </a:r>
            <a:r>
              <a:rPr lang="en-US" sz="3200" b="1" dirty="0" smtClean="0">
                <a:solidFill>
                  <a:srgbClr val="FF0000"/>
                </a:solidFill>
                <a:latin typeface="Times New Roman" panose="02020603050405020304" pitchFamily="18" charset="0"/>
                <a:cs typeface="Times New Roman" panose="02020603050405020304" pitchFamily="18" charset="0"/>
              </a:rPr>
              <a:t> LONG </a:t>
            </a:r>
            <a:r>
              <a:rPr lang="en-US" sz="3200" b="1" dirty="0" err="1" smtClean="0">
                <a:solidFill>
                  <a:srgbClr val="FF0000"/>
                </a:solidFill>
                <a:latin typeface="Times New Roman" panose="02020603050405020304" pitchFamily="18" charset="0"/>
                <a:cs typeface="Times New Roman" panose="02020603050405020304" pitchFamily="18" charset="0"/>
              </a:rPr>
              <a:t>BIÊN</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smtClean="0">
                <a:solidFill>
                  <a:srgbClr val="FF0000"/>
                </a:solidFill>
                <a:latin typeface="Times New Roman" panose="02020603050405020304" pitchFamily="18" charset="0"/>
                <a:cs typeface="Times New Roman" panose="02020603050405020304" pitchFamily="18" charset="0"/>
              </a:rPr>
              <a:t>TRƯỜNG </a:t>
            </a:r>
            <a:r>
              <a:rPr lang="vi-VN" sz="3200" b="1" smtClean="0">
                <a:solidFill>
                  <a:srgbClr val="FF0000"/>
                </a:solidFill>
                <a:latin typeface="Times New Roman" panose="02020603050405020304" pitchFamily="18" charset="0"/>
                <a:cs typeface="Times New Roman" panose="02020603050405020304" pitchFamily="18" charset="0"/>
              </a:rPr>
              <a:t>MẦM</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NON </a:t>
            </a:r>
            <a:r>
              <a:rPr lang="vi-VN" sz="3200" b="1" dirty="0" smtClean="0">
                <a:solidFill>
                  <a:srgbClr val="FF0000"/>
                </a:solidFill>
                <a:latin typeface="Times New Roman" panose="02020603050405020304" pitchFamily="18" charset="0"/>
                <a:cs typeface="Times New Roman" panose="02020603050405020304" pitchFamily="18" charset="0"/>
              </a:rPr>
              <a:t>BẮC CẦU</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926" y="1306392"/>
            <a:ext cx="2286000" cy="1894008"/>
          </a:xfrm>
          <a:prstGeom prst="ellipse">
            <a:avLst/>
          </a:prstGeom>
          <a:ln>
            <a:noFill/>
          </a:ln>
          <a:effectLst>
            <a:softEdge rad="112500"/>
          </a:effectLst>
        </p:spPr>
      </p:pic>
    </p:spTree>
    <p:extLst>
      <p:ext uri="{BB962C8B-B14F-4D97-AF65-F5344CB8AC3E}">
        <p14:creationId xmlns:p14="http://schemas.microsoft.com/office/powerpoint/2010/main" val="251200661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point đẹp cho bài thuyết trình thu h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4041" y="2582779"/>
            <a:ext cx="6800629" cy="2492990"/>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Cô</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hát</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lần</a:t>
            </a:r>
            <a:r>
              <a:rPr lang="en-US" sz="4000" b="1" dirty="0" smtClean="0">
                <a:solidFill>
                  <a:srgbClr val="0070C0"/>
                </a:solidFill>
                <a:latin typeface="Times New Roman" panose="02020603050405020304" pitchFamily="18" charset="0"/>
                <a:cs typeface="Times New Roman" panose="02020603050405020304" pitchFamily="18" charset="0"/>
              </a:rPr>
              <a:t> 1: </a:t>
            </a:r>
            <a:r>
              <a:rPr lang="en-US" sz="4000" b="1" dirty="0" err="1" smtClean="0">
                <a:solidFill>
                  <a:srgbClr val="0070C0"/>
                </a:solidFill>
                <a:latin typeface="Times New Roman" panose="02020603050405020304" pitchFamily="18" charset="0"/>
                <a:cs typeface="Times New Roman" panose="02020603050405020304" pitchFamily="18" charset="0"/>
              </a:rPr>
              <a:t>Không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nhạc</a:t>
            </a:r>
            <a:endParaRPr lang="en-US" sz="4000" b="1" dirty="0" smtClean="0">
              <a:solidFill>
                <a:srgbClr val="0070C0"/>
              </a:solidFill>
              <a:latin typeface="Times New Roman" panose="02020603050405020304" pitchFamily="18" charset="0"/>
              <a:cs typeface="Times New Roman" panose="02020603050405020304" pitchFamily="18" charset="0"/>
            </a:endParaRPr>
          </a:p>
          <a:p>
            <a:r>
              <a:rPr lang="en-US" sz="4000" b="1" dirty="0" smtClean="0">
                <a:solidFill>
                  <a:srgbClr val="0070C0"/>
                </a:solidFill>
                <a:latin typeface="Times New Roman" panose="02020603050405020304" pitchFamily="18" charset="0"/>
                <a:cs typeface="Times New Roman" panose="02020603050405020304" pitchFamily="18" charset="0"/>
              </a:rPr>
              <a:t>- </a:t>
            </a:r>
            <a:r>
              <a:rPr lang="vi-VN" altLang="en-US" sz="3600" dirty="0" smtClean="0">
                <a:solidFill>
                  <a:srgbClr val="FF0000"/>
                </a:solidFill>
                <a:latin typeface="Times New Roman" panose="02020603050405020304" pitchFamily="18" charset="0"/>
                <a:cs typeface="Times New Roman" panose="02020603050405020304" pitchFamily="18" charset="0"/>
              </a:rPr>
              <a:t> </a:t>
            </a:r>
            <a:r>
              <a:rPr lang="vi-VN" altLang="en-US" sz="3600" dirty="0">
                <a:solidFill>
                  <a:srgbClr val="5B9BD5"/>
                </a:solidFill>
                <a:latin typeface="Times New Roman" panose="02020603050405020304" pitchFamily="18" charset="0"/>
                <a:cs typeface="Times New Roman" panose="02020603050405020304" pitchFamily="18" charset="0"/>
              </a:rPr>
              <a:t>Hỏi trẻ tên bài hát? </a:t>
            </a:r>
            <a:r>
              <a:rPr lang="vi-VN" altLang="en-US" sz="3600" dirty="0" smtClean="0">
                <a:solidFill>
                  <a:srgbClr val="5B9BD5"/>
                </a:solidFill>
                <a:latin typeface="Times New Roman" panose="02020603050405020304" pitchFamily="18" charset="0"/>
                <a:cs typeface="Times New Roman" panose="02020603050405020304" pitchFamily="18" charset="0"/>
              </a:rPr>
              <a:t>(</a:t>
            </a:r>
            <a:r>
              <a:rPr lang="en-US" altLang="en-US" sz="3600" dirty="0" err="1">
                <a:solidFill>
                  <a:srgbClr val="5B9BD5"/>
                </a:solidFill>
                <a:latin typeface="Times New Roman" panose="02020603050405020304" pitchFamily="18" charset="0"/>
                <a:cs typeface="Times New Roman" panose="02020603050405020304" pitchFamily="18" charset="0"/>
              </a:rPr>
              <a:t>Ế</a:t>
            </a:r>
            <a:r>
              <a:rPr lang="en-US" altLang="en-US" sz="3600" dirty="0" err="1" smtClean="0">
                <a:solidFill>
                  <a:srgbClr val="5B9BD5"/>
                </a:solidFill>
                <a:latin typeface="Times New Roman" panose="02020603050405020304" pitchFamily="18" charset="0"/>
              </a:rPr>
              <a:t>ch</a:t>
            </a:r>
            <a:r>
              <a:rPr lang="en-US" altLang="en-US" sz="3600" dirty="0" smtClean="0">
                <a:solidFill>
                  <a:srgbClr val="5B9BD5"/>
                </a:solidFill>
                <a:latin typeface="Times New Roman" panose="02020603050405020304" pitchFamily="18" charset="0"/>
              </a:rPr>
              <a:t> </a:t>
            </a:r>
            <a:r>
              <a:rPr lang="en-US" altLang="en-US" sz="3600" dirty="0" err="1" smtClean="0">
                <a:solidFill>
                  <a:srgbClr val="5B9BD5"/>
                </a:solidFill>
                <a:latin typeface="Times New Roman" panose="02020603050405020304" pitchFamily="18" charset="0"/>
              </a:rPr>
              <a:t>ộp</a:t>
            </a:r>
            <a:r>
              <a:rPr lang="vi-VN" altLang="en-US" sz="3600" dirty="0" smtClean="0">
                <a:solidFill>
                  <a:srgbClr val="5B9BD5"/>
                </a:solidFill>
                <a:latin typeface="Times New Roman" panose="02020603050405020304" pitchFamily="18" charset="0"/>
              </a:rPr>
              <a:t>)</a:t>
            </a:r>
            <a:endParaRPr lang="vi-VN" altLang="en-US" sz="3600" dirty="0">
              <a:solidFill>
                <a:srgbClr val="5B9BD5"/>
              </a:solidFill>
              <a:latin typeface="Times New Roman" panose="02020603050405020304" pitchFamily="18" charset="0"/>
              <a:cs typeface="Times New Roman" panose="02020603050405020304" pitchFamily="18" charset="0"/>
            </a:endParaRPr>
          </a:p>
          <a:p>
            <a:r>
              <a:rPr lang="vi-VN" altLang="en-US" sz="3600" dirty="0">
                <a:solidFill>
                  <a:srgbClr val="5B9BD5"/>
                </a:solidFill>
                <a:latin typeface="Times New Roman" panose="02020603050405020304" pitchFamily="18" charset="0"/>
                <a:cs typeface="Times New Roman" panose="02020603050405020304" pitchFamily="18" charset="0"/>
              </a:rPr>
              <a:t>- Tên tác giả? </a:t>
            </a:r>
            <a:r>
              <a:rPr lang="en-US" altLang="en-US" sz="3600" dirty="0" smtClean="0">
                <a:solidFill>
                  <a:srgbClr val="5B9BD5"/>
                </a:solidFill>
                <a:latin typeface="Times New Roman" panose="02020603050405020304" pitchFamily="18" charset="0"/>
                <a:cs typeface="Times New Roman" panose="02020603050405020304" pitchFamily="18" charset="0"/>
              </a:rPr>
              <a:t>( </a:t>
            </a:r>
            <a:r>
              <a:rPr lang="en-US" altLang="en-US" sz="3600" dirty="0" err="1" smtClean="0">
                <a:solidFill>
                  <a:srgbClr val="5B9BD5"/>
                </a:solidFill>
                <a:latin typeface="Times New Roman" panose="02020603050405020304" pitchFamily="18" charset="0"/>
                <a:cs typeface="Times New Roman" panose="02020603050405020304" pitchFamily="18" charset="0"/>
              </a:rPr>
              <a:t>Văn</a:t>
            </a:r>
            <a:r>
              <a:rPr lang="en-US" altLang="en-US" sz="3600" dirty="0" smtClean="0">
                <a:solidFill>
                  <a:srgbClr val="5B9BD5"/>
                </a:solidFill>
                <a:latin typeface="Times New Roman" panose="02020603050405020304" pitchFamily="18" charset="0"/>
                <a:cs typeface="Times New Roman" panose="02020603050405020304" pitchFamily="18" charset="0"/>
              </a:rPr>
              <a:t> Chung</a:t>
            </a:r>
            <a:r>
              <a:rPr lang="vi-VN" altLang="en-US" sz="3600" dirty="0" smtClean="0">
                <a:solidFill>
                  <a:srgbClr val="5B9BD5"/>
                </a:solidFill>
                <a:latin typeface="Times New Roman" panose="02020603050405020304" pitchFamily="18" charset="0"/>
                <a:cs typeface="Times New Roman" panose="02020603050405020304" pitchFamily="18" charset="0"/>
              </a:rPr>
              <a:t>)</a:t>
            </a:r>
            <a:endParaRPr lang="vi-VN" altLang="en-US" sz="3600" dirty="0">
              <a:solidFill>
                <a:srgbClr val="5B9BD5"/>
              </a:solidFill>
              <a:latin typeface="Times New Roman" panose="02020603050405020304" pitchFamily="18" charset="0"/>
              <a:cs typeface="Times New Roman" panose="02020603050405020304" pitchFamily="18" charset="0"/>
            </a:endParaRPr>
          </a:p>
          <a:p>
            <a:pPr algn="ct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5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01120" y="2420340"/>
            <a:ext cx="10236630" cy="769441"/>
          </a:xfrm>
          <a:prstGeom prst="rect">
            <a:avLst/>
          </a:prstGeom>
          <a:noFill/>
        </p:spPr>
        <p:txBody>
          <a:bodyPr wrap="square" rtlCol="0">
            <a:spAutoFit/>
          </a:bodyPr>
          <a:lstStyle/>
          <a:p>
            <a:r>
              <a:rPr lang="en-US" sz="4400" b="1" dirty="0" err="1" smtClean="0">
                <a:solidFill>
                  <a:srgbClr val="FF0000"/>
                </a:solidFill>
                <a:latin typeface="Times New Roman" pitchFamily="18" charset="0"/>
                <a:cs typeface="Times New Roman" pitchFamily="18" charset="0"/>
              </a:rPr>
              <a:t>Cô</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hát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lần</a:t>
            </a:r>
            <a:r>
              <a:rPr lang="en-US" sz="4400" b="1" dirty="0" smtClean="0">
                <a:solidFill>
                  <a:srgbClr val="FF0000"/>
                </a:solidFill>
                <a:latin typeface="Times New Roman" pitchFamily="18" charset="0"/>
                <a:cs typeface="Times New Roman" pitchFamily="18" charset="0"/>
              </a:rPr>
              <a:t> 2: </a:t>
            </a:r>
            <a:r>
              <a:rPr lang="en-US" sz="4400" b="1" dirty="0" err="1" smtClean="0">
                <a:solidFill>
                  <a:srgbClr val="FF0000"/>
                </a:solidFill>
                <a:latin typeface="Times New Roman" pitchFamily="18" charset="0"/>
                <a:cs typeface="Times New Roman" pitchFamily="18" charset="0"/>
              </a:rPr>
              <a:t>Kết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hợp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cùng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nhạc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lời</a:t>
            </a:r>
            <a:r>
              <a:rPr lang="en-US" sz="4400" b="1" dirty="0" smtClean="0">
                <a:solidFill>
                  <a:srgbClr val="FF0000"/>
                </a:solidFill>
                <a:latin typeface="Times New Roman" pitchFamily="18" charset="0"/>
                <a:cs typeface="Times New Roman" pitchFamily="18" charset="0"/>
              </a:rPr>
              <a:t> </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888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1694" y="2506457"/>
            <a:ext cx="8927024" cy="1200329"/>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Lần</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Cô</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dạy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Khuyến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cùng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59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1694" y="2506457"/>
            <a:ext cx="8927024" cy="923330"/>
          </a:xfrm>
          <a:prstGeom prst="rect">
            <a:avLst/>
          </a:prstGeom>
          <a:noFill/>
        </p:spPr>
        <p:txBody>
          <a:bodyPr wrap="square" rtlCol="0">
            <a:spAutoFit/>
          </a:bodyPr>
          <a:lstStyle/>
          <a:p>
            <a:pPr algn="ctr"/>
            <a:r>
              <a:rPr lang="en-US" sz="5400" b="1" dirty="0" err="1" smtClean="0">
                <a:solidFill>
                  <a:srgbClr val="FF0000"/>
                </a:solidFill>
                <a:latin typeface="Times New Roman" pitchFamily="18" charset="0"/>
                <a:cs typeface="Times New Roman" pitchFamily="18" charset="0"/>
              </a:rPr>
              <a:t>Dạy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trẻ</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hát</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197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399" y="2151728"/>
            <a:ext cx="8865031" cy="1969770"/>
          </a:xfrm>
          <a:prstGeom prst="rect">
            <a:avLst/>
          </a:prstGeom>
        </p:spPr>
        <p:txBody>
          <a:bodyPr wrap="square">
            <a:spAutoFit/>
          </a:bodyPr>
          <a:lstStyle/>
          <a:p>
            <a:pPr>
              <a:spcAft>
                <a:spcPts val="0"/>
              </a:spcAft>
            </a:pPr>
            <a:r>
              <a:rPr lang="en-US" sz="4000" b="1" dirty="0" err="1">
                <a:solidFill>
                  <a:srgbClr val="0070C0"/>
                </a:solidFill>
                <a:latin typeface="Times New Roman" panose="02020603050405020304" pitchFamily="18" charset="0"/>
              </a:rPr>
              <a:t>Giáo</a:t>
            </a:r>
            <a:r>
              <a:rPr lang="en-US" sz="4000" b="1" dirty="0">
                <a:solidFill>
                  <a:srgbClr val="0070C0"/>
                </a:solidFill>
                <a:latin typeface="Times New Roman" panose="02020603050405020304" pitchFamily="18" charset="0"/>
              </a:rPr>
              <a:t> </a:t>
            </a:r>
            <a:r>
              <a:rPr lang="en-US" sz="4000" b="1" dirty="0" err="1">
                <a:solidFill>
                  <a:srgbClr val="0070C0"/>
                </a:solidFill>
                <a:latin typeface="Times New Roman" panose="02020603050405020304" pitchFamily="18" charset="0"/>
              </a:rPr>
              <a:t>dục</a:t>
            </a:r>
            <a:r>
              <a:rPr lang="en-US" sz="4000" b="1" dirty="0" smtClean="0">
                <a:solidFill>
                  <a:srgbClr val="0070C0"/>
                </a:solidFill>
                <a:latin typeface="Times New Roman" panose="02020603050405020304" pitchFamily="18" charset="0"/>
              </a:rPr>
              <a:t>:</a:t>
            </a:r>
            <a:r>
              <a:rPr lang="vi-VN" dirty="0">
                <a:solidFill>
                  <a:srgbClr val="000000"/>
                </a:solidFill>
                <a:latin typeface="Times New Roman"/>
                <a:ea typeface="SimSun"/>
              </a:rPr>
              <a:t> </a:t>
            </a:r>
            <a:r>
              <a:rPr lang="vi-VN" sz="3200" b="1" dirty="0">
                <a:solidFill>
                  <a:srgbClr val="0070C0"/>
                </a:solidFill>
                <a:latin typeface="Times New Roman"/>
                <a:ea typeface="SimSun"/>
              </a:rPr>
              <a:t>Bài hát có giai điệu chậm, lời ca ngắn nói về các chú ếch khi trời mưa cất tiếng kêu ộp ộp.</a:t>
            </a:r>
            <a:endParaRPr lang="en-US" sz="3200" b="1" dirty="0">
              <a:solidFill>
                <a:srgbClr val="0070C0"/>
              </a:solidFill>
              <a:latin typeface="Times New Roman"/>
              <a:ea typeface="SimSun"/>
            </a:endParaRPr>
          </a:p>
          <a:p>
            <a:pPr lvl="0" algn="ctr"/>
            <a:endParaRPr lang="en-US" dirty="0"/>
          </a:p>
        </p:txBody>
      </p:sp>
    </p:spTree>
    <p:extLst>
      <p:ext uri="{BB962C8B-B14F-4D97-AF65-F5344CB8AC3E}">
        <p14:creationId xmlns:p14="http://schemas.microsoft.com/office/powerpoint/2010/main" val="363416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1278609" y="2598003"/>
            <a:ext cx="9872421" cy="1569660"/>
          </a:xfrm>
          <a:prstGeom prst="rect">
            <a:avLst/>
          </a:prstGeom>
          <a:noFill/>
        </p:spPr>
        <p:txBody>
          <a:bodyPr wrap="square" rtlCol="0">
            <a:spAutoFit/>
          </a:bodyPr>
          <a:lstStyle/>
          <a:p>
            <a:r>
              <a:rPr lang="en-US" sz="4800" b="1" dirty="0" err="1" smtClean="0">
                <a:solidFill>
                  <a:srgbClr val="C00000"/>
                </a:solidFill>
                <a:latin typeface="Times New Roman" panose="02020603050405020304" pitchFamily="18" charset="0"/>
                <a:cs typeface="Times New Roman" panose="02020603050405020304" pitchFamily="18" charset="0"/>
              </a:rPr>
              <a:t>NDKH</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TCAN</a:t>
            </a:r>
            <a:r>
              <a:rPr lang="en-US" sz="4800" b="1" dirty="0" smtClean="0">
                <a:solidFill>
                  <a:srgbClr val="C00000"/>
                </a:solidFill>
                <a:latin typeface="Times New Roman" panose="02020603050405020304" pitchFamily="18" charset="0"/>
                <a:cs typeface="Times New Roman" panose="02020603050405020304" pitchFamily="18" charset="0"/>
              </a:rPr>
              <a:t>:“</a:t>
            </a:r>
            <a:r>
              <a:rPr lang="en-US" sz="4800" b="1" dirty="0" err="1" smtClean="0">
                <a:solidFill>
                  <a:srgbClr val="C00000"/>
                </a:solidFill>
                <a:latin typeface="Times New Roman" panose="02020603050405020304" pitchFamily="18" charset="0"/>
                <a:cs typeface="Times New Roman" panose="02020603050405020304" pitchFamily="18" charset="0"/>
              </a:rPr>
              <a:t>Lắng</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nghe</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tìm</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đồ</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vật</a:t>
            </a:r>
            <a:r>
              <a:rPr lang="en-US" sz="4800" b="1" dirty="0" smtClean="0">
                <a:solidFill>
                  <a:srgbClr val="C00000"/>
                </a:solidFill>
                <a:latin typeface="Times New Roman" panose="02020603050405020304" pitchFamily="18" charset="0"/>
                <a:cs typeface="Times New Roman" panose="02020603050405020304" pitchFamily="18" charset="0"/>
              </a:rPr>
              <a:t>”</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32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8644" y="2014780"/>
            <a:ext cx="10182387" cy="2246769"/>
          </a:xfrm>
          <a:prstGeom prst="rect">
            <a:avLst/>
          </a:prstGeom>
          <a:noFill/>
        </p:spPr>
        <p:txBody>
          <a:bodyPr wrap="square" rtlCol="0">
            <a:spAutoFit/>
          </a:bodyPr>
          <a:lstStyle/>
          <a:p>
            <a:pPr>
              <a:spcAft>
                <a:spcPts val="0"/>
              </a:spcAft>
            </a:pPr>
            <a:r>
              <a:rPr lang="vi-VN" sz="2800" dirty="0">
                <a:solidFill>
                  <a:srgbClr val="FF0000"/>
                </a:solidFill>
                <a:latin typeface="Times New Roman"/>
                <a:ea typeface="SimSun"/>
              </a:rPr>
              <a:t>Cô giới thiệu cách chơi và luật chơi: Cô mời 1 trẻ lên chơi và bịt mắt lại, cô cho cả lớp xem đồ vật trước khi cất, sau đó cô giao cho một bạn giữ đồ vật đó, sau khi cất đồ vật xong cả lớp sẽ hát một bài để bạn đi tìm, khi bạn tìm đi đến gần chỗ bạn đang giữ đồ vật thì các bạn hát to hơn để bạn đoán xem ai đang giữ đồ vật.</a:t>
            </a:r>
            <a:endParaRPr lang="en-US" sz="2800" dirty="0">
              <a:solidFill>
                <a:srgbClr val="FF0000"/>
              </a:solidFill>
              <a:effectLst/>
              <a:latin typeface="Times New Roman"/>
              <a:ea typeface="SimSun"/>
            </a:endParaRPr>
          </a:p>
        </p:txBody>
      </p:sp>
    </p:spTree>
    <p:extLst>
      <p:ext uri="{BB962C8B-B14F-4D97-AF65-F5344CB8AC3E}">
        <p14:creationId xmlns:p14="http://schemas.microsoft.com/office/powerpoint/2010/main" val="115591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9586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1112</TotalTime>
  <Words>258</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SimSun</vt: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xuân khuê</cp:lastModifiedBy>
  <cp:revision>109</cp:revision>
  <dcterms:created xsi:type="dcterms:W3CDTF">2023-02-13T13:04:18Z</dcterms:created>
  <dcterms:modified xsi:type="dcterms:W3CDTF">2025-05-15T10:34:22Z</dcterms:modified>
</cp:coreProperties>
</file>