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0" r:id="rId6"/>
    <p:sldId id="275" r:id="rId7"/>
    <p:sldId id="271"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56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0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16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93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27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76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16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4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1"/>
            <a:ext cx="7772400" cy="919797"/>
          </a:xfrm>
        </p:spPr>
        <p:txBody>
          <a:bodyPr>
            <a:normAutofit/>
          </a:bodyPr>
          <a:lstStyle/>
          <a:p>
            <a:r>
              <a:rPr lang="en-US" sz="2400" b="1" dirty="0">
                <a:solidFill>
                  <a:srgbClr val="0070C0"/>
                </a:solidFill>
                <a:latin typeface="Times New Roman" panose="02020603050405020304" pitchFamily="18" charset="0"/>
                <a:cs typeface="Times New Roman" panose="02020603050405020304" pitchFamily="18" charset="0"/>
              </a:rPr>
              <a:t>UBND PHƯỜNG BỒ ĐỀ</a:t>
            </a:r>
            <a:br>
              <a:rPr lang="en-US" sz="2400" b="1" dirty="0">
                <a:solidFill>
                  <a:srgbClr val="0070C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TRƯỜNG MẦM NON BẮC BIÊN</a:t>
            </a:r>
          </a:p>
        </p:txBody>
      </p:sp>
      <p:sp>
        <p:nvSpPr>
          <p:cNvPr id="3" name="Subtitle 2"/>
          <p:cNvSpPr>
            <a:spLocks noGrp="1"/>
          </p:cNvSpPr>
          <p:nvPr>
            <p:ph type="subTitle" idx="1"/>
          </p:nvPr>
        </p:nvSpPr>
        <p:spPr>
          <a:xfrm>
            <a:off x="4143338" y="5777813"/>
            <a:ext cx="3276600" cy="750887"/>
          </a:xfrm>
        </p:spPr>
        <p:txBody>
          <a:bodyPr>
            <a:noAutofit/>
          </a:bodyPr>
          <a:lstStyle/>
          <a:p>
            <a:endParaRPr lang="vi-VN" sz="1600" b="1" dirty="0">
              <a:latin typeface="Times New Roman" panose="02020603050405020304" pitchFamily="18" charset="0"/>
              <a:cs typeface="Times New Roman" panose="02020603050405020304" pitchFamily="18" charset="0"/>
            </a:endParaRPr>
          </a:p>
          <a:p>
            <a:endParaRPr lang="vi-VN" sz="1600" b="1" dirty="0">
              <a:latin typeface="Times New Roman" panose="02020603050405020304" pitchFamily="18" charset="0"/>
              <a:cs typeface="Times New Roman" panose="02020603050405020304" pitchFamily="18" charset="0"/>
            </a:endParaRPr>
          </a:p>
          <a:p>
            <a:r>
              <a:rPr lang="vi-VN" sz="1600" b="1" dirty="0">
                <a:solidFill>
                  <a:srgbClr val="00B050"/>
                </a:solidFill>
                <a:latin typeface="Times New Roman" panose="02020603050405020304" pitchFamily="18" charset="0"/>
                <a:cs typeface="Times New Roman" panose="02020603050405020304" pitchFamily="18" charset="0"/>
              </a:rPr>
              <a:t>NĂM HỌC : 20</a:t>
            </a:r>
            <a:r>
              <a:rPr lang="en-US" sz="1600" b="1" dirty="0">
                <a:solidFill>
                  <a:srgbClr val="00B050"/>
                </a:solidFill>
                <a:latin typeface="Times New Roman" panose="02020603050405020304" pitchFamily="18" charset="0"/>
                <a:cs typeface="Times New Roman" panose="02020603050405020304" pitchFamily="18" charset="0"/>
              </a:rPr>
              <a:t>25-2026</a:t>
            </a:r>
          </a:p>
        </p:txBody>
      </p:sp>
      <p:sp>
        <p:nvSpPr>
          <p:cNvPr id="6" name="Title 1"/>
          <p:cNvSpPr txBox="1">
            <a:spLocks/>
          </p:cNvSpPr>
          <p:nvPr/>
        </p:nvSpPr>
        <p:spPr>
          <a:xfrm>
            <a:off x="2438400" y="2057401"/>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3505201" y="3113054"/>
            <a:ext cx="5714999" cy="1055687"/>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FF0000"/>
                </a:solidFill>
                <a:latin typeface="Times New Roman" panose="02020603050405020304" pitchFamily="18" charset="0"/>
                <a:cs typeface="Times New Roman" panose="02020603050405020304" pitchFamily="18" charset="0"/>
              </a:rPr>
              <a:t>HOẠT ĐỘNG TẠO HÌNH</a:t>
            </a:r>
          </a:p>
          <a:p>
            <a:r>
              <a:rPr lang="vi-VN" sz="2800" b="1" dirty="0">
                <a:solidFill>
                  <a:srgbClr val="FF0000"/>
                </a:solidFill>
                <a:latin typeface="Times New Roman" panose="02020603050405020304" pitchFamily="18" charset="0"/>
                <a:cs typeface="Times New Roman" panose="02020603050405020304" pitchFamily="18" charset="0"/>
              </a:rPr>
              <a:t>ĐỀ TÀI: DÁN BÓNG BAY</a:t>
            </a:r>
            <a:r>
              <a:rPr lang="en-US" sz="2800" b="1" dirty="0">
                <a:solidFill>
                  <a:srgbClr val="FF0000"/>
                </a:solidFill>
                <a:latin typeface="Times New Roman" panose="02020603050405020304" pitchFamily="18" charset="0"/>
                <a:cs typeface="Times New Roman" panose="02020603050405020304" pitchFamily="18" charset="0"/>
              </a:rPr>
              <a:t> MÀU ĐỎ</a:t>
            </a:r>
            <a:endParaRPr lang="vi-VN" sz="1600" b="1" dirty="0">
              <a:solidFill>
                <a:prstClr val="black">
                  <a:tint val="75000"/>
                </a:prstClr>
              </a:solidFill>
              <a:latin typeface="Times New Roman" panose="02020603050405020304" pitchFamily="18" charset="0"/>
              <a:cs typeface="Times New Roman" panose="02020603050405020304" pitchFamily="18" charset="0"/>
            </a:endParaRPr>
          </a:p>
          <a:p>
            <a:endParaRPr lang="en-US" sz="1600"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65815" y="4439564"/>
            <a:ext cx="4246675" cy="1569660"/>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24 – 36 </a:t>
            </a:r>
            <a:r>
              <a:rPr lang="en-US" sz="2400" dirty="0" err="1">
                <a:latin typeface="Times New Roman" panose="02020603050405020304" pitchFamily="18" charset="0"/>
                <a:cs typeface="Times New Roman" panose="02020603050405020304" pitchFamily="18" charset="0"/>
              </a:rPr>
              <a:t>tháng</a:t>
            </a:r>
            <a:endParaRPr lang="vi-VN"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15-20 </a:t>
            </a:r>
            <a:r>
              <a:rPr lang="en-US" sz="2400" dirty="0" err="1">
                <a:latin typeface="Times New Roman" panose="02020603050405020304" pitchFamily="18" charset="0"/>
                <a:cs typeface="Times New Roman" panose="02020603050405020304" pitchFamily="18" charset="0"/>
              </a:rPr>
              <a:t>phút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 12-15 </a:t>
            </a:r>
            <a:r>
              <a:rPr lang="en-US" sz="2400" dirty="0" err="1">
                <a:latin typeface="Times New Roman" panose="02020603050405020304" pitchFamily="18" charset="0"/>
                <a:cs typeface="Times New Roman" panose="02020603050405020304" pitchFamily="18" charset="0"/>
              </a:rPr>
              <a:t>trẻ</a:t>
            </a:r>
            <a:endParaRPr lang="vi-VN"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D2</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1066801"/>
            <a:ext cx="1681163" cy="1673691"/>
          </a:xfrm>
          <a:prstGeom prst="rect">
            <a:avLst/>
          </a:prstGeom>
        </p:spPr>
      </p:pic>
    </p:spTree>
    <p:extLst>
      <p:ext uri="{BB962C8B-B14F-4D97-AF65-F5344CB8AC3E}">
        <p14:creationId xmlns:p14="http://schemas.microsoft.com/office/powerpoint/2010/main" val="7088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2971801"/>
            <a:ext cx="6096000" cy="685801"/>
          </a:xfrm>
        </p:spPr>
        <p:txBody>
          <a:bodyPr/>
          <a:lstStyle/>
          <a:p>
            <a:pPr marL="0" indent="0">
              <a:buNone/>
            </a:pPr>
            <a:r>
              <a:rPr lang="vi-VN" b="1" i="1" dirty="0" smtClean="0">
                <a:solidFill>
                  <a:srgbClr val="FF0000"/>
                </a:solidFill>
                <a:latin typeface="Times New Roman" pitchFamily="18" charset="0"/>
                <a:cs typeface="Times New Roman" pitchFamily="18" charset="0"/>
              </a:rPr>
              <a:t>XIN CHÂN THÀNH CẢM ƠN !</a:t>
            </a:r>
            <a:endParaRPr lang="en-US"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75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334000" cy="715962"/>
          </a:xfrm>
        </p:spPr>
        <p:txBody>
          <a:bodyPr>
            <a:noAutofit/>
          </a:bodyPr>
          <a:lstStyle/>
          <a:p>
            <a:r>
              <a:rPr lang="vi-VN" sz="3200" b="1" dirty="0">
                <a:solidFill>
                  <a:srgbClr val="00B050"/>
                </a:solidFill>
                <a:effectLst>
                  <a:outerShdw blurRad="38100" dist="38100" dir="2700000" algn="tl">
                    <a:srgbClr val="000000">
                      <a:alpha val="43137"/>
                    </a:srgbClr>
                  </a:outerShdw>
                </a:effectLst>
              </a:rPr>
              <a:t>I</a:t>
            </a:r>
            <a:r>
              <a:rPr lang="en-US" sz="3200" b="1" dirty="0">
                <a:solidFill>
                  <a:srgbClr val="00B050"/>
                </a:solidFill>
                <a:effectLst>
                  <a:outerShdw blurRad="38100" dist="38100" dir="2700000" algn="tl">
                    <a:srgbClr val="000000">
                      <a:alpha val="43137"/>
                    </a:srgbClr>
                  </a:outerShdw>
                </a:effectLst>
              </a:rPr>
              <a:t>.</a:t>
            </a:r>
            <a:r>
              <a:rPr lang="vi-VN" sz="3200" b="1" dirty="0">
                <a:solidFill>
                  <a:srgbClr val="00B050"/>
                </a:solidFill>
                <a:effectLst>
                  <a:outerShdw blurRad="38100" dist="38100" dir="2700000" algn="tl">
                    <a:srgbClr val="000000">
                      <a:alpha val="43137"/>
                    </a:srgbClr>
                  </a:outerShdw>
                </a:effectLst>
              </a:rPr>
              <a:t> MỤC ĐÍCH , YÊU CẦU</a:t>
            </a:r>
            <a:r>
              <a:rPr lang="en-US" sz="3200" b="1" dirty="0">
                <a:solidFill>
                  <a:srgbClr val="00B05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057400" y="1524001"/>
            <a:ext cx="8229600" cy="4525963"/>
          </a:xfrm>
        </p:spPr>
        <p:txBody>
          <a:bodyPr>
            <a:noAutofit/>
          </a:bodyPr>
          <a:lstStyle/>
          <a:p>
            <a:pPr marL="0" indent="0">
              <a:buNone/>
            </a:pPr>
            <a:r>
              <a:rPr lang="en-US" sz="2400" b="1" dirty="0">
                <a:solidFill>
                  <a:srgbClr val="00B0F0"/>
                </a:solidFill>
                <a:latin typeface="Times New Roman" panose="02020603050405020304" pitchFamily="18" charset="0"/>
                <a:cs typeface="Times New Roman" panose="02020603050405020304" pitchFamily="18" charset="0"/>
              </a:rPr>
              <a:t>1.</a:t>
            </a:r>
            <a:r>
              <a:rPr lang="vi-VN" sz="2400" b="1" dirty="0">
                <a:solidFill>
                  <a:srgbClr val="00B0F0"/>
                </a:solidFill>
                <a:latin typeface="Times New Roman" panose="02020603050405020304" pitchFamily="18" charset="0"/>
                <a:cs typeface="Times New Roman" panose="02020603050405020304" pitchFamily="18" charset="0"/>
              </a:rPr>
              <a:t> Kiến thức</a:t>
            </a:r>
            <a:r>
              <a:rPr lang="en-US" sz="2400" b="1" dirty="0">
                <a:solidFill>
                  <a:srgbClr val="00B0F0"/>
                </a:solidFill>
                <a:latin typeface="Times New Roman" panose="02020603050405020304" pitchFamily="18" charset="0"/>
                <a:cs typeface="Times New Roman" panose="02020603050405020304" pitchFamily="18" charset="0"/>
              </a:rPr>
              <a:t>:</a:t>
            </a:r>
            <a:endParaRPr lang="vi-VN" sz="2400" dirty="0">
              <a:solidFill>
                <a:srgbClr val="00B0F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Trẻ nhận biết đúng màu đỏ. Cảm nhận được vẻ đẹp của quả bóng qua màu sắc, hình dáng.</a:t>
            </a:r>
          </a:p>
          <a:p>
            <a:pPr marL="0" indent="0">
              <a:buNone/>
            </a:pPr>
            <a:r>
              <a:rPr lang="vi-VN" sz="2400" dirty="0">
                <a:latin typeface="Times New Roman" panose="02020603050405020304" pitchFamily="18" charset="0"/>
                <a:cs typeface="Times New Roman" panose="02020603050405020304" pitchFamily="18" charset="0"/>
              </a:rPr>
              <a:t>- Gọi được tên sản phẩm của mình.</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Kỹ năng:</a:t>
            </a:r>
            <a:endParaRPr lang="vi-VN" sz="2400" dirty="0">
              <a:solidFill>
                <a:srgbClr val="FF000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Rèn kỹ năng chấm hồ, dán hình đúng vệt chấm hồ, lau tay vào khăn.</a:t>
            </a:r>
          </a:p>
          <a:p>
            <a:pPr marL="0" indent="0">
              <a:buNone/>
            </a:pPr>
            <a:r>
              <a:rPr lang="vi-VN" sz="2400" dirty="0">
                <a:latin typeface="Times New Roman" panose="02020603050405020304" pitchFamily="18" charset="0"/>
                <a:cs typeface="Times New Roman" panose="02020603050405020304" pitchFamily="18" charset="0"/>
              </a:rPr>
              <a:t>- Chọn đúng màu đỏ</a:t>
            </a:r>
          </a:p>
          <a:p>
            <a:pPr marL="0" indent="0">
              <a:buNone/>
            </a:pPr>
            <a:r>
              <a:rPr lang="en-US" sz="2400" b="1" dirty="0">
                <a:solidFill>
                  <a:srgbClr val="FFC000"/>
                </a:solidFill>
                <a:latin typeface="Times New Roman" panose="02020603050405020304" pitchFamily="18" charset="0"/>
                <a:cs typeface="Times New Roman" panose="02020603050405020304" pitchFamily="18" charset="0"/>
              </a:rPr>
              <a:t>3. </a:t>
            </a:r>
            <a:r>
              <a:rPr lang="vi-VN" sz="2400" b="1" dirty="0">
                <a:solidFill>
                  <a:srgbClr val="FFC000"/>
                </a:solidFill>
                <a:latin typeface="Times New Roman" panose="02020603050405020304" pitchFamily="18" charset="0"/>
                <a:cs typeface="Times New Roman" panose="02020603050405020304" pitchFamily="18" charset="0"/>
              </a:rPr>
              <a:t>Thái độ:</a:t>
            </a:r>
            <a:endParaRPr lang="vi-VN" sz="2400" dirty="0">
              <a:solidFill>
                <a:srgbClr val="FFC00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Trẻ hứng thú tham gia hoạt động.</a:t>
            </a:r>
          </a:p>
          <a:p>
            <a:pPr marL="0" indent="0">
              <a:buNone/>
            </a:pPr>
            <a:r>
              <a:rPr lang="vi-VN" sz="2400" dirty="0">
                <a:latin typeface="Times New Roman" panose="02020603050405020304" pitchFamily="18" charset="0"/>
                <a:cs typeface="Times New Roman" panose="02020603050405020304" pitchFamily="18" charset="0"/>
              </a:rPr>
              <a:t>- Giữ gìn vệ sinh sạch sẽ</a:t>
            </a:r>
          </a:p>
        </p:txBody>
      </p:sp>
    </p:spTree>
    <p:extLst>
      <p:ext uri="{BB962C8B-B14F-4D97-AF65-F5344CB8AC3E}">
        <p14:creationId xmlns:p14="http://schemas.microsoft.com/office/powerpoint/2010/main" val="1478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76200"/>
            <a:ext cx="4114800" cy="1143000"/>
          </a:xfrm>
        </p:spPr>
        <p:txBody>
          <a:bodyPr>
            <a:normAutofit/>
          </a:bodyPr>
          <a:lstStyle/>
          <a:p>
            <a:r>
              <a:rPr lang="vi-VN" sz="3600" b="1" dirty="0">
                <a:solidFill>
                  <a:schemeClr val="accent6">
                    <a:lumMod val="75000"/>
                  </a:schemeClr>
                </a:solidFill>
              </a:rPr>
              <a:t>II</a:t>
            </a:r>
            <a:r>
              <a:rPr lang="en-US" sz="3600" b="1" dirty="0">
                <a:solidFill>
                  <a:schemeClr val="accent6">
                    <a:lumMod val="75000"/>
                  </a:schemeClr>
                </a:solidFill>
              </a:rPr>
              <a:t>.</a:t>
            </a:r>
            <a:r>
              <a:rPr lang="vi-VN" sz="3600" b="1" dirty="0">
                <a:solidFill>
                  <a:schemeClr val="accent6">
                    <a:lumMod val="75000"/>
                  </a:schemeClr>
                </a:solidFill>
              </a:rPr>
              <a:t> CHUẨN BỊ</a:t>
            </a:r>
            <a:r>
              <a:rPr lang="en-US" sz="3600" b="1" dirty="0">
                <a:solidFill>
                  <a:schemeClr val="accent6">
                    <a:lumMod val="75000"/>
                  </a:schemeClr>
                </a:solidFill>
              </a:rPr>
              <a:t>:</a:t>
            </a:r>
          </a:p>
        </p:txBody>
      </p:sp>
      <p:sp>
        <p:nvSpPr>
          <p:cNvPr id="3" name="Content Placeholder 2"/>
          <p:cNvSpPr>
            <a:spLocks noGrp="1"/>
          </p:cNvSpPr>
          <p:nvPr>
            <p:ph idx="1"/>
          </p:nvPr>
        </p:nvSpPr>
        <p:spPr>
          <a:xfrm>
            <a:off x="3505200" y="1066801"/>
            <a:ext cx="5156200" cy="4525963"/>
          </a:xfrm>
        </p:spPr>
        <p:txBody>
          <a:bodyPr>
            <a:noAutofit/>
          </a:bodyPr>
          <a:lstStyle/>
          <a:p>
            <a:pPr marL="0" indent="0">
              <a:buNone/>
            </a:pP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1.</a:t>
            </a:r>
            <a:r>
              <a:rPr lang="vi-VN" sz="2200" b="1" dirty="0">
                <a:solidFill>
                  <a:schemeClr val="tx2">
                    <a:lumMod val="60000"/>
                    <a:lumOff val="40000"/>
                  </a:schemeClr>
                </a:solidFill>
                <a:latin typeface="Times New Roman" panose="02020603050405020304" pitchFamily="18" charset="0"/>
                <a:cs typeface="Times New Roman" panose="02020603050405020304" pitchFamily="18" charset="0"/>
              </a:rPr>
              <a:t> Đồ dùng của cô:</a:t>
            </a:r>
            <a:endParaRPr lang="vi-VN" sz="22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buNone/>
            </a:pPr>
            <a:r>
              <a:rPr lang="vi-VN" sz="2200" dirty="0">
                <a:latin typeface="Times New Roman" panose="02020603050405020304" pitchFamily="18" charset="0"/>
                <a:cs typeface="Times New Roman" panose="02020603050405020304" pitchFamily="18" charset="0"/>
              </a:rPr>
              <a:t>- Giáo án điện tử</a:t>
            </a:r>
          </a:p>
          <a:p>
            <a:pPr marL="0" indent="0">
              <a:buNone/>
            </a:pPr>
            <a:r>
              <a:rPr lang="vi-VN" sz="2200" dirty="0">
                <a:latin typeface="Times New Roman" panose="02020603050405020304" pitchFamily="18" charset="0"/>
                <a:cs typeface="Times New Roman" panose="02020603050405020304" pitchFamily="18" charset="0"/>
              </a:rPr>
              <a:t>- Bảng tương tác, que chỉ</a:t>
            </a:r>
          </a:p>
          <a:p>
            <a:pPr marL="0" indent="0">
              <a:buNone/>
            </a:pPr>
            <a:r>
              <a:rPr lang="vi-VN" sz="2200" dirty="0">
                <a:latin typeface="Times New Roman" panose="02020603050405020304" pitchFamily="18" charset="0"/>
                <a:cs typeface="Times New Roman" panose="02020603050405020304" pitchFamily="18" charset="0"/>
              </a:rPr>
              <a:t>- Loa, đài</a:t>
            </a:r>
          </a:p>
          <a:p>
            <a:pPr marL="0" indent="0">
              <a:buNone/>
            </a:pPr>
            <a:r>
              <a:rPr lang="vi-VN" sz="2200" dirty="0">
                <a:latin typeface="Times New Roman" panose="02020603050405020304" pitchFamily="18" charset="0"/>
                <a:cs typeface="Times New Roman" panose="02020603050405020304" pitchFamily="18" charset="0"/>
              </a:rPr>
              <a:t>- Tranh mẫu.</a:t>
            </a:r>
          </a:p>
          <a:p>
            <a:pPr marL="0" indent="0">
              <a:buNone/>
            </a:pPr>
            <a:r>
              <a:rPr lang="vi-VN" sz="2200" dirty="0">
                <a:latin typeface="Times New Roman" panose="02020603050405020304" pitchFamily="18" charset="0"/>
                <a:cs typeface="Times New Roman" panose="02020603050405020304" pitchFamily="18" charset="0"/>
              </a:rPr>
              <a:t>- Vở, hình tròn màu đỏ.</a:t>
            </a:r>
          </a:p>
          <a:p>
            <a:pPr marL="0" indent="0">
              <a:buNone/>
            </a:pPr>
            <a:r>
              <a:rPr lang="vi-VN" sz="2200" dirty="0">
                <a:latin typeface="Times New Roman" panose="02020603050405020304" pitchFamily="18" charset="0"/>
                <a:cs typeface="Times New Roman" panose="02020603050405020304" pitchFamily="18" charset="0"/>
              </a:rPr>
              <a:t>- Hồ dán, khăn lau tay.</a:t>
            </a:r>
          </a:p>
          <a:p>
            <a:pPr marL="0" indent="0">
              <a:buNone/>
            </a:pPr>
            <a:r>
              <a:rPr lang="vi-VN" sz="2200" dirty="0">
                <a:latin typeface="Times New Roman" panose="02020603050405020304" pitchFamily="18" charset="0"/>
                <a:cs typeface="Times New Roman" panose="02020603050405020304" pitchFamily="18" charset="0"/>
              </a:rPr>
              <a:t>- Chiếc túi trong có các quả bóng màu đỏ.</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2. </a:t>
            </a:r>
            <a:r>
              <a:rPr lang="vi-VN" sz="2200" b="1" dirty="0">
                <a:solidFill>
                  <a:srgbClr val="FF0000"/>
                </a:solidFill>
                <a:latin typeface="Times New Roman" panose="02020603050405020304" pitchFamily="18" charset="0"/>
                <a:cs typeface="Times New Roman" panose="02020603050405020304" pitchFamily="18" charset="0"/>
              </a:rPr>
              <a:t>Đồ dùng của trẻ:</a:t>
            </a:r>
          </a:p>
          <a:p>
            <a:pPr marL="0" indent="0">
              <a:buNone/>
            </a:pPr>
            <a:r>
              <a:rPr lang="vi-VN" sz="2200" dirty="0">
                <a:latin typeface="Times New Roman" panose="02020603050405020304" pitchFamily="18" charset="0"/>
                <a:cs typeface="Times New Roman" panose="02020603050405020304" pitchFamily="18" charset="0"/>
              </a:rPr>
              <a:t>- Vở bé tập tạo hình, hình tròn màu đỏ.</a:t>
            </a:r>
          </a:p>
          <a:p>
            <a:pPr marL="0" indent="0">
              <a:buNone/>
            </a:pPr>
            <a:r>
              <a:rPr lang="vi-VN" sz="2200" dirty="0">
                <a:latin typeface="Times New Roman" panose="02020603050405020304" pitchFamily="18" charset="0"/>
                <a:cs typeface="Times New Roman" panose="02020603050405020304" pitchFamily="18" charset="0"/>
              </a:rPr>
              <a:t>- Hồ dán, khăn lau tay.</a:t>
            </a:r>
          </a:p>
          <a:p>
            <a:pPr marL="0" indent="0">
              <a:buNone/>
            </a:pPr>
            <a:r>
              <a:rPr lang="vi-VN" sz="2200" dirty="0">
                <a:latin typeface="Times New Roman" panose="02020603050405020304" pitchFamily="18" charset="0"/>
                <a:cs typeface="Times New Roman" panose="02020603050405020304" pitchFamily="18" charset="0"/>
              </a:rPr>
              <a:t>- Trang phục gọn gàng.</a:t>
            </a:r>
          </a:p>
          <a:p>
            <a:pPr marL="0" indent="0">
              <a:buNone/>
            </a:pPr>
            <a:r>
              <a:rPr lang="vi-VN" sz="2200" dirty="0">
                <a:latin typeface="Times New Roman" panose="02020603050405020304" pitchFamily="18" charset="0"/>
                <a:cs typeface="Times New Roman" panose="02020603050405020304" pitchFamily="18" charset="0"/>
              </a:rPr>
              <a:t>- Chỗ ngồi cho trẻ.</a:t>
            </a:r>
          </a:p>
        </p:txBody>
      </p:sp>
    </p:spTree>
    <p:extLst>
      <p:ext uri="{BB962C8B-B14F-4D97-AF65-F5344CB8AC3E}">
        <p14:creationId xmlns:p14="http://schemas.microsoft.com/office/powerpoint/2010/main" val="29236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3">
                                            <p:txEl>
                                              <p:pRg st="8" end="8"/>
                                            </p:txEl>
                                          </p:spTgt>
                                        </p:tgtEl>
                                        <p:attrNameLst>
                                          <p:attrName>style.visibility</p:attrName>
                                        </p:attrNameLst>
                                      </p:cBhvr>
                                      <p:to>
                                        <p:strVal val="visible"/>
                                      </p:to>
                                    </p:set>
                                    <p:animEffect transition="in" filter="wipe(down)">
                                      <p:cBhvr>
                                        <p:cTn id="158" dur="580">
                                          <p:stCondLst>
                                            <p:cond delay="0"/>
                                          </p:stCondLst>
                                        </p:cTn>
                                        <p:tgtEl>
                                          <p:spTgt spid="3">
                                            <p:txEl>
                                              <p:pRg st="8" end="8"/>
                                            </p:txEl>
                                          </p:spTgt>
                                        </p:tgtEl>
                                      </p:cBhvr>
                                    </p:animEffect>
                                    <p:anim calcmode="lin" valueType="num">
                                      <p:cBhvr>
                                        <p:cTn id="15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8" end="8"/>
                                            </p:txEl>
                                          </p:spTgt>
                                        </p:tgtEl>
                                      </p:cBhvr>
                                      <p:to x="100000" y="60000"/>
                                    </p:animScale>
                                    <p:animScale>
                                      <p:cBhvr>
                                        <p:cTn id="165" dur="166" decel="50000">
                                          <p:stCondLst>
                                            <p:cond delay="676"/>
                                          </p:stCondLst>
                                        </p:cTn>
                                        <p:tgtEl>
                                          <p:spTgt spid="3">
                                            <p:txEl>
                                              <p:pRg st="8" end="8"/>
                                            </p:txEl>
                                          </p:spTgt>
                                        </p:tgtEl>
                                      </p:cBhvr>
                                      <p:to x="100000" y="100000"/>
                                    </p:animScale>
                                    <p:animScale>
                                      <p:cBhvr>
                                        <p:cTn id="166" dur="26">
                                          <p:stCondLst>
                                            <p:cond delay="1312"/>
                                          </p:stCondLst>
                                        </p:cTn>
                                        <p:tgtEl>
                                          <p:spTgt spid="3">
                                            <p:txEl>
                                              <p:pRg st="8" end="8"/>
                                            </p:txEl>
                                          </p:spTgt>
                                        </p:tgtEl>
                                      </p:cBhvr>
                                      <p:to x="100000" y="80000"/>
                                    </p:animScale>
                                    <p:animScale>
                                      <p:cBhvr>
                                        <p:cTn id="167" dur="166" decel="50000">
                                          <p:stCondLst>
                                            <p:cond delay="1338"/>
                                          </p:stCondLst>
                                        </p:cTn>
                                        <p:tgtEl>
                                          <p:spTgt spid="3">
                                            <p:txEl>
                                              <p:pRg st="8" end="8"/>
                                            </p:txEl>
                                          </p:spTgt>
                                        </p:tgtEl>
                                      </p:cBhvr>
                                      <p:to x="100000" y="100000"/>
                                    </p:animScale>
                                    <p:animScale>
                                      <p:cBhvr>
                                        <p:cTn id="168" dur="26">
                                          <p:stCondLst>
                                            <p:cond delay="1642"/>
                                          </p:stCondLst>
                                        </p:cTn>
                                        <p:tgtEl>
                                          <p:spTgt spid="3">
                                            <p:txEl>
                                              <p:pRg st="8" end="8"/>
                                            </p:txEl>
                                          </p:spTgt>
                                        </p:tgtEl>
                                      </p:cBhvr>
                                      <p:to x="100000" y="90000"/>
                                    </p:animScale>
                                    <p:animScale>
                                      <p:cBhvr>
                                        <p:cTn id="169" dur="166" decel="50000">
                                          <p:stCondLst>
                                            <p:cond delay="1668"/>
                                          </p:stCondLst>
                                        </p:cTn>
                                        <p:tgtEl>
                                          <p:spTgt spid="3">
                                            <p:txEl>
                                              <p:pRg st="8" end="8"/>
                                            </p:txEl>
                                          </p:spTgt>
                                        </p:tgtEl>
                                      </p:cBhvr>
                                      <p:to x="100000" y="100000"/>
                                    </p:animScale>
                                    <p:animScale>
                                      <p:cBhvr>
                                        <p:cTn id="170" dur="26">
                                          <p:stCondLst>
                                            <p:cond delay="1808"/>
                                          </p:stCondLst>
                                        </p:cTn>
                                        <p:tgtEl>
                                          <p:spTgt spid="3">
                                            <p:txEl>
                                              <p:pRg st="8" end="8"/>
                                            </p:txEl>
                                          </p:spTgt>
                                        </p:tgtEl>
                                      </p:cBhvr>
                                      <p:to x="100000" y="95000"/>
                                    </p:animScale>
                                    <p:animScale>
                                      <p:cBhvr>
                                        <p:cTn id="171" dur="166" decel="50000">
                                          <p:stCondLst>
                                            <p:cond delay="1834"/>
                                          </p:stCondLst>
                                        </p:cTn>
                                        <p:tgtEl>
                                          <p:spTgt spid="3">
                                            <p:txEl>
                                              <p:pRg st="8" end="8"/>
                                            </p:txEl>
                                          </p:spTgt>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3">
                                            <p:txEl>
                                              <p:pRg st="9" end="9"/>
                                            </p:txEl>
                                          </p:spTgt>
                                        </p:tgtEl>
                                        <p:attrNameLst>
                                          <p:attrName>style.visibility</p:attrName>
                                        </p:attrNameLst>
                                      </p:cBhvr>
                                      <p:to>
                                        <p:strVal val="visible"/>
                                      </p:to>
                                    </p:set>
                                    <p:animEffect transition="in" filter="wipe(down)">
                                      <p:cBhvr>
                                        <p:cTn id="176" dur="580">
                                          <p:stCondLst>
                                            <p:cond delay="0"/>
                                          </p:stCondLst>
                                        </p:cTn>
                                        <p:tgtEl>
                                          <p:spTgt spid="3">
                                            <p:txEl>
                                              <p:pRg st="9" end="9"/>
                                            </p:txEl>
                                          </p:spTgt>
                                        </p:tgtEl>
                                      </p:cBhvr>
                                    </p:animEffect>
                                    <p:anim calcmode="lin" valueType="num">
                                      <p:cBhvr>
                                        <p:cTn id="17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2" dur="26">
                                          <p:stCondLst>
                                            <p:cond delay="650"/>
                                          </p:stCondLst>
                                        </p:cTn>
                                        <p:tgtEl>
                                          <p:spTgt spid="3">
                                            <p:txEl>
                                              <p:pRg st="9" end="9"/>
                                            </p:txEl>
                                          </p:spTgt>
                                        </p:tgtEl>
                                      </p:cBhvr>
                                      <p:to x="100000" y="60000"/>
                                    </p:animScale>
                                    <p:animScale>
                                      <p:cBhvr>
                                        <p:cTn id="183" dur="166" decel="50000">
                                          <p:stCondLst>
                                            <p:cond delay="676"/>
                                          </p:stCondLst>
                                        </p:cTn>
                                        <p:tgtEl>
                                          <p:spTgt spid="3">
                                            <p:txEl>
                                              <p:pRg st="9" end="9"/>
                                            </p:txEl>
                                          </p:spTgt>
                                        </p:tgtEl>
                                      </p:cBhvr>
                                      <p:to x="100000" y="100000"/>
                                    </p:animScale>
                                    <p:animScale>
                                      <p:cBhvr>
                                        <p:cTn id="184" dur="26">
                                          <p:stCondLst>
                                            <p:cond delay="1312"/>
                                          </p:stCondLst>
                                        </p:cTn>
                                        <p:tgtEl>
                                          <p:spTgt spid="3">
                                            <p:txEl>
                                              <p:pRg st="9" end="9"/>
                                            </p:txEl>
                                          </p:spTgt>
                                        </p:tgtEl>
                                      </p:cBhvr>
                                      <p:to x="100000" y="80000"/>
                                    </p:animScale>
                                    <p:animScale>
                                      <p:cBhvr>
                                        <p:cTn id="185" dur="166" decel="50000">
                                          <p:stCondLst>
                                            <p:cond delay="1338"/>
                                          </p:stCondLst>
                                        </p:cTn>
                                        <p:tgtEl>
                                          <p:spTgt spid="3">
                                            <p:txEl>
                                              <p:pRg st="9" end="9"/>
                                            </p:txEl>
                                          </p:spTgt>
                                        </p:tgtEl>
                                      </p:cBhvr>
                                      <p:to x="100000" y="100000"/>
                                    </p:animScale>
                                    <p:animScale>
                                      <p:cBhvr>
                                        <p:cTn id="186" dur="26">
                                          <p:stCondLst>
                                            <p:cond delay="1642"/>
                                          </p:stCondLst>
                                        </p:cTn>
                                        <p:tgtEl>
                                          <p:spTgt spid="3">
                                            <p:txEl>
                                              <p:pRg st="9" end="9"/>
                                            </p:txEl>
                                          </p:spTgt>
                                        </p:tgtEl>
                                      </p:cBhvr>
                                      <p:to x="100000" y="90000"/>
                                    </p:animScale>
                                    <p:animScale>
                                      <p:cBhvr>
                                        <p:cTn id="187" dur="166" decel="50000">
                                          <p:stCondLst>
                                            <p:cond delay="1668"/>
                                          </p:stCondLst>
                                        </p:cTn>
                                        <p:tgtEl>
                                          <p:spTgt spid="3">
                                            <p:txEl>
                                              <p:pRg st="9" end="9"/>
                                            </p:txEl>
                                          </p:spTgt>
                                        </p:tgtEl>
                                      </p:cBhvr>
                                      <p:to x="100000" y="100000"/>
                                    </p:animScale>
                                    <p:animScale>
                                      <p:cBhvr>
                                        <p:cTn id="188" dur="26">
                                          <p:stCondLst>
                                            <p:cond delay="1808"/>
                                          </p:stCondLst>
                                        </p:cTn>
                                        <p:tgtEl>
                                          <p:spTgt spid="3">
                                            <p:txEl>
                                              <p:pRg st="9" end="9"/>
                                            </p:txEl>
                                          </p:spTgt>
                                        </p:tgtEl>
                                      </p:cBhvr>
                                      <p:to x="100000" y="95000"/>
                                    </p:animScale>
                                    <p:animScale>
                                      <p:cBhvr>
                                        <p:cTn id="189" dur="166" decel="50000">
                                          <p:stCondLst>
                                            <p:cond delay="1834"/>
                                          </p:stCondLst>
                                        </p:cTn>
                                        <p:tgtEl>
                                          <p:spTgt spid="3">
                                            <p:txEl>
                                              <p:pRg st="9" end="9"/>
                                            </p:txEl>
                                          </p:spTgt>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nodeType="clickEffect">
                                  <p:stCondLst>
                                    <p:cond delay="0"/>
                                  </p:stCondLst>
                                  <p:childTnLst>
                                    <p:set>
                                      <p:cBhvr>
                                        <p:cTn id="193" dur="1" fill="hold">
                                          <p:stCondLst>
                                            <p:cond delay="0"/>
                                          </p:stCondLst>
                                        </p:cTn>
                                        <p:tgtEl>
                                          <p:spTgt spid="3">
                                            <p:txEl>
                                              <p:pRg st="10" end="10"/>
                                            </p:txEl>
                                          </p:spTgt>
                                        </p:tgtEl>
                                        <p:attrNameLst>
                                          <p:attrName>style.visibility</p:attrName>
                                        </p:attrNameLst>
                                      </p:cBhvr>
                                      <p:to>
                                        <p:strVal val="visible"/>
                                      </p:to>
                                    </p:set>
                                    <p:animEffect transition="in" filter="wipe(down)">
                                      <p:cBhvr>
                                        <p:cTn id="194" dur="580">
                                          <p:stCondLst>
                                            <p:cond delay="0"/>
                                          </p:stCondLst>
                                        </p:cTn>
                                        <p:tgtEl>
                                          <p:spTgt spid="3">
                                            <p:txEl>
                                              <p:pRg st="10" end="10"/>
                                            </p:txEl>
                                          </p:spTgt>
                                        </p:tgtEl>
                                      </p:cBhvr>
                                    </p:animEffect>
                                    <p:anim calcmode="lin" valueType="num">
                                      <p:cBhvr>
                                        <p:cTn id="195"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3">
                                            <p:txEl>
                                              <p:pRg st="10" end="10"/>
                                            </p:txEl>
                                          </p:spTgt>
                                        </p:tgtEl>
                                      </p:cBhvr>
                                      <p:to x="100000" y="60000"/>
                                    </p:animScale>
                                    <p:animScale>
                                      <p:cBhvr>
                                        <p:cTn id="201" dur="166" decel="50000">
                                          <p:stCondLst>
                                            <p:cond delay="676"/>
                                          </p:stCondLst>
                                        </p:cTn>
                                        <p:tgtEl>
                                          <p:spTgt spid="3">
                                            <p:txEl>
                                              <p:pRg st="10" end="10"/>
                                            </p:txEl>
                                          </p:spTgt>
                                        </p:tgtEl>
                                      </p:cBhvr>
                                      <p:to x="100000" y="100000"/>
                                    </p:animScale>
                                    <p:animScale>
                                      <p:cBhvr>
                                        <p:cTn id="202" dur="26">
                                          <p:stCondLst>
                                            <p:cond delay="1312"/>
                                          </p:stCondLst>
                                        </p:cTn>
                                        <p:tgtEl>
                                          <p:spTgt spid="3">
                                            <p:txEl>
                                              <p:pRg st="10" end="10"/>
                                            </p:txEl>
                                          </p:spTgt>
                                        </p:tgtEl>
                                      </p:cBhvr>
                                      <p:to x="100000" y="80000"/>
                                    </p:animScale>
                                    <p:animScale>
                                      <p:cBhvr>
                                        <p:cTn id="203" dur="166" decel="50000">
                                          <p:stCondLst>
                                            <p:cond delay="1338"/>
                                          </p:stCondLst>
                                        </p:cTn>
                                        <p:tgtEl>
                                          <p:spTgt spid="3">
                                            <p:txEl>
                                              <p:pRg st="10" end="10"/>
                                            </p:txEl>
                                          </p:spTgt>
                                        </p:tgtEl>
                                      </p:cBhvr>
                                      <p:to x="100000" y="100000"/>
                                    </p:animScale>
                                    <p:animScale>
                                      <p:cBhvr>
                                        <p:cTn id="204" dur="26">
                                          <p:stCondLst>
                                            <p:cond delay="1642"/>
                                          </p:stCondLst>
                                        </p:cTn>
                                        <p:tgtEl>
                                          <p:spTgt spid="3">
                                            <p:txEl>
                                              <p:pRg st="10" end="10"/>
                                            </p:txEl>
                                          </p:spTgt>
                                        </p:tgtEl>
                                      </p:cBhvr>
                                      <p:to x="100000" y="90000"/>
                                    </p:animScale>
                                    <p:animScale>
                                      <p:cBhvr>
                                        <p:cTn id="205" dur="166" decel="50000">
                                          <p:stCondLst>
                                            <p:cond delay="1668"/>
                                          </p:stCondLst>
                                        </p:cTn>
                                        <p:tgtEl>
                                          <p:spTgt spid="3">
                                            <p:txEl>
                                              <p:pRg st="10" end="10"/>
                                            </p:txEl>
                                          </p:spTgt>
                                        </p:tgtEl>
                                      </p:cBhvr>
                                      <p:to x="100000" y="100000"/>
                                    </p:animScale>
                                    <p:animScale>
                                      <p:cBhvr>
                                        <p:cTn id="206" dur="26">
                                          <p:stCondLst>
                                            <p:cond delay="1808"/>
                                          </p:stCondLst>
                                        </p:cTn>
                                        <p:tgtEl>
                                          <p:spTgt spid="3">
                                            <p:txEl>
                                              <p:pRg st="10" end="10"/>
                                            </p:txEl>
                                          </p:spTgt>
                                        </p:tgtEl>
                                      </p:cBhvr>
                                      <p:to x="100000" y="95000"/>
                                    </p:animScale>
                                    <p:animScale>
                                      <p:cBhvr>
                                        <p:cTn id="207" dur="166" decel="50000">
                                          <p:stCondLst>
                                            <p:cond delay="1834"/>
                                          </p:stCondLst>
                                        </p:cTn>
                                        <p:tgtEl>
                                          <p:spTgt spid="3">
                                            <p:txEl>
                                              <p:pRg st="10" end="10"/>
                                            </p:txEl>
                                          </p:spTgt>
                                        </p:tgtEl>
                                      </p:cBhvr>
                                      <p:to x="100000" y="100000"/>
                                    </p:animScale>
                                  </p:child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3">
                                            <p:txEl>
                                              <p:pRg st="11" end="11"/>
                                            </p:txEl>
                                          </p:spTgt>
                                        </p:tgtEl>
                                        <p:attrNameLst>
                                          <p:attrName>style.visibility</p:attrName>
                                        </p:attrNameLst>
                                      </p:cBhvr>
                                      <p:to>
                                        <p:strVal val="visible"/>
                                      </p:to>
                                    </p:set>
                                    <p:animEffect transition="in" filter="wipe(down)">
                                      <p:cBhvr>
                                        <p:cTn id="212" dur="580">
                                          <p:stCondLst>
                                            <p:cond delay="0"/>
                                          </p:stCondLst>
                                        </p:cTn>
                                        <p:tgtEl>
                                          <p:spTgt spid="3">
                                            <p:txEl>
                                              <p:pRg st="11" end="11"/>
                                            </p:txEl>
                                          </p:spTgt>
                                        </p:tgtEl>
                                      </p:cBhvr>
                                    </p:animEffect>
                                    <p:anim calcmode="lin" valueType="num">
                                      <p:cBhvr>
                                        <p:cTn id="213"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8" dur="26">
                                          <p:stCondLst>
                                            <p:cond delay="650"/>
                                          </p:stCondLst>
                                        </p:cTn>
                                        <p:tgtEl>
                                          <p:spTgt spid="3">
                                            <p:txEl>
                                              <p:pRg st="11" end="11"/>
                                            </p:txEl>
                                          </p:spTgt>
                                        </p:tgtEl>
                                      </p:cBhvr>
                                      <p:to x="100000" y="60000"/>
                                    </p:animScale>
                                    <p:animScale>
                                      <p:cBhvr>
                                        <p:cTn id="219" dur="166" decel="50000">
                                          <p:stCondLst>
                                            <p:cond delay="676"/>
                                          </p:stCondLst>
                                        </p:cTn>
                                        <p:tgtEl>
                                          <p:spTgt spid="3">
                                            <p:txEl>
                                              <p:pRg st="11" end="11"/>
                                            </p:txEl>
                                          </p:spTgt>
                                        </p:tgtEl>
                                      </p:cBhvr>
                                      <p:to x="100000" y="100000"/>
                                    </p:animScale>
                                    <p:animScale>
                                      <p:cBhvr>
                                        <p:cTn id="220" dur="26">
                                          <p:stCondLst>
                                            <p:cond delay="1312"/>
                                          </p:stCondLst>
                                        </p:cTn>
                                        <p:tgtEl>
                                          <p:spTgt spid="3">
                                            <p:txEl>
                                              <p:pRg st="11" end="11"/>
                                            </p:txEl>
                                          </p:spTgt>
                                        </p:tgtEl>
                                      </p:cBhvr>
                                      <p:to x="100000" y="80000"/>
                                    </p:animScale>
                                    <p:animScale>
                                      <p:cBhvr>
                                        <p:cTn id="221" dur="166" decel="50000">
                                          <p:stCondLst>
                                            <p:cond delay="1338"/>
                                          </p:stCondLst>
                                        </p:cTn>
                                        <p:tgtEl>
                                          <p:spTgt spid="3">
                                            <p:txEl>
                                              <p:pRg st="11" end="11"/>
                                            </p:txEl>
                                          </p:spTgt>
                                        </p:tgtEl>
                                      </p:cBhvr>
                                      <p:to x="100000" y="100000"/>
                                    </p:animScale>
                                    <p:animScale>
                                      <p:cBhvr>
                                        <p:cTn id="222" dur="26">
                                          <p:stCondLst>
                                            <p:cond delay="1642"/>
                                          </p:stCondLst>
                                        </p:cTn>
                                        <p:tgtEl>
                                          <p:spTgt spid="3">
                                            <p:txEl>
                                              <p:pRg st="11" end="11"/>
                                            </p:txEl>
                                          </p:spTgt>
                                        </p:tgtEl>
                                      </p:cBhvr>
                                      <p:to x="100000" y="90000"/>
                                    </p:animScale>
                                    <p:animScale>
                                      <p:cBhvr>
                                        <p:cTn id="223" dur="166" decel="50000">
                                          <p:stCondLst>
                                            <p:cond delay="1668"/>
                                          </p:stCondLst>
                                        </p:cTn>
                                        <p:tgtEl>
                                          <p:spTgt spid="3">
                                            <p:txEl>
                                              <p:pRg st="11" end="11"/>
                                            </p:txEl>
                                          </p:spTgt>
                                        </p:tgtEl>
                                      </p:cBhvr>
                                      <p:to x="100000" y="100000"/>
                                    </p:animScale>
                                    <p:animScale>
                                      <p:cBhvr>
                                        <p:cTn id="224" dur="26">
                                          <p:stCondLst>
                                            <p:cond delay="1808"/>
                                          </p:stCondLst>
                                        </p:cTn>
                                        <p:tgtEl>
                                          <p:spTgt spid="3">
                                            <p:txEl>
                                              <p:pRg st="11" end="11"/>
                                            </p:txEl>
                                          </p:spTgt>
                                        </p:tgtEl>
                                      </p:cBhvr>
                                      <p:to x="100000" y="95000"/>
                                    </p:animScale>
                                    <p:animScale>
                                      <p:cBhvr>
                                        <p:cTn id="225" dur="166" decel="50000">
                                          <p:stCondLst>
                                            <p:cond delay="1834"/>
                                          </p:stCondLst>
                                        </p:cTn>
                                        <p:tgtEl>
                                          <p:spTgt spid="3">
                                            <p:txEl>
                                              <p:pRg st="11" end="11"/>
                                            </p:txEl>
                                          </p:spTgt>
                                        </p:tgtEl>
                                      </p:cBhvr>
                                      <p:to x="100000" y="100000"/>
                                    </p:animScale>
                                  </p:childTnLst>
                                </p:cTn>
                              </p:par>
                            </p:childTnLst>
                          </p:cTn>
                        </p:par>
                      </p:childTnLst>
                    </p:cTn>
                  </p:par>
                  <p:par>
                    <p:cTn id="226" fill="hold">
                      <p:stCondLst>
                        <p:cond delay="indefinite"/>
                      </p:stCondLst>
                      <p:childTnLst>
                        <p:par>
                          <p:cTn id="227" fill="hold">
                            <p:stCondLst>
                              <p:cond delay="0"/>
                            </p:stCondLst>
                            <p:childTnLst>
                              <p:par>
                                <p:cTn id="228" presetID="26" presetClass="entr" presetSubtype="0" fill="hold" nodeType="clickEffect">
                                  <p:stCondLst>
                                    <p:cond delay="0"/>
                                  </p:stCondLst>
                                  <p:childTnLst>
                                    <p:set>
                                      <p:cBhvr>
                                        <p:cTn id="229" dur="1" fill="hold">
                                          <p:stCondLst>
                                            <p:cond delay="0"/>
                                          </p:stCondLst>
                                        </p:cTn>
                                        <p:tgtEl>
                                          <p:spTgt spid="3">
                                            <p:txEl>
                                              <p:pRg st="12" end="12"/>
                                            </p:txEl>
                                          </p:spTgt>
                                        </p:tgtEl>
                                        <p:attrNameLst>
                                          <p:attrName>style.visibility</p:attrName>
                                        </p:attrNameLst>
                                      </p:cBhvr>
                                      <p:to>
                                        <p:strVal val="visible"/>
                                      </p:to>
                                    </p:set>
                                    <p:animEffect transition="in" filter="wipe(down)">
                                      <p:cBhvr>
                                        <p:cTn id="230" dur="580">
                                          <p:stCondLst>
                                            <p:cond delay="0"/>
                                          </p:stCondLst>
                                        </p:cTn>
                                        <p:tgtEl>
                                          <p:spTgt spid="3">
                                            <p:txEl>
                                              <p:pRg st="12" end="12"/>
                                            </p:txEl>
                                          </p:spTgt>
                                        </p:tgtEl>
                                      </p:cBhvr>
                                    </p:animEffect>
                                    <p:anim calcmode="lin" valueType="num">
                                      <p:cBhvr>
                                        <p:cTn id="23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3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3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3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6" dur="26">
                                          <p:stCondLst>
                                            <p:cond delay="650"/>
                                          </p:stCondLst>
                                        </p:cTn>
                                        <p:tgtEl>
                                          <p:spTgt spid="3">
                                            <p:txEl>
                                              <p:pRg st="12" end="12"/>
                                            </p:txEl>
                                          </p:spTgt>
                                        </p:tgtEl>
                                      </p:cBhvr>
                                      <p:to x="100000" y="60000"/>
                                    </p:animScale>
                                    <p:animScale>
                                      <p:cBhvr>
                                        <p:cTn id="237" dur="166" decel="50000">
                                          <p:stCondLst>
                                            <p:cond delay="676"/>
                                          </p:stCondLst>
                                        </p:cTn>
                                        <p:tgtEl>
                                          <p:spTgt spid="3">
                                            <p:txEl>
                                              <p:pRg st="12" end="12"/>
                                            </p:txEl>
                                          </p:spTgt>
                                        </p:tgtEl>
                                      </p:cBhvr>
                                      <p:to x="100000" y="100000"/>
                                    </p:animScale>
                                    <p:animScale>
                                      <p:cBhvr>
                                        <p:cTn id="238" dur="26">
                                          <p:stCondLst>
                                            <p:cond delay="1312"/>
                                          </p:stCondLst>
                                        </p:cTn>
                                        <p:tgtEl>
                                          <p:spTgt spid="3">
                                            <p:txEl>
                                              <p:pRg st="12" end="12"/>
                                            </p:txEl>
                                          </p:spTgt>
                                        </p:tgtEl>
                                      </p:cBhvr>
                                      <p:to x="100000" y="80000"/>
                                    </p:animScale>
                                    <p:animScale>
                                      <p:cBhvr>
                                        <p:cTn id="239" dur="166" decel="50000">
                                          <p:stCondLst>
                                            <p:cond delay="1338"/>
                                          </p:stCondLst>
                                        </p:cTn>
                                        <p:tgtEl>
                                          <p:spTgt spid="3">
                                            <p:txEl>
                                              <p:pRg st="12" end="12"/>
                                            </p:txEl>
                                          </p:spTgt>
                                        </p:tgtEl>
                                      </p:cBhvr>
                                      <p:to x="100000" y="100000"/>
                                    </p:animScale>
                                    <p:animScale>
                                      <p:cBhvr>
                                        <p:cTn id="240" dur="26">
                                          <p:stCondLst>
                                            <p:cond delay="1642"/>
                                          </p:stCondLst>
                                        </p:cTn>
                                        <p:tgtEl>
                                          <p:spTgt spid="3">
                                            <p:txEl>
                                              <p:pRg st="12" end="12"/>
                                            </p:txEl>
                                          </p:spTgt>
                                        </p:tgtEl>
                                      </p:cBhvr>
                                      <p:to x="100000" y="90000"/>
                                    </p:animScale>
                                    <p:animScale>
                                      <p:cBhvr>
                                        <p:cTn id="241" dur="166" decel="50000">
                                          <p:stCondLst>
                                            <p:cond delay="1668"/>
                                          </p:stCondLst>
                                        </p:cTn>
                                        <p:tgtEl>
                                          <p:spTgt spid="3">
                                            <p:txEl>
                                              <p:pRg st="12" end="12"/>
                                            </p:txEl>
                                          </p:spTgt>
                                        </p:tgtEl>
                                      </p:cBhvr>
                                      <p:to x="100000" y="100000"/>
                                    </p:animScale>
                                    <p:animScale>
                                      <p:cBhvr>
                                        <p:cTn id="242" dur="26">
                                          <p:stCondLst>
                                            <p:cond delay="1808"/>
                                          </p:stCondLst>
                                        </p:cTn>
                                        <p:tgtEl>
                                          <p:spTgt spid="3">
                                            <p:txEl>
                                              <p:pRg st="12" end="12"/>
                                            </p:txEl>
                                          </p:spTgt>
                                        </p:tgtEl>
                                      </p:cBhvr>
                                      <p:to x="100000" y="95000"/>
                                    </p:animScale>
                                    <p:animScale>
                                      <p:cBhvr>
                                        <p:cTn id="243"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914400"/>
            <a:ext cx="5943600" cy="1143000"/>
          </a:xfrm>
        </p:spPr>
        <p:txBody>
          <a:bodyPr>
            <a:normAutofit/>
          </a:bodyPr>
          <a:lstStyle/>
          <a:p>
            <a:r>
              <a:rPr lang="vi-VN" sz="3600" b="1" dirty="0">
                <a:solidFill>
                  <a:srgbClr val="FFC000"/>
                </a:solidFill>
                <a:latin typeface="Times New Roman" panose="02020603050405020304" pitchFamily="18" charset="0"/>
                <a:cs typeface="Times New Roman" panose="02020603050405020304" pitchFamily="18" charset="0"/>
              </a:rPr>
              <a:t>III</a:t>
            </a:r>
            <a:r>
              <a:rPr lang="en-US" sz="3600" b="1" dirty="0">
                <a:solidFill>
                  <a:srgbClr val="FFC000"/>
                </a:solidFill>
                <a:latin typeface="Times New Roman" panose="02020603050405020304" pitchFamily="18" charset="0"/>
                <a:cs typeface="Times New Roman" panose="02020603050405020304" pitchFamily="18" charset="0"/>
              </a:rPr>
              <a:t>.</a:t>
            </a:r>
            <a:r>
              <a:rPr lang="vi-VN" sz="3600" b="1" dirty="0">
                <a:solidFill>
                  <a:srgbClr val="FFC000"/>
                </a:solidFill>
                <a:latin typeface="Times New Roman" panose="02020603050405020304" pitchFamily="18" charset="0"/>
                <a:cs typeface="Times New Roman" panose="02020603050405020304" pitchFamily="18" charset="0"/>
              </a:rPr>
              <a:t> CÁCH TIẾN HÀNH</a:t>
            </a:r>
            <a:r>
              <a:rPr lang="en-US" sz="3600" b="1" dirty="0">
                <a:solidFill>
                  <a:srgbClr val="FFC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133600" y="2362201"/>
            <a:ext cx="8229600" cy="1828799"/>
          </a:xfrm>
        </p:spPr>
        <p:txBody>
          <a:bodyPr>
            <a:normAutofit/>
          </a:bodyPr>
          <a:lstStyle/>
          <a:p>
            <a:pPr marL="0" indent="0" algn="ctr">
              <a:buNone/>
            </a:pPr>
            <a:r>
              <a:rPr lang="en-US" sz="2800" b="1" dirty="0">
                <a:solidFill>
                  <a:srgbClr val="00B050"/>
                </a:solidFill>
                <a:latin typeface="Times New Roman" panose="02020603050405020304" pitchFamily="18" charset="0"/>
                <a:cs typeface="Times New Roman" pitchFamily="18" charset="0"/>
              </a:rPr>
              <a:t> </a:t>
            </a:r>
            <a:r>
              <a:rPr lang="en-US" b="1" dirty="0" smtClean="0">
                <a:solidFill>
                  <a:srgbClr val="00B050"/>
                </a:solidFill>
                <a:latin typeface="Times New Roman" pitchFamily="18" charset="0"/>
                <a:cs typeface="Times New Roman" pitchFamily="18" charset="0"/>
              </a:rPr>
              <a:t>1. </a:t>
            </a:r>
            <a:r>
              <a:rPr lang="en-US" b="1" dirty="0" err="1" smtClean="0">
                <a:solidFill>
                  <a:srgbClr val="00B050"/>
                </a:solidFill>
                <a:latin typeface="Times New Roman" pitchFamily="18" charset="0"/>
                <a:cs typeface="Times New Roman" pitchFamily="18" charset="0"/>
              </a:rPr>
              <a:t>Ổn</a:t>
            </a:r>
            <a:r>
              <a:rPr lang="en-US" b="1" dirty="0" smtClean="0">
                <a:solidFill>
                  <a:srgbClr val="00B05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định tổ chức</a:t>
            </a:r>
            <a:r>
              <a:rPr lang="en-US" dirty="0">
                <a:solidFill>
                  <a:srgbClr val="00B050"/>
                </a:solidFill>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Cô</a:t>
            </a:r>
            <a:r>
              <a:rPr lang="en-US" sz="2700" dirty="0">
                <a:latin typeface="Times New Roman" pitchFamily="18" charset="0"/>
                <a:cs typeface="Times New Roman" pitchFamily="18" charset="0"/>
              </a:rPr>
              <a:t> và trẻ cùng chơi trò chơi:  “Chiếc túi </a:t>
            </a:r>
            <a:r>
              <a:rPr lang="en-US" sz="2700" dirty="0" err="1">
                <a:latin typeface="Times New Roman" pitchFamily="18" charset="0"/>
                <a:cs typeface="Times New Roman" pitchFamily="18" charset="0"/>
              </a:rPr>
              <a:t>kì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diệu</a:t>
            </a:r>
            <a:r>
              <a:rPr lang="en-US" sz="2700" dirty="0">
                <a:latin typeface="Times New Roman" pitchFamily="18" charset="0"/>
                <a:cs typeface="Times New Roman" pitchFamily="18" charset="0"/>
              </a:rPr>
              <a:t>”. </a:t>
            </a:r>
            <a:r>
              <a:rPr lang="en-US" sz="2700" dirty="0" err="1">
                <a:latin typeface="Times New Roman" panose="02020603050405020304" pitchFamily="18" charset="0"/>
                <a:cs typeface="Times New Roman" panose="02020603050405020304" pitchFamily="18" charset="0"/>
              </a:rPr>
              <a:t>Trò</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dắt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9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1440" y="350949"/>
            <a:ext cx="6355080" cy="1143000"/>
          </a:xfrm>
        </p:spPr>
        <p:txBody>
          <a:bodyPr>
            <a:noAutofit/>
          </a:bodyPr>
          <a:lstStyle/>
          <a:p>
            <a:pPr algn="l"/>
            <a:r>
              <a:rPr lang="vi-VN" sz="3200" b="1" dirty="0">
                <a:solidFill>
                  <a:srgbClr val="FFFF00"/>
                </a:solidFill>
              </a:rPr>
              <a:t>2. Phương pháp, hình thức tổ chức:</a:t>
            </a:r>
            <a:endParaRPr lang="en-US" sz="2800" dirty="0">
              <a:solidFill>
                <a:srgbClr val="FFFF00"/>
              </a:solidFill>
            </a:endParaRPr>
          </a:p>
        </p:txBody>
      </p:sp>
      <p:sp>
        <p:nvSpPr>
          <p:cNvPr id="4" name="Title 1"/>
          <p:cNvSpPr txBox="1">
            <a:spLocks/>
          </p:cNvSpPr>
          <p:nvPr/>
        </p:nvSpPr>
        <p:spPr>
          <a:xfrm>
            <a:off x="2472743" y="1130121"/>
            <a:ext cx="8391445" cy="7276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vi-VN" sz="2800" b="1" i="1" dirty="0" smtClean="0">
                <a:solidFill>
                  <a:srgbClr val="92D050"/>
                </a:solidFill>
              </a:rPr>
              <a:t>Quan </a:t>
            </a:r>
            <a:r>
              <a:rPr lang="vi-VN" sz="2800" b="1" i="1" dirty="0">
                <a:solidFill>
                  <a:srgbClr val="92D050"/>
                </a:solidFill>
              </a:rPr>
              <a:t>sát, nhận xét mẫu</a:t>
            </a:r>
            <a:r>
              <a:rPr lang="vi-VN" sz="2800" b="1" i="1" dirty="0" smtClean="0">
                <a:solidFill>
                  <a:srgbClr val="92D050"/>
                </a:solidFill>
              </a:rPr>
              <a:t>.</a:t>
            </a:r>
            <a:endParaRPr lang="en-US" sz="2800" b="1" i="1" dirty="0" smtClean="0">
              <a:solidFill>
                <a:srgbClr val="92D05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81" y="1857777"/>
            <a:ext cx="9633398" cy="4362718"/>
          </a:xfrm>
          <a:prstGeom prst="rect">
            <a:avLst/>
          </a:prstGeom>
        </p:spPr>
      </p:pic>
    </p:spTree>
    <p:extLst>
      <p:ext uri="{BB962C8B-B14F-4D97-AF65-F5344CB8AC3E}">
        <p14:creationId xmlns:p14="http://schemas.microsoft.com/office/powerpoint/2010/main" val="4449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609600"/>
            <a:ext cx="6355080" cy="1143000"/>
          </a:xfrm>
        </p:spPr>
        <p:txBody>
          <a:bodyPr>
            <a:noAutofit/>
          </a:bodyPr>
          <a:lstStyle/>
          <a:p>
            <a:pPr algn="l"/>
            <a:r>
              <a:rPr lang="vi-VN" sz="3200" b="1" dirty="0">
                <a:solidFill>
                  <a:srgbClr val="FFFF00"/>
                </a:solidFill>
              </a:rPr>
              <a:t>2. Phương pháp, hình thức tổ chức:</a:t>
            </a:r>
            <a:endParaRPr lang="en-US" sz="2800" dirty="0">
              <a:solidFill>
                <a:srgbClr val="FFFF00"/>
              </a:solidFill>
            </a:endParaRPr>
          </a:p>
        </p:txBody>
      </p:sp>
      <p:sp>
        <p:nvSpPr>
          <p:cNvPr id="4" name="Title 1"/>
          <p:cNvSpPr txBox="1">
            <a:spLocks/>
          </p:cNvSpPr>
          <p:nvPr/>
        </p:nvSpPr>
        <p:spPr>
          <a:xfrm>
            <a:off x="1752600" y="2514600"/>
            <a:ext cx="83515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b="1" i="1" dirty="0">
                <a:solidFill>
                  <a:srgbClr val="92D050"/>
                </a:solidFill>
              </a:rPr>
              <a:t>* Quan sát, nhận xét mẫu.</a:t>
            </a:r>
          </a:p>
          <a:p>
            <a:pPr algn="l"/>
            <a:r>
              <a:rPr lang="vi-VN" sz="2800" dirty="0">
                <a:solidFill>
                  <a:prstClr val="black"/>
                </a:solidFill>
              </a:rPr>
              <a:t>- Cô đưa tranh mẫu ra cho trẻ quan sát và hướng dẫn trẻ nhận xét.</a:t>
            </a:r>
          </a:p>
          <a:p>
            <a:pPr algn="l"/>
            <a:r>
              <a:rPr lang="vi-VN" sz="2800" dirty="0">
                <a:solidFill>
                  <a:prstClr val="black"/>
                </a:solidFill>
              </a:rPr>
              <a:t>+ Tên gọi bức tranh.</a:t>
            </a:r>
          </a:p>
          <a:p>
            <a:pPr algn="l"/>
            <a:r>
              <a:rPr lang="vi-VN" sz="2800" dirty="0">
                <a:solidFill>
                  <a:prstClr val="black"/>
                </a:solidFill>
              </a:rPr>
              <a:t>+ Màu sắc trong tranh thế nào?</a:t>
            </a:r>
          </a:p>
        </p:txBody>
      </p:sp>
    </p:spTree>
    <p:extLst>
      <p:ext uri="{BB962C8B-B14F-4D97-AF65-F5344CB8AC3E}">
        <p14:creationId xmlns:p14="http://schemas.microsoft.com/office/powerpoint/2010/main" val="40908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609600"/>
            <a:ext cx="8610600" cy="5486400"/>
          </a:xfrm>
        </p:spPr>
        <p:txBody>
          <a:bodyPr>
            <a:noAutofit/>
          </a:bodyPr>
          <a:lstStyle/>
          <a:p>
            <a:pPr marL="0" indent="0" algn="ctr">
              <a:buNone/>
            </a:pPr>
            <a:r>
              <a:rPr lang="vi-VN" sz="2400" b="1" i="1" dirty="0">
                <a:solidFill>
                  <a:srgbClr val="00B0F0"/>
                </a:solidFill>
                <a:latin typeface="Times New Roman" panose="02020603050405020304" pitchFamily="18" charset="0"/>
                <a:cs typeface="Times New Roman" panose="02020603050405020304" pitchFamily="18" charset="0"/>
              </a:rPr>
              <a:t>* Cô làm mẫu:</a:t>
            </a:r>
          </a:p>
          <a:p>
            <a:pPr marL="0" indent="0">
              <a:buNone/>
            </a:pPr>
            <a:r>
              <a:rPr lang="vi-VN" sz="2000" dirty="0">
                <a:latin typeface="Times New Roman" panose="02020603050405020304" pitchFamily="18" charset="0"/>
                <a:cs typeface="Times New Roman" panose="02020603050405020304" pitchFamily="18" charset="0"/>
              </a:rPr>
              <a:t>- Cô để vở trước mặt, ngón tay trỏ phải cô chấm hồ và chấm vào mũi tên màu đỏ. Tay trái cô cầm hình tròn màu đỏ và đặt vào chấm mũi tên, dùng tay ấn nhẹ cho hình không bị rơi. Cứ như vậy, cô chấm hồ vào chấm mũi tên và chọn hình tròn màu đỏ đặt lên cho đến hết các chấm. Sau khi dán xong cô lau tay vào khăn.</a:t>
            </a:r>
          </a:p>
          <a:p>
            <a:pPr marL="0" indent="0">
              <a:buNone/>
            </a:pPr>
            <a:r>
              <a:rPr lang="vi-VN" sz="2000" dirty="0">
                <a:latin typeface="Times New Roman" panose="02020603050405020304" pitchFamily="18" charset="0"/>
                <a:cs typeface="Times New Roman" panose="02020603050405020304" pitchFamily="18" charset="0"/>
              </a:rPr>
              <a:t>- Khi thực hiện hỏi trẻ:</a:t>
            </a:r>
          </a:p>
          <a:p>
            <a:pPr marL="0" indent="0">
              <a:buNone/>
            </a:pPr>
            <a:r>
              <a:rPr lang="vi-VN" sz="2000" dirty="0">
                <a:latin typeface="Times New Roman" panose="02020603050405020304" pitchFamily="18" charset="0"/>
                <a:cs typeface="Times New Roman" panose="02020603050405020304" pitchFamily="18" charset="0"/>
              </a:rPr>
              <a:t>+ Cô đang làm gì đấy?</a:t>
            </a:r>
          </a:p>
          <a:p>
            <a:pPr marL="0" indent="0">
              <a:buNone/>
            </a:pPr>
            <a:r>
              <a:rPr lang="vi-VN" sz="2000" dirty="0">
                <a:latin typeface="Times New Roman" panose="02020603050405020304" pitchFamily="18" charset="0"/>
                <a:cs typeface="Times New Roman" panose="02020603050405020304" pitchFamily="18" charset="0"/>
              </a:rPr>
              <a:t>+ Cô làm thế nào?</a:t>
            </a:r>
          </a:p>
          <a:p>
            <a:pPr marL="0" indent="0">
              <a:buNone/>
            </a:pPr>
            <a:r>
              <a:rPr lang="vi-VN" sz="2000" dirty="0">
                <a:latin typeface="Times New Roman" panose="02020603050405020304" pitchFamily="18" charset="0"/>
                <a:cs typeface="Times New Roman" panose="02020603050405020304" pitchFamily="18" charset="0"/>
              </a:rPr>
              <a:t>+ Cô dán quả bóng màu gì?</a:t>
            </a:r>
          </a:p>
          <a:p>
            <a:pPr marL="0" indent="0">
              <a:buNone/>
            </a:pPr>
            <a:r>
              <a:rPr lang="vi-VN" sz="2000" dirty="0">
                <a:latin typeface="Times New Roman" panose="02020603050405020304" pitchFamily="18" charset="0"/>
                <a:cs typeface="Times New Roman" panose="02020603050405020304" pitchFamily="18" charset="0"/>
              </a:rPr>
              <a:t>- Cho 1 trẻ khá lên làm cho các bạn xem, cho trẻ nhận xét và cô nhận xét: Bạn chọn màu gì? Bạn dán được hình gì?</a:t>
            </a:r>
          </a:p>
          <a:p>
            <a:pPr marL="0" indent="0">
              <a:buNone/>
            </a:pPr>
            <a:r>
              <a:rPr lang="vi-VN" sz="2000" dirty="0">
                <a:latin typeface="Times New Roman" panose="02020603050405020304" pitchFamily="18" charset="0"/>
                <a:cs typeface="Times New Roman" panose="02020603050405020304" pitchFamily="18" charset="0"/>
              </a:rPr>
              <a:t>- Cho trẻ làm động tác dán hình bằng tay không?</a:t>
            </a:r>
          </a:p>
          <a:p>
            <a:pPr marL="0" indent="0">
              <a:buNone/>
            </a:pPr>
            <a:r>
              <a:rPr lang="vi-VN" sz="2000" dirty="0">
                <a:latin typeface="Times New Roman" panose="02020603050405020304" pitchFamily="18" charset="0"/>
                <a:cs typeface="Times New Roman" panose="02020603050405020304" pitchFamily="18" charset="0"/>
              </a:rPr>
              <a:t>- Cô củng cố cách ngồi, cách chấm hồ, lau tay vào khăn cho trẻ.</a:t>
            </a:r>
          </a:p>
          <a:p>
            <a:pPr marL="0" indent="0">
              <a:buNone/>
            </a:pPr>
            <a:r>
              <a:rPr lang="en-US" sz="2000" b="1" i="1" dirty="0">
                <a:solidFill>
                  <a:schemeClr val="accent6">
                    <a:lumMod val="75000"/>
                  </a:schemeClr>
                </a:solidFill>
                <a:latin typeface="Times New Roman" panose="02020603050405020304" pitchFamily="18" charset="0"/>
                <a:cs typeface="Times New Roman" panose="02020603050405020304" pitchFamily="18" charset="0"/>
              </a:rPr>
              <a:t>*</a:t>
            </a:r>
            <a:r>
              <a:rPr lang="vi-VN" sz="2000" b="1" i="1" dirty="0">
                <a:solidFill>
                  <a:schemeClr val="accent6">
                    <a:lumMod val="75000"/>
                  </a:schemeClr>
                </a:solidFill>
                <a:latin typeface="Times New Roman" panose="02020603050405020304" pitchFamily="18" charset="0"/>
                <a:cs typeface="Times New Roman" panose="02020603050405020304" pitchFamily="18" charset="0"/>
              </a:rPr>
              <a:t> GD</a:t>
            </a:r>
            <a:r>
              <a:rPr lang="en-US" sz="2000" b="1" i="1" dirty="0">
                <a:solidFill>
                  <a:schemeClr val="accent6">
                    <a:lumMod val="75000"/>
                  </a:schemeClr>
                </a:solidFill>
                <a:latin typeface="Times New Roman" panose="02020603050405020304" pitchFamily="18" charset="0"/>
                <a:cs typeface="Times New Roman" panose="02020603050405020304" pitchFamily="18" charset="0"/>
              </a:rPr>
              <a:t>:</a:t>
            </a:r>
            <a:r>
              <a:rPr lang="vi-VN" sz="2000" b="1" i="1" dirty="0">
                <a:solidFill>
                  <a:schemeClr val="accent6">
                    <a:lumMod val="75000"/>
                  </a:schemeClr>
                </a:solidFill>
                <a:latin typeface="Times New Roman" panose="02020603050405020304" pitchFamily="18" charset="0"/>
                <a:cs typeface="Times New Roman" panose="02020603050405020304" pitchFamily="18" charset="0"/>
              </a:rPr>
              <a:t> trẻ biết giữ gìn đồ dùng sạch sẽ.</a:t>
            </a:r>
          </a:p>
        </p:txBody>
      </p:sp>
    </p:spTree>
    <p:extLst>
      <p:ext uri="{BB962C8B-B14F-4D97-AF65-F5344CB8AC3E}">
        <p14:creationId xmlns:p14="http://schemas.microsoft.com/office/powerpoint/2010/main" val="367398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12700"/>
            <a:ext cx="2971800" cy="563562"/>
          </a:xfrm>
        </p:spPr>
        <p:txBody>
          <a:bodyPr>
            <a:noAutofit/>
          </a:bodyPr>
          <a:lstStyle/>
          <a:p>
            <a:r>
              <a:rPr lang="en-US" sz="2800" b="1" dirty="0">
                <a:solidFill>
                  <a:srgbClr val="C00000"/>
                </a:solidFill>
                <a:latin typeface="Times New Roman" panose="02020603050405020304" pitchFamily="18" charset="0"/>
                <a:cs typeface="Times New Roman" panose="02020603050405020304" pitchFamily="18" charset="0"/>
              </a:rPr>
              <a:t>Video </a:t>
            </a:r>
            <a:r>
              <a:rPr lang="en-US" sz="2800" b="1" dirty="0" err="1">
                <a:solidFill>
                  <a:srgbClr val="C00000"/>
                </a:solidFill>
                <a:latin typeface="Times New Roman" panose="02020603050405020304" pitchFamily="18" charset="0"/>
                <a:cs typeface="Times New Roman" panose="02020603050405020304" pitchFamily="18" charset="0"/>
              </a:rPr>
              <a:t>cô</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mẫu</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4" name="video dán bóng bay màu đỏ">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588962"/>
            <a:ext cx="9144000" cy="6294438"/>
          </a:xfrm>
          <a:prstGeom prst="rect">
            <a:avLst/>
          </a:prstGeom>
        </p:spPr>
      </p:pic>
    </p:spTree>
    <p:extLst>
      <p:ext uri="{BB962C8B-B14F-4D97-AF65-F5344CB8AC3E}">
        <p14:creationId xmlns:p14="http://schemas.microsoft.com/office/powerpoint/2010/main" val="36411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990600"/>
            <a:ext cx="8229600" cy="2819400"/>
          </a:xfrm>
        </p:spPr>
        <p:txBody>
          <a:bodyPr>
            <a:noAutofit/>
          </a:bodyPr>
          <a:lstStyle/>
          <a:p>
            <a:pPr marL="0" indent="0" algn="ctr">
              <a:buNone/>
            </a:pPr>
            <a:r>
              <a:rPr lang="vi-VN" sz="2800" b="1" i="1" dirty="0">
                <a:solidFill>
                  <a:srgbClr val="00B050"/>
                </a:solidFill>
                <a:latin typeface="Times New Roman" panose="02020603050405020304" pitchFamily="18" charset="0"/>
                <a:cs typeface="Times New Roman" panose="02020603050405020304" pitchFamily="18" charset="0"/>
              </a:rPr>
              <a:t>* Trẻ thực hiện</a:t>
            </a:r>
            <a:r>
              <a:rPr lang="en-US" sz="2800" b="1" i="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Cô cho trẻ thực hiện,cô chú ý quan sát, động viên trẻ chọn màu và dán hình.</a:t>
            </a:r>
          </a:p>
          <a:p>
            <a:pPr marL="0" indent="0">
              <a:buNone/>
            </a:pPr>
            <a:r>
              <a:rPr lang="vi-VN" sz="2400" dirty="0">
                <a:latin typeface="Times New Roman" panose="02020603050405020304" pitchFamily="18" charset="0"/>
                <a:cs typeface="Times New Roman" panose="02020603050405020304" pitchFamily="18" charset="0"/>
              </a:rPr>
              <a:t>(Hỏi trẻ: Con đang làm gì? Con dán hình như thế nào?) </a:t>
            </a:r>
          </a:p>
          <a:p>
            <a:pPr marL="0" indent="0">
              <a:buNone/>
            </a:pPr>
            <a:r>
              <a:rPr lang="vi-VN" sz="2400" dirty="0">
                <a:latin typeface="Times New Roman" panose="02020603050405020304" pitchFamily="18" charset="0"/>
                <a:cs typeface="Times New Roman" panose="02020603050405020304" pitchFamily="18" charset="0"/>
              </a:rPr>
              <a:t>- Nhận xét sản phẩm:</a:t>
            </a:r>
          </a:p>
          <a:p>
            <a:pPr marL="0" indent="0">
              <a:buNone/>
            </a:pPr>
            <a:r>
              <a:rPr lang="vi-VN" sz="2400" dirty="0">
                <a:latin typeface="Times New Roman" panose="02020603050405020304" pitchFamily="18" charset="0"/>
                <a:cs typeface="Times New Roman" panose="02020603050405020304" pitchFamily="18" charset="0"/>
              </a:rPr>
              <a:t>- Cho trẻ lên treo sản phẩm của mình và nhận xét bài của mình, của bạn: Con thích bức tranh nào? Vì sao?</a:t>
            </a:r>
          </a:p>
          <a:p>
            <a:pPr marL="0" indent="0">
              <a:buNone/>
            </a:pPr>
            <a:r>
              <a:rPr lang="vi-VN" sz="2400" dirty="0">
                <a:latin typeface="Times New Roman" panose="02020603050405020304" pitchFamily="18" charset="0"/>
                <a:cs typeface="Times New Roman" panose="02020603050405020304" pitchFamily="18" charset="0"/>
              </a:rPr>
              <a:t>- Cô nhận xét bài của trẻ, động viên khen ngợi trẻ</a:t>
            </a:r>
          </a:p>
        </p:txBody>
      </p:sp>
    </p:spTree>
    <p:extLst>
      <p:ext uri="{BB962C8B-B14F-4D97-AF65-F5344CB8AC3E}">
        <p14:creationId xmlns:p14="http://schemas.microsoft.com/office/powerpoint/2010/main" val="33327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Widescreen</PresentationFormat>
  <Paragraphs>62</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1_Office Theme</vt:lpstr>
      <vt:lpstr>UBND PHƯỜNG BỒ ĐỀ TRƯỜNG MẦM NON BẮC BIÊN</vt:lpstr>
      <vt:lpstr>I. MỤC ĐÍCH , YÊU CẦU:</vt:lpstr>
      <vt:lpstr>II. CHUẨN BỊ:</vt:lpstr>
      <vt:lpstr>III. CÁCH TIẾN HÀNH:</vt:lpstr>
      <vt:lpstr>2. Phương pháp, hình thức tổ chức:</vt:lpstr>
      <vt:lpstr>2. Phương pháp, hình thức tổ chức:</vt:lpstr>
      <vt:lpstr>PowerPoint Presentation</vt:lpstr>
      <vt:lpstr>Video cô làm mẫu</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huy_ctn</cp:lastModifiedBy>
  <cp:revision>3</cp:revision>
  <dcterms:created xsi:type="dcterms:W3CDTF">2025-09-12T06:09:37Z</dcterms:created>
  <dcterms:modified xsi:type="dcterms:W3CDTF">2025-09-15T04:50:47Z</dcterms:modified>
</cp:coreProperties>
</file>