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0" r:id="rId3"/>
    <p:sldId id="307" r:id="rId4"/>
    <p:sldId id="301" r:id="rId5"/>
    <p:sldId id="291" r:id="rId6"/>
    <p:sldId id="309" r:id="rId7"/>
    <p:sldId id="310" r:id="rId8"/>
    <p:sldId id="311" r:id="rId9"/>
    <p:sldId id="314" r:id="rId10"/>
    <p:sldId id="315" r:id="rId11"/>
    <p:sldId id="316" r:id="rId12"/>
    <p:sldId id="317" r:id="rId13"/>
    <p:sldId id="305" r:id="rId14"/>
    <p:sldId id="306" r:id="rId15"/>
    <p:sldId id="283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2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E994-5187-4093-A410-B5FEC56D6B47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1760" y="2785212"/>
            <a:ext cx="649224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LÀM QUEN VĂN HỌC</a:t>
            </a:r>
            <a:endParaRPr lang="vi-VN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47" y="562708"/>
            <a:ext cx="1855028" cy="1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16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11" y="3585906"/>
            <a:ext cx="1557754" cy="2488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1714" y="116113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/>
              <a:t>+ Gà con đã giúp 2 bạn ra sao</a:t>
            </a:r>
            <a:r>
              <a:rPr lang="vi-VN" sz="2000" dirty="0" smtClean="0"/>
              <a:t>?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91" y="3635918"/>
            <a:ext cx="2332590" cy="233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60" y="3691768"/>
            <a:ext cx="2276740" cy="22767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51450" y="1216827"/>
            <a:ext cx="4547559" cy="2474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84314" y="194010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b="1" dirty="0">
                <a:solidFill>
                  <a:srgbClr val="064A06"/>
                </a:solidFill>
              </a:rPr>
              <a:t>Để tớ lấy thuốc đỏ và bông băng băng lại </a:t>
            </a:r>
            <a:endParaRPr lang="en-US" sz="1600" b="1" dirty="0" smtClean="0">
              <a:solidFill>
                <a:srgbClr val="064A06"/>
              </a:solidFill>
            </a:endParaRPr>
          </a:p>
          <a:p>
            <a:r>
              <a:rPr lang="vi-VN" sz="1600" b="1" dirty="0" smtClean="0">
                <a:solidFill>
                  <a:srgbClr val="064A06"/>
                </a:solidFill>
              </a:rPr>
              <a:t>v</a:t>
            </a:r>
            <a:r>
              <a:rPr lang="en-US" sz="1600" b="1" dirty="0" smtClean="0">
                <a:solidFill>
                  <a:srgbClr val="064A06"/>
                </a:solidFill>
              </a:rPr>
              <a:t>ế</a:t>
            </a:r>
            <a:r>
              <a:rPr lang="vi-VN" sz="1600" b="1" dirty="0" smtClean="0">
                <a:solidFill>
                  <a:srgbClr val="064A06"/>
                </a:solidFill>
              </a:rPr>
              <a:t>t </a:t>
            </a:r>
            <a:r>
              <a:rPr lang="vi-VN" sz="1600" b="1" dirty="0">
                <a:solidFill>
                  <a:srgbClr val="064A06"/>
                </a:solidFill>
              </a:rPr>
              <a:t>thương cho Dê con. </a:t>
            </a:r>
            <a:endParaRPr lang="en-US" sz="1600" b="1" dirty="0" smtClean="0">
              <a:solidFill>
                <a:srgbClr val="064A06"/>
              </a:solidFill>
            </a:endParaRPr>
          </a:p>
          <a:p>
            <a:r>
              <a:rPr lang="vi-VN" sz="1600" b="1" dirty="0" smtClean="0">
                <a:solidFill>
                  <a:srgbClr val="064A06"/>
                </a:solidFill>
              </a:rPr>
              <a:t>Còn </a:t>
            </a:r>
            <a:r>
              <a:rPr lang="vi-VN" sz="1600" b="1" dirty="0">
                <a:solidFill>
                  <a:srgbClr val="064A06"/>
                </a:solidFill>
              </a:rPr>
              <a:t>Gấu đau bụng thì tạm bôi dầu cao đã, </a:t>
            </a:r>
            <a:endParaRPr lang="en-US" sz="1600" b="1" dirty="0" smtClean="0">
              <a:solidFill>
                <a:srgbClr val="064A06"/>
              </a:solidFill>
            </a:endParaRPr>
          </a:p>
          <a:p>
            <a:r>
              <a:rPr lang="vi-VN" sz="1600" b="1" dirty="0" smtClean="0">
                <a:solidFill>
                  <a:srgbClr val="064A06"/>
                </a:solidFill>
              </a:rPr>
              <a:t>rồi </a:t>
            </a:r>
            <a:r>
              <a:rPr lang="vi-VN" sz="1600" b="1" dirty="0">
                <a:solidFill>
                  <a:srgbClr val="064A06"/>
                </a:solidFill>
              </a:rPr>
              <a:t>đến bác sĩ Voi khám xem sao.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616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16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5" y="3480045"/>
            <a:ext cx="1557754" cy="2488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8607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2000" dirty="0"/>
          </a:p>
          <a:p>
            <a:r>
              <a:rPr lang="vi-VN" sz="2000" dirty="0"/>
              <a:t>+ Vì sao gấu con bị đau bụng?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25" y="3635918"/>
            <a:ext cx="2332590" cy="233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07" y="3635918"/>
            <a:ext cx="2276740" cy="2276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34" y="3567289"/>
            <a:ext cx="2239140" cy="22391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37971" y="1197130"/>
            <a:ext cx="4547559" cy="2474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29695" y="19241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Gấu con đau bụng giun </a:t>
            </a:r>
            <a:endParaRPr lang="en-US" b="1" dirty="0" smtClean="0"/>
          </a:p>
          <a:p>
            <a:r>
              <a:rPr lang="vi-VN" b="1" dirty="0" smtClean="0"/>
              <a:t>vì </a:t>
            </a:r>
            <a:r>
              <a:rPr lang="vi-VN" b="1" dirty="0"/>
              <a:t>cậu ta không rửa tay sạch </a:t>
            </a:r>
            <a:r>
              <a:rPr lang="vi-VN" b="1" dirty="0" smtClean="0"/>
              <a:t>trước</a:t>
            </a:r>
            <a:endParaRPr lang="en-US" b="1" dirty="0" smtClean="0"/>
          </a:p>
          <a:p>
            <a:r>
              <a:rPr lang="vi-VN" b="1" dirty="0" smtClean="0"/>
              <a:t> </a:t>
            </a:r>
            <a:r>
              <a:rPr lang="vi-VN" b="1" dirty="0"/>
              <a:t>khi ăn đấy. Bác sĩ Voi đã cho </a:t>
            </a:r>
            <a:endParaRPr lang="en-US" b="1" dirty="0" smtClean="0"/>
          </a:p>
          <a:p>
            <a:r>
              <a:rPr lang="vi-VN" b="1" dirty="0" smtClean="0"/>
              <a:t>Gấu </a:t>
            </a:r>
            <a:r>
              <a:rPr lang="vi-VN" b="1" dirty="0"/>
              <a:t>uống thuốc tẩy giun rồi.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087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16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14" y="3480045"/>
            <a:ext cx="1557754" cy="2488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8607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2000" dirty="0"/>
          </a:p>
          <a:p>
            <a:r>
              <a:rPr lang="vi-VN" sz="2000" b="1" dirty="0">
                <a:latin typeface="+mj-lt"/>
              </a:rPr>
              <a:t>+ </a:t>
            </a:r>
            <a:r>
              <a:rPr lang="en-US" sz="2000" b="1" dirty="0" err="1" smtClean="0">
                <a:latin typeface="+mj-lt"/>
              </a:rPr>
              <a:t>Chuyện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gì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đã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xảy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ra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với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bạn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Bướm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Vàng</a:t>
            </a:r>
            <a:r>
              <a:rPr lang="vi-VN" sz="2000" b="1" dirty="0" smtClean="0">
                <a:latin typeface="+mj-lt"/>
              </a:rPr>
              <a:t>?</a:t>
            </a:r>
            <a:endParaRPr lang="vi-VN" sz="20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6" y="3711707"/>
            <a:ext cx="2332590" cy="2332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32" y="3739632"/>
            <a:ext cx="2276740" cy="2276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0" y="3805157"/>
            <a:ext cx="2239140" cy="22391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37971" y="1197130"/>
            <a:ext cx="4547559" cy="24747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29695" y="19241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/>
              <a:t>Bạn ấy bị ngộ độc, bạn </a:t>
            </a:r>
            <a:r>
              <a:rPr lang="vi-VN" b="1" dirty="0" smtClean="0"/>
              <a:t>ấy</a:t>
            </a:r>
            <a:endParaRPr lang="en-US" b="1" dirty="0" smtClean="0"/>
          </a:p>
          <a:p>
            <a:r>
              <a:rPr lang="vi-VN" b="1" dirty="0" smtClean="0"/>
              <a:t> </a:t>
            </a:r>
            <a:r>
              <a:rPr lang="vi-VN" b="1" dirty="0"/>
              <a:t>không biết chữ nên hay vào </a:t>
            </a:r>
            <a:r>
              <a:rPr lang="vi-VN" b="1" dirty="0" smtClean="0"/>
              <a:t>vườn</a:t>
            </a:r>
            <a:endParaRPr lang="en-US" b="1" dirty="0" smtClean="0"/>
          </a:p>
          <a:p>
            <a:r>
              <a:rPr lang="vi-VN" b="1" dirty="0" smtClean="0"/>
              <a:t> </a:t>
            </a:r>
            <a:r>
              <a:rPr lang="vi-VN" b="1" dirty="0"/>
              <a:t>hoa có biển </a:t>
            </a:r>
            <a:r>
              <a:rPr lang="vi-VN" b="1" dirty="0" smtClean="0"/>
              <a:t>báo</a:t>
            </a:r>
            <a:endParaRPr lang="en-US" b="1" dirty="0" smtClean="0"/>
          </a:p>
          <a:p>
            <a:r>
              <a:rPr lang="vi-VN" b="1" dirty="0" smtClean="0"/>
              <a:t> </a:t>
            </a:r>
            <a:r>
              <a:rPr lang="vi-VN" b="1" dirty="0"/>
              <a:t>“ Đang phun thuốc trừ sâu”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2058862"/>
            <a:ext cx="1746295" cy="17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95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6737" y="342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Giáo dục trẻ: Các con ạ nếu như không đi học thì sẽ không biết chữ đấy vì vậy các con phải đi học thật ngoan để chúng mình thông minh và học giỏi nhé.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8882" y="2149461"/>
            <a:ext cx="6574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bằng rối bóng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2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8925" y="983586"/>
            <a:ext cx="68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tuyên dương, khen ngợi trẻ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3" y="1876927"/>
            <a:ext cx="5353151" cy="43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4073" y="1102440"/>
            <a:ext cx="6882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 và vận động theo nhạc bài: Vui đến trường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ui Đến Trườ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3863" y="2118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4074" y="1102440"/>
            <a:ext cx="6738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2. Phương pháp, hình thức tổ chức</a:t>
            </a:r>
          </a:p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Hoạt động 1:  Cô kể truyện 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“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Nếu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đi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học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</a:rPr>
              <a:t>” </a:t>
            </a:r>
            <a:endParaRPr lang="vi-VN" sz="2400" b="1" dirty="0">
              <a:solidFill>
                <a:srgbClr val="7030A0"/>
              </a:solidFill>
              <a:latin typeface="+mj-lt"/>
            </a:endParaRPr>
          </a:p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- Lần 1: Cô kể truyện bằng rối tạp dề cho trẻ nghe</a:t>
            </a:r>
          </a:p>
        </p:txBody>
      </p:sp>
    </p:spTree>
    <p:extLst>
      <p:ext uri="{BB962C8B-B14F-4D97-AF65-F5344CB8AC3E}">
        <p14:creationId xmlns:p14="http://schemas.microsoft.com/office/powerpoint/2010/main" val="327442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7971" y="1307250"/>
            <a:ext cx="4488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Lần 2: Cô kể truyện bằng sa bàn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42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8884" y="2606388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latin typeface="+mj-lt"/>
              </a:rPr>
              <a:t>Hoạt động 2: Trích dẫn, giảng giải, đàm thoại: </a:t>
            </a:r>
          </a:p>
          <a:p>
            <a:r>
              <a:rPr lang="en-US" sz="2000" b="1" dirty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89" y="3978684"/>
            <a:ext cx="1659768" cy="2651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01" y="4370677"/>
            <a:ext cx="1867442" cy="1867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43" y="4441821"/>
            <a:ext cx="1725154" cy="1725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97" y="4329736"/>
            <a:ext cx="1949324" cy="1949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06" y="4313394"/>
            <a:ext cx="2028166" cy="20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9025" y="1167340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Bạn nào đã đi học?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0" y="1954330"/>
            <a:ext cx="2305525" cy="368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0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87" y="2272656"/>
            <a:ext cx="2305525" cy="3683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2779" y="1441659"/>
            <a:ext cx="4705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+ Bạn Gà rủ ai đi học? </a:t>
            </a:r>
            <a:endParaRPr lang="en-US" sz="2400" dirty="0" smtClean="0"/>
          </a:p>
          <a:p>
            <a:r>
              <a:rPr lang="en-US" sz="2400" dirty="0" smtClean="0"/>
              <a:t>+ </a:t>
            </a:r>
            <a:r>
              <a:rPr lang="vi-VN" sz="2400" dirty="0" smtClean="0"/>
              <a:t>Vì </a:t>
            </a:r>
            <a:r>
              <a:rPr lang="vi-VN" sz="2400" dirty="0"/>
              <a:t>sao bạn dê lại không đi học?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76" y="2977644"/>
            <a:ext cx="2502567" cy="250256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543621" y="2656063"/>
            <a:ext cx="4049486" cy="329959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r>
              <a:rPr lang="vi-VN" b="1" dirty="0" smtClean="0">
                <a:solidFill>
                  <a:schemeClr val="tx1"/>
                </a:solidFill>
              </a:rPr>
              <a:t>Gà </a:t>
            </a:r>
            <a:r>
              <a:rPr lang="vi-VN" b="1" dirty="0">
                <a:solidFill>
                  <a:schemeClr val="tx1"/>
                </a:solidFill>
              </a:rPr>
              <a:t>con đi học, </a:t>
            </a:r>
            <a:r>
              <a:rPr lang="vi-VN" b="1" dirty="0" smtClean="0">
                <a:solidFill>
                  <a:schemeClr val="tx1"/>
                </a:solidFill>
              </a:rPr>
              <a:t>trên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vi-VN" b="1" dirty="0" smtClean="0">
                <a:solidFill>
                  <a:schemeClr val="tx1"/>
                </a:solidFill>
              </a:rPr>
              <a:t>đường </a:t>
            </a:r>
            <a:r>
              <a:rPr lang="vi-VN" b="1" dirty="0">
                <a:solidFill>
                  <a:schemeClr val="tx1"/>
                </a:solidFill>
              </a:rPr>
              <a:t>đi nó gặp Dê con:</a:t>
            </a:r>
            <a:r>
              <a:rPr lang="vi-VN" dirty="0">
                <a:solidFill>
                  <a:schemeClr val="tx1"/>
                </a:solidFill>
              </a:rPr>
              <a:t/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b="1" dirty="0">
                <a:solidFill>
                  <a:schemeClr val="tx1"/>
                </a:solidFill>
              </a:rPr>
              <a:t>- Đi học với mình đi! – Gà con rủ.</a:t>
            </a:r>
            <a:r>
              <a:rPr lang="vi-VN" dirty="0">
                <a:solidFill>
                  <a:schemeClr val="tx1"/>
                </a:solidFill>
              </a:rPr>
              <a:t/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b="1" dirty="0">
                <a:solidFill>
                  <a:schemeClr val="tx1"/>
                </a:solidFill>
              </a:rPr>
              <a:t>Dê con lắc đầu:</a:t>
            </a:r>
            <a:r>
              <a:rPr lang="vi-VN" dirty="0">
                <a:solidFill>
                  <a:schemeClr val="tx1"/>
                </a:solidFill>
              </a:rPr>
              <a:t/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b="1" dirty="0">
                <a:solidFill>
                  <a:schemeClr val="tx1"/>
                </a:solidFill>
              </a:rPr>
              <a:t>- Tớ hẹn với Gấu con đi đá bóng rồi!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3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61" y="2518332"/>
            <a:ext cx="2048838" cy="3272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5040" y="12822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/>
              <a:t>+ Gần tới lớp học gà con lại gặp ai? Gà con nói với bướm vàng như thế nào?</a:t>
            </a:r>
          </a:p>
          <a:p>
            <a:r>
              <a:rPr lang="vi-VN" sz="2000" dirty="0"/>
              <a:t>+ Bướm vàng trả lời ra sao?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1649541"/>
            <a:ext cx="2137954" cy="2137954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293546" y="2952206"/>
            <a:ext cx="4777813" cy="248483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Gần tới lớp, gà con lại gặp </a:t>
            </a:r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Vàng</a:t>
            </a: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b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Bướm Vàng ơi. Đi học với mình đi!</a:t>
            </a:r>
            <a:b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Bướm Vàng đỏng đảnh:</a:t>
            </a:r>
            <a:b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vi-V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Tớ chẳng thích học đâu, rong chơi sướng hơn chứ! 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56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58" y="3153056"/>
            <a:ext cx="2097033" cy="3349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2374" y="108048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/>
              <a:t>+ Gà con đi học về thì thấy ai đứng chờ ở cửa?</a:t>
            </a:r>
          </a:p>
          <a:p>
            <a:r>
              <a:rPr lang="vi-VN" sz="2000" dirty="0"/>
              <a:t>+ Gấu con và dê con bị thế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44" y="3541053"/>
            <a:ext cx="2582873" cy="2582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91" y="3576746"/>
            <a:ext cx="2502567" cy="2502567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5468091" y="1226443"/>
            <a:ext cx="5674526" cy="235030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 </a:t>
            </a:r>
            <a: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trưa, Gà con đi học về thì thấy Dê con và Gấu con chờ ở cửa:</a:t>
            </a:r>
            <a:b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Gà con đọc giúp tớ lời hướng dẫn trên hộp thuốc này với, tụi tớ uống một viên rồi mà chả thấy khỏi.</a:t>
            </a:r>
            <a:b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Nhưng các cậu ốm đau thế nào đã chứ?</a:t>
            </a:r>
            <a:b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vi-VN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Gấu con đau bụng, còn tớ đá bóng bị chảy máu chân.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297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448</Words>
  <Application>Microsoft Office PowerPoint</Application>
  <PresentationFormat>Custom</PresentationFormat>
  <Paragraphs>49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60</cp:revision>
  <dcterms:created xsi:type="dcterms:W3CDTF">2024-10-09T02:48:20Z</dcterms:created>
  <dcterms:modified xsi:type="dcterms:W3CDTF">2025-09-12T01:50:44Z</dcterms:modified>
</cp:coreProperties>
</file>