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59" r:id="rId4"/>
    <p:sldId id="261" r:id="rId5"/>
    <p:sldId id="262" r:id="rId6"/>
    <p:sldId id="263" r:id="rId7"/>
    <p:sldId id="266" r:id="rId8"/>
    <p:sldId id="264" r:id="rId9"/>
    <p:sldId id="265" r:id="rId10"/>
    <p:sldId id="260" r:id="rId11"/>
    <p:sldId id="268"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6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3AEBB7-4462-41E6-AFFA-BC7C47A17075}" type="datetimeFigureOut">
              <a:rPr lang="en-US" smtClean="0"/>
              <a:t>10/04/2025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325212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AEBB7-4462-41E6-AFFA-BC7C47A17075}" type="datetimeFigureOut">
              <a:rPr lang="en-US" smtClean="0"/>
              <a:t>10/04/2025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248410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AEBB7-4462-41E6-AFFA-BC7C47A17075}" type="datetimeFigureOut">
              <a:rPr lang="en-US" smtClean="0"/>
              <a:t>10/04/2025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337408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AEBB7-4462-41E6-AFFA-BC7C47A17075}" type="datetimeFigureOut">
              <a:rPr lang="en-US" smtClean="0"/>
              <a:t>10/04/2025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137264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3AEBB7-4462-41E6-AFFA-BC7C47A17075}" type="datetimeFigureOut">
              <a:rPr lang="en-US" smtClean="0"/>
              <a:t>10/04/2025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118943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3AEBB7-4462-41E6-AFFA-BC7C47A17075}" type="datetimeFigureOut">
              <a:rPr lang="en-US" smtClean="0"/>
              <a:t>10/04/2025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47469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3AEBB7-4462-41E6-AFFA-BC7C47A17075}" type="datetimeFigureOut">
              <a:rPr lang="en-US" smtClean="0"/>
              <a:t>10/04/2025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61597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3AEBB7-4462-41E6-AFFA-BC7C47A17075}" type="datetimeFigureOut">
              <a:rPr lang="en-US" smtClean="0"/>
              <a:t>10/04/2025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69344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AEBB7-4462-41E6-AFFA-BC7C47A17075}" type="datetimeFigureOut">
              <a:rPr lang="en-US" smtClean="0"/>
              <a:t>10/04/2025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388105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3AEBB7-4462-41E6-AFFA-BC7C47A17075}" type="datetimeFigureOut">
              <a:rPr lang="en-US" smtClean="0"/>
              <a:t>10/04/2025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185706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3AEBB7-4462-41E6-AFFA-BC7C47A17075}" type="datetimeFigureOut">
              <a:rPr lang="en-US" smtClean="0"/>
              <a:t>10/04/2025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3A9AF-3655-4C25-B3C3-A67700773725}" type="slidenum">
              <a:rPr lang="en-US" smtClean="0"/>
              <a:t>‹#›</a:t>
            </a:fld>
            <a:endParaRPr lang="en-US"/>
          </a:p>
        </p:txBody>
      </p:sp>
    </p:spTree>
    <p:extLst>
      <p:ext uri="{BB962C8B-B14F-4D97-AF65-F5344CB8AC3E}">
        <p14:creationId xmlns:p14="http://schemas.microsoft.com/office/powerpoint/2010/main" val="1553131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AEBB7-4462-41E6-AFFA-BC7C47A17075}" type="datetimeFigureOut">
              <a:rPr lang="en-US" smtClean="0"/>
              <a:t>10/04/2025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3A9AF-3655-4C25-B3C3-A67700773725}" type="slidenum">
              <a:rPr lang="en-US" smtClean="0"/>
              <a:t>‹#›</a:t>
            </a:fld>
            <a:endParaRPr lang="en-US"/>
          </a:p>
        </p:txBody>
      </p:sp>
    </p:spTree>
    <p:extLst>
      <p:ext uri="{BB962C8B-B14F-4D97-AF65-F5344CB8AC3E}">
        <p14:creationId xmlns:p14="http://schemas.microsoft.com/office/powerpoint/2010/main" val="2742919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Rectangle 5"/>
          <p:cNvSpPr/>
          <p:nvPr/>
        </p:nvSpPr>
        <p:spPr>
          <a:xfrm>
            <a:off x="3207026" y="276999"/>
            <a:ext cx="6096000" cy="1077218"/>
          </a:xfrm>
          <a:prstGeom prst="rect">
            <a:avLst/>
          </a:prstGeom>
        </p:spPr>
        <p:txBody>
          <a:bodyPr>
            <a:spAutoFit/>
          </a:bodyPr>
          <a:lstStyle/>
          <a:p>
            <a:pPr algn="ctr"/>
            <a:r>
              <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UBND QUẬN LONG BIÊN</a:t>
            </a:r>
          </a:p>
          <a:p>
            <a:pPr algn="ctr"/>
            <a:r>
              <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TRƯỜNG MẦM NON BẮC BIÊN</a:t>
            </a:r>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5222361" y="1471614"/>
            <a:ext cx="1542234" cy="1444559"/>
          </a:xfrm>
          <a:prstGeom prst="rect">
            <a:avLst/>
          </a:prstGeom>
        </p:spPr>
      </p:pic>
      <p:sp>
        <p:nvSpPr>
          <p:cNvPr id="8" name="Rectangle 7"/>
          <p:cNvSpPr/>
          <p:nvPr/>
        </p:nvSpPr>
        <p:spPr>
          <a:xfrm>
            <a:off x="2830625" y="3119293"/>
            <a:ext cx="7195930" cy="646331"/>
          </a:xfrm>
          <a:prstGeom prst="rect">
            <a:avLst/>
          </a:prstGeom>
        </p:spPr>
        <p:txBody>
          <a:bodyPr wrap="square">
            <a:spAutoFit/>
          </a:bodyPr>
          <a:lstStyle/>
          <a:p>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Lĩnh</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vực</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phát</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triển</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nhận</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thức</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endParaRPr lang="en-US" sz="3600" dirty="0"/>
          </a:p>
        </p:txBody>
      </p:sp>
      <p:sp>
        <p:nvSpPr>
          <p:cNvPr id="9" name="Rectangle 8"/>
          <p:cNvSpPr/>
          <p:nvPr/>
        </p:nvSpPr>
        <p:spPr>
          <a:xfrm>
            <a:off x="3207026" y="3968744"/>
            <a:ext cx="6291816" cy="2246769"/>
          </a:xfrm>
          <a:prstGeom prst="rect">
            <a:avLst/>
          </a:prstGeom>
        </p:spPr>
        <p:txBody>
          <a:bodyPr wrap="square">
            <a:spAutoFit/>
          </a:bodyPr>
          <a:lstStyle/>
          <a:p>
            <a:r>
              <a:rPr lang="vi-VN" sz="2800" b="1" dirty="0">
                <a:solidFill>
                  <a:schemeClr val="accent5">
                    <a:lumMod val="75000"/>
                  </a:schemeClr>
                </a:solidFill>
              </a:rPr>
              <a:t>Đề tài: Khám phá mùa hè</a:t>
            </a:r>
          </a:p>
          <a:p>
            <a:r>
              <a:rPr lang="vi-VN" sz="2800" b="1" dirty="0">
                <a:solidFill>
                  <a:schemeClr val="accent5">
                    <a:lumMod val="75000"/>
                  </a:schemeClr>
                </a:solidFill>
              </a:rPr>
              <a:t>Lứa tuổi: Lớp mẫu giáo bé</a:t>
            </a:r>
            <a:endParaRPr lang="en-US" sz="2800" b="1" dirty="0">
              <a:solidFill>
                <a:schemeClr val="accent5">
                  <a:lumMod val="75000"/>
                </a:schemeClr>
              </a:solidFill>
            </a:endParaRPr>
          </a:p>
          <a:p>
            <a:r>
              <a:rPr lang="en-US" sz="2800" b="1" dirty="0" err="1">
                <a:solidFill>
                  <a:schemeClr val="accent5">
                    <a:lumMod val="75000"/>
                  </a:schemeClr>
                </a:solidFill>
              </a:rPr>
              <a:t>Người</a:t>
            </a:r>
            <a:r>
              <a:rPr lang="en-US" sz="2800" b="1" dirty="0">
                <a:solidFill>
                  <a:schemeClr val="accent5">
                    <a:lumMod val="75000"/>
                  </a:schemeClr>
                </a:solidFill>
              </a:rPr>
              <a:t> </a:t>
            </a:r>
            <a:r>
              <a:rPr lang="en-US" sz="2800" b="1" dirty="0" err="1">
                <a:solidFill>
                  <a:schemeClr val="accent5">
                    <a:lumMod val="75000"/>
                  </a:schemeClr>
                </a:solidFill>
              </a:rPr>
              <a:t>thực</a:t>
            </a:r>
            <a:r>
              <a:rPr lang="en-US" sz="2800" b="1" dirty="0">
                <a:solidFill>
                  <a:schemeClr val="accent5">
                    <a:lumMod val="75000"/>
                  </a:schemeClr>
                </a:solidFill>
              </a:rPr>
              <a:t> </a:t>
            </a:r>
            <a:r>
              <a:rPr lang="en-US" sz="2800" b="1" dirty="0" err="1">
                <a:solidFill>
                  <a:schemeClr val="accent5">
                    <a:lumMod val="75000"/>
                  </a:schemeClr>
                </a:solidFill>
              </a:rPr>
              <a:t>hiện</a:t>
            </a:r>
            <a:r>
              <a:rPr lang="en-US" sz="2800" b="1" dirty="0">
                <a:solidFill>
                  <a:schemeClr val="accent5">
                    <a:lumMod val="75000"/>
                  </a:schemeClr>
                </a:solidFill>
              </a:rPr>
              <a:t>: </a:t>
            </a:r>
            <a:r>
              <a:rPr lang="en-US" sz="2800" b="1" dirty="0" err="1">
                <a:solidFill>
                  <a:schemeClr val="accent5">
                    <a:lumMod val="75000"/>
                  </a:schemeClr>
                </a:solidFill>
              </a:rPr>
              <a:t>Trần</a:t>
            </a:r>
            <a:r>
              <a:rPr lang="en-US" sz="2800" b="1" dirty="0">
                <a:solidFill>
                  <a:schemeClr val="accent5">
                    <a:lumMod val="75000"/>
                  </a:schemeClr>
                </a:solidFill>
              </a:rPr>
              <a:t> </a:t>
            </a:r>
            <a:r>
              <a:rPr lang="en-US" sz="2800" b="1" dirty="0" err="1">
                <a:solidFill>
                  <a:schemeClr val="accent5">
                    <a:lumMod val="75000"/>
                  </a:schemeClr>
                </a:solidFill>
              </a:rPr>
              <a:t>Thị</a:t>
            </a:r>
            <a:r>
              <a:rPr lang="en-US" sz="2800" b="1" dirty="0">
                <a:solidFill>
                  <a:schemeClr val="accent5">
                    <a:lumMod val="75000"/>
                  </a:schemeClr>
                </a:solidFill>
              </a:rPr>
              <a:t> Thu </a:t>
            </a:r>
            <a:r>
              <a:rPr lang="en-US" sz="2800" b="1" dirty="0" err="1">
                <a:solidFill>
                  <a:schemeClr val="accent5">
                    <a:lumMod val="75000"/>
                  </a:schemeClr>
                </a:solidFill>
              </a:rPr>
              <a:t>Phương</a:t>
            </a:r>
            <a:endParaRPr lang="en-US" sz="2800" b="1" dirty="0">
              <a:solidFill>
                <a:schemeClr val="accent5">
                  <a:lumMod val="75000"/>
                </a:schemeClr>
              </a:solidFill>
            </a:endParaRPr>
          </a:p>
          <a:p>
            <a:pPr algn="ctr"/>
            <a:endParaRPr lang="en-US" sz="2800" b="1" dirty="0"/>
          </a:p>
          <a:p>
            <a:pPr algn="ctr"/>
            <a:endParaRPr lang="en-US" sz="2800" b="1" dirty="0">
              <a:solidFill>
                <a:schemeClr val="accent5">
                  <a:lumMod val="75000"/>
                </a:schemeClr>
              </a:solidFill>
            </a:endParaRPr>
          </a:p>
        </p:txBody>
      </p:sp>
    </p:spTree>
    <p:extLst>
      <p:ext uri="{BB962C8B-B14F-4D97-AF65-F5344CB8AC3E}">
        <p14:creationId xmlns:p14="http://schemas.microsoft.com/office/powerpoint/2010/main" val="68737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7053" y="0"/>
            <a:ext cx="6096000" cy="400110"/>
          </a:xfrm>
          <a:prstGeom prst="rect">
            <a:avLst/>
          </a:prstGeom>
        </p:spPr>
        <p:txBody>
          <a:bodyPr>
            <a:spAutoFit/>
          </a:bodyPr>
          <a:lstStyle/>
          <a:p>
            <a:pPr algn="ctr"/>
            <a:r>
              <a:rPr lang="vi-VN" sz="2000" b="1" dirty="0"/>
              <a:t> Trò chơi : Tìm dấu hiệu đặc trưng của mùa hè</a:t>
            </a:r>
            <a:endParaRPr lang="vi-VN" sz="2000" b="1" i="0" dirty="0">
              <a:solidFill>
                <a:srgbClr val="242B2D"/>
              </a:solidFill>
              <a:effectLst/>
              <a:latin typeface="Tahoma" panose="020B0604030504040204" pitchFamily="34" charset="0"/>
            </a:endParaRPr>
          </a:p>
        </p:txBody>
      </p:sp>
      <p:sp>
        <p:nvSpPr>
          <p:cNvPr id="2" name="TextBox 1"/>
          <p:cNvSpPr txBox="1"/>
          <p:nvPr/>
        </p:nvSpPr>
        <p:spPr>
          <a:xfrm>
            <a:off x="890337" y="589547"/>
            <a:ext cx="4088620" cy="369332"/>
          </a:xfrm>
          <a:prstGeom prst="rect">
            <a:avLst/>
          </a:prstGeom>
          <a:noFill/>
        </p:spPr>
        <p:txBody>
          <a:bodyPr wrap="none" rtlCol="0">
            <a:spAutoFit/>
          </a:bodyPr>
          <a:lstStyle/>
          <a:p>
            <a:r>
              <a:rPr lang="vi-VN" dirty="0"/>
              <a:t>Câu 1: Thời tiết đặc trưng của mùa hè</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190" y="1126180"/>
            <a:ext cx="3983177" cy="2302820"/>
          </a:xfrm>
          <a:prstGeom prst="rect">
            <a:avLst/>
          </a:prstGeom>
        </p:spPr>
      </p:pic>
      <p:sp>
        <p:nvSpPr>
          <p:cNvPr id="3" name="TextBox 2"/>
          <p:cNvSpPr txBox="1"/>
          <p:nvPr/>
        </p:nvSpPr>
        <p:spPr>
          <a:xfrm>
            <a:off x="144379" y="1148316"/>
            <a:ext cx="493295" cy="400110"/>
          </a:xfrm>
          <a:prstGeom prst="rect">
            <a:avLst/>
          </a:prstGeom>
          <a:solidFill>
            <a:srgbClr val="FFFF00"/>
          </a:solidFill>
        </p:spPr>
        <p:txBody>
          <a:bodyPr wrap="square" rtlCol="0">
            <a:spAutoFit/>
          </a:bodyPr>
          <a:lstStyle/>
          <a:p>
            <a:r>
              <a:rPr lang="vi-VN" sz="2000" b="1" dirty="0">
                <a:solidFill>
                  <a:schemeClr val="accent1"/>
                </a:solidFill>
              </a:rPr>
              <a:t>1</a:t>
            </a:r>
            <a:endParaRPr lang="en-US" sz="2000" b="1" dirty="0">
              <a:solidFill>
                <a:schemeClr val="accent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190" y="3946358"/>
            <a:ext cx="3983177" cy="2599882"/>
          </a:xfrm>
          <a:prstGeom prst="rect">
            <a:avLst/>
          </a:prstGeom>
        </p:spPr>
      </p:pic>
      <p:sp>
        <p:nvSpPr>
          <p:cNvPr id="7" name="TextBox 6"/>
          <p:cNvSpPr txBox="1"/>
          <p:nvPr/>
        </p:nvSpPr>
        <p:spPr>
          <a:xfrm>
            <a:off x="300789" y="3838074"/>
            <a:ext cx="336885" cy="461665"/>
          </a:xfrm>
          <a:prstGeom prst="rect">
            <a:avLst/>
          </a:prstGeom>
          <a:solidFill>
            <a:srgbClr val="FFFF00"/>
          </a:solidFill>
        </p:spPr>
        <p:txBody>
          <a:bodyPr wrap="square" rtlCol="0">
            <a:spAutoFit/>
          </a:bodyPr>
          <a:lstStyle/>
          <a:p>
            <a:r>
              <a:rPr lang="vi-VN" sz="2400" b="1" dirty="0">
                <a:solidFill>
                  <a:schemeClr val="accent1"/>
                </a:solidFill>
              </a:rPr>
              <a:t>2</a:t>
            </a:r>
            <a:endParaRPr lang="en-US" sz="2400" b="1" dirty="0">
              <a:solidFill>
                <a:schemeClr val="accent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3642" y="1126180"/>
            <a:ext cx="4415590" cy="2302820"/>
          </a:xfrm>
          <a:prstGeom prst="rect">
            <a:avLst/>
          </a:prstGeom>
        </p:spPr>
      </p:pic>
      <p:sp>
        <p:nvSpPr>
          <p:cNvPr id="9" name="TextBox 8"/>
          <p:cNvSpPr txBox="1"/>
          <p:nvPr/>
        </p:nvSpPr>
        <p:spPr>
          <a:xfrm>
            <a:off x="6533148" y="842211"/>
            <a:ext cx="481264" cy="461665"/>
          </a:xfrm>
          <a:prstGeom prst="rect">
            <a:avLst/>
          </a:prstGeom>
          <a:solidFill>
            <a:srgbClr val="FFFF00"/>
          </a:solidFill>
        </p:spPr>
        <p:txBody>
          <a:bodyPr wrap="square" rtlCol="0">
            <a:spAutoFit/>
          </a:bodyPr>
          <a:lstStyle/>
          <a:p>
            <a:r>
              <a:rPr lang="vi-VN" sz="2400" b="1" dirty="0">
                <a:solidFill>
                  <a:schemeClr val="accent1"/>
                </a:solidFill>
              </a:rPr>
              <a:t>3</a:t>
            </a:r>
            <a:endParaRPr lang="en-US" sz="2400" b="1" dirty="0">
              <a:solidFill>
                <a:schemeClr val="accent1"/>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3642" y="3946358"/>
            <a:ext cx="4415590" cy="2478505"/>
          </a:xfrm>
          <a:prstGeom prst="rect">
            <a:avLst/>
          </a:prstGeom>
        </p:spPr>
      </p:pic>
      <p:sp>
        <p:nvSpPr>
          <p:cNvPr id="11" name="TextBox 10"/>
          <p:cNvSpPr txBox="1"/>
          <p:nvPr/>
        </p:nvSpPr>
        <p:spPr>
          <a:xfrm>
            <a:off x="6388769" y="3874169"/>
            <a:ext cx="481264" cy="461665"/>
          </a:xfrm>
          <a:prstGeom prst="rect">
            <a:avLst/>
          </a:prstGeom>
          <a:solidFill>
            <a:srgbClr val="FFFF00"/>
          </a:solidFill>
        </p:spPr>
        <p:txBody>
          <a:bodyPr wrap="square" rtlCol="0">
            <a:spAutoFit/>
          </a:bodyPr>
          <a:lstStyle/>
          <a:p>
            <a:r>
              <a:rPr lang="vi-VN" sz="2400" b="1" dirty="0">
                <a:solidFill>
                  <a:schemeClr val="accent1"/>
                </a:solidFill>
              </a:rPr>
              <a:t>4</a:t>
            </a:r>
            <a:endParaRPr lang="en-US" sz="2400" b="1" dirty="0">
              <a:solidFill>
                <a:schemeClr val="accent1"/>
              </a:solidFill>
            </a:endParaRPr>
          </a:p>
        </p:txBody>
      </p:sp>
    </p:spTree>
    <p:extLst>
      <p:ext uri="{BB962C8B-B14F-4D97-AF65-F5344CB8AC3E}">
        <p14:creationId xmlns:p14="http://schemas.microsoft.com/office/powerpoint/2010/main" val="329481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7053" y="0"/>
            <a:ext cx="6096000" cy="400110"/>
          </a:xfrm>
          <a:prstGeom prst="rect">
            <a:avLst/>
          </a:prstGeom>
        </p:spPr>
        <p:txBody>
          <a:bodyPr>
            <a:spAutoFit/>
          </a:bodyPr>
          <a:lstStyle/>
          <a:p>
            <a:pPr algn="ctr"/>
            <a:r>
              <a:rPr lang="vi-VN" sz="2000" b="1" dirty="0"/>
              <a:t> Trò chơi : Tìm dấu hiệu đặc trưng của mùa hè</a:t>
            </a:r>
            <a:endParaRPr lang="vi-VN" sz="2000" b="1" i="0" dirty="0">
              <a:solidFill>
                <a:srgbClr val="242B2D"/>
              </a:solidFill>
              <a:effectLst/>
              <a:latin typeface="Tahoma" panose="020B0604030504040204" pitchFamily="34" charset="0"/>
            </a:endParaRPr>
          </a:p>
        </p:txBody>
      </p:sp>
      <p:sp>
        <p:nvSpPr>
          <p:cNvPr id="2" name="TextBox 1"/>
          <p:cNvSpPr txBox="1"/>
          <p:nvPr/>
        </p:nvSpPr>
        <p:spPr>
          <a:xfrm>
            <a:off x="890337" y="589547"/>
            <a:ext cx="4583306" cy="369332"/>
          </a:xfrm>
          <a:prstGeom prst="rect">
            <a:avLst/>
          </a:prstGeom>
          <a:noFill/>
        </p:spPr>
        <p:txBody>
          <a:bodyPr wrap="none" rtlCol="0">
            <a:spAutoFit/>
          </a:bodyPr>
          <a:lstStyle/>
          <a:p>
            <a:r>
              <a:rPr lang="vi-VN" dirty="0"/>
              <a:t>Câu 2: Loại hoa nào đặc trưng cho mùa hè</a:t>
            </a:r>
            <a:endParaRPr lang="en-US" dirty="0"/>
          </a:p>
        </p:txBody>
      </p:sp>
      <p:sp>
        <p:nvSpPr>
          <p:cNvPr id="3" name="TextBox 2"/>
          <p:cNvSpPr txBox="1"/>
          <p:nvPr/>
        </p:nvSpPr>
        <p:spPr>
          <a:xfrm>
            <a:off x="144379" y="1148316"/>
            <a:ext cx="493295" cy="400110"/>
          </a:xfrm>
          <a:prstGeom prst="rect">
            <a:avLst/>
          </a:prstGeom>
          <a:solidFill>
            <a:srgbClr val="FFFF00"/>
          </a:solidFill>
        </p:spPr>
        <p:txBody>
          <a:bodyPr wrap="square" rtlCol="0">
            <a:spAutoFit/>
          </a:bodyPr>
          <a:lstStyle/>
          <a:p>
            <a:r>
              <a:rPr lang="vi-VN" sz="2000" b="1" dirty="0">
                <a:solidFill>
                  <a:schemeClr val="accent1"/>
                </a:solidFill>
              </a:rPr>
              <a:t>1</a:t>
            </a:r>
            <a:endParaRPr lang="en-US" sz="2000" b="1" dirty="0">
              <a:solidFill>
                <a:schemeClr val="accent1"/>
              </a:solidFill>
            </a:endParaRPr>
          </a:p>
        </p:txBody>
      </p:sp>
      <p:sp>
        <p:nvSpPr>
          <p:cNvPr id="7" name="TextBox 6"/>
          <p:cNvSpPr txBox="1"/>
          <p:nvPr/>
        </p:nvSpPr>
        <p:spPr>
          <a:xfrm>
            <a:off x="300789" y="3838074"/>
            <a:ext cx="336885" cy="461665"/>
          </a:xfrm>
          <a:prstGeom prst="rect">
            <a:avLst/>
          </a:prstGeom>
          <a:solidFill>
            <a:srgbClr val="FFFF00"/>
          </a:solidFill>
        </p:spPr>
        <p:txBody>
          <a:bodyPr wrap="square" rtlCol="0">
            <a:spAutoFit/>
          </a:bodyPr>
          <a:lstStyle/>
          <a:p>
            <a:r>
              <a:rPr lang="vi-VN" sz="2400" b="1" dirty="0">
                <a:solidFill>
                  <a:schemeClr val="accent1"/>
                </a:solidFill>
              </a:rPr>
              <a:t>2</a:t>
            </a:r>
            <a:endParaRPr lang="en-US" sz="2400" b="1" dirty="0">
              <a:solidFill>
                <a:schemeClr val="accent1"/>
              </a:solidFill>
            </a:endParaRPr>
          </a:p>
        </p:txBody>
      </p:sp>
      <p:sp>
        <p:nvSpPr>
          <p:cNvPr id="9" name="TextBox 8"/>
          <p:cNvSpPr txBox="1"/>
          <p:nvPr/>
        </p:nvSpPr>
        <p:spPr>
          <a:xfrm>
            <a:off x="6533148" y="842211"/>
            <a:ext cx="481264" cy="461665"/>
          </a:xfrm>
          <a:prstGeom prst="rect">
            <a:avLst/>
          </a:prstGeom>
          <a:solidFill>
            <a:srgbClr val="FFFF00"/>
          </a:solidFill>
        </p:spPr>
        <p:txBody>
          <a:bodyPr wrap="square" rtlCol="0">
            <a:spAutoFit/>
          </a:bodyPr>
          <a:lstStyle/>
          <a:p>
            <a:r>
              <a:rPr lang="vi-VN" sz="2400" b="1" dirty="0">
                <a:solidFill>
                  <a:schemeClr val="accent1"/>
                </a:solidFill>
              </a:rPr>
              <a:t>3</a:t>
            </a:r>
            <a:endParaRPr lang="en-US" sz="2400" b="1" dirty="0">
              <a:solidFill>
                <a:schemeClr val="accent1"/>
              </a:solidFill>
            </a:endParaRPr>
          </a:p>
        </p:txBody>
      </p:sp>
      <p:sp>
        <p:nvSpPr>
          <p:cNvPr id="11" name="TextBox 10"/>
          <p:cNvSpPr txBox="1"/>
          <p:nvPr/>
        </p:nvSpPr>
        <p:spPr>
          <a:xfrm>
            <a:off x="6388769" y="3874169"/>
            <a:ext cx="481264" cy="461665"/>
          </a:xfrm>
          <a:prstGeom prst="rect">
            <a:avLst/>
          </a:prstGeom>
          <a:solidFill>
            <a:srgbClr val="FFFF00"/>
          </a:solidFill>
        </p:spPr>
        <p:txBody>
          <a:bodyPr wrap="square" rtlCol="0">
            <a:spAutoFit/>
          </a:bodyPr>
          <a:lstStyle/>
          <a:p>
            <a:r>
              <a:rPr lang="vi-VN" sz="2400" b="1" dirty="0">
                <a:solidFill>
                  <a:schemeClr val="accent1"/>
                </a:solidFill>
              </a:rPr>
              <a:t>4</a:t>
            </a:r>
            <a:endParaRPr lang="en-US" sz="2400" b="1" dirty="0">
              <a:solidFill>
                <a:schemeClr val="accent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37" y="3734817"/>
            <a:ext cx="4852737" cy="271327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791" y="3734817"/>
            <a:ext cx="4852737" cy="271327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337" y="1148316"/>
            <a:ext cx="4852737" cy="211224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8792" y="1148315"/>
            <a:ext cx="4852736" cy="2112241"/>
          </a:xfrm>
          <a:prstGeom prst="rect">
            <a:avLst/>
          </a:prstGeom>
        </p:spPr>
      </p:pic>
    </p:spTree>
    <p:extLst>
      <p:ext uri="{BB962C8B-B14F-4D97-AF65-F5344CB8AC3E}">
        <p14:creationId xmlns:p14="http://schemas.microsoft.com/office/powerpoint/2010/main" val="24013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7053" y="0"/>
            <a:ext cx="6096000" cy="400110"/>
          </a:xfrm>
          <a:prstGeom prst="rect">
            <a:avLst/>
          </a:prstGeom>
        </p:spPr>
        <p:txBody>
          <a:bodyPr>
            <a:spAutoFit/>
          </a:bodyPr>
          <a:lstStyle/>
          <a:p>
            <a:pPr algn="ctr"/>
            <a:r>
              <a:rPr lang="vi-VN" sz="2000" b="1" dirty="0"/>
              <a:t> Trò chơi : Tìm dấu hiệu đặc trưng của mùa hè</a:t>
            </a:r>
            <a:endParaRPr lang="vi-VN" sz="2000" b="1" i="0" dirty="0">
              <a:solidFill>
                <a:srgbClr val="242B2D"/>
              </a:solidFill>
              <a:effectLst/>
              <a:latin typeface="Tahoma" panose="020B0604030504040204" pitchFamily="34" charset="0"/>
            </a:endParaRPr>
          </a:p>
        </p:txBody>
      </p:sp>
      <p:sp>
        <p:nvSpPr>
          <p:cNvPr id="2" name="TextBox 1"/>
          <p:cNvSpPr txBox="1"/>
          <p:nvPr/>
        </p:nvSpPr>
        <p:spPr>
          <a:xfrm>
            <a:off x="890337" y="589547"/>
            <a:ext cx="4475747" cy="369332"/>
          </a:xfrm>
          <a:prstGeom prst="rect">
            <a:avLst/>
          </a:prstGeom>
          <a:noFill/>
        </p:spPr>
        <p:txBody>
          <a:bodyPr wrap="square" rtlCol="0">
            <a:spAutoFit/>
          </a:bodyPr>
          <a:lstStyle/>
          <a:p>
            <a:r>
              <a:rPr lang="vi-VN" dirty="0"/>
              <a:t>Câu 3: Các con làm gì vào mùa hè</a:t>
            </a:r>
            <a:endParaRPr lang="en-US" dirty="0"/>
          </a:p>
        </p:txBody>
      </p:sp>
      <p:sp>
        <p:nvSpPr>
          <p:cNvPr id="3" name="TextBox 2"/>
          <p:cNvSpPr txBox="1"/>
          <p:nvPr/>
        </p:nvSpPr>
        <p:spPr>
          <a:xfrm>
            <a:off x="144379" y="1148316"/>
            <a:ext cx="493295" cy="400110"/>
          </a:xfrm>
          <a:prstGeom prst="rect">
            <a:avLst/>
          </a:prstGeom>
          <a:solidFill>
            <a:srgbClr val="FFFF00"/>
          </a:solidFill>
        </p:spPr>
        <p:txBody>
          <a:bodyPr wrap="square" rtlCol="0">
            <a:spAutoFit/>
          </a:bodyPr>
          <a:lstStyle/>
          <a:p>
            <a:r>
              <a:rPr lang="vi-VN" sz="2000" b="1" dirty="0">
                <a:solidFill>
                  <a:schemeClr val="accent1"/>
                </a:solidFill>
              </a:rPr>
              <a:t>1</a:t>
            </a:r>
            <a:endParaRPr lang="en-US" sz="2000" b="1" dirty="0">
              <a:solidFill>
                <a:schemeClr val="accent1"/>
              </a:solidFill>
            </a:endParaRPr>
          </a:p>
        </p:txBody>
      </p:sp>
      <p:sp>
        <p:nvSpPr>
          <p:cNvPr id="7" name="TextBox 6"/>
          <p:cNvSpPr txBox="1"/>
          <p:nvPr/>
        </p:nvSpPr>
        <p:spPr>
          <a:xfrm>
            <a:off x="300789" y="3838074"/>
            <a:ext cx="336885" cy="461665"/>
          </a:xfrm>
          <a:prstGeom prst="rect">
            <a:avLst/>
          </a:prstGeom>
          <a:solidFill>
            <a:srgbClr val="FFFF00"/>
          </a:solidFill>
        </p:spPr>
        <p:txBody>
          <a:bodyPr wrap="square" rtlCol="0">
            <a:spAutoFit/>
          </a:bodyPr>
          <a:lstStyle/>
          <a:p>
            <a:r>
              <a:rPr lang="vi-VN" sz="2400" b="1" dirty="0">
                <a:solidFill>
                  <a:schemeClr val="accent1"/>
                </a:solidFill>
              </a:rPr>
              <a:t>2</a:t>
            </a:r>
            <a:endParaRPr lang="en-US" sz="2400" b="1" dirty="0">
              <a:solidFill>
                <a:schemeClr val="accent1"/>
              </a:solidFill>
            </a:endParaRPr>
          </a:p>
        </p:txBody>
      </p:sp>
      <p:sp>
        <p:nvSpPr>
          <p:cNvPr id="9" name="TextBox 8"/>
          <p:cNvSpPr txBox="1"/>
          <p:nvPr/>
        </p:nvSpPr>
        <p:spPr>
          <a:xfrm>
            <a:off x="6533148" y="842211"/>
            <a:ext cx="481264" cy="461665"/>
          </a:xfrm>
          <a:prstGeom prst="rect">
            <a:avLst/>
          </a:prstGeom>
          <a:solidFill>
            <a:srgbClr val="FFFF00"/>
          </a:solidFill>
        </p:spPr>
        <p:txBody>
          <a:bodyPr wrap="square" rtlCol="0">
            <a:spAutoFit/>
          </a:bodyPr>
          <a:lstStyle/>
          <a:p>
            <a:r>
              <a:rPr lang="vi-VN" sz="2400" b="1" dirty="0">
                <a:solidFill>
                  <a:schemeClr val="accent1"/>
                </a:solidFill>
              </a:rPr>
              <a:t>3</a:t>
            </a:r>
            <a:endParaRPr lang="en-US" sz="2400" b="1" dirty="0">
              <a:solidFill>
                <a:schemeClr val="accent1"/>
              </a:solidFill>
            </a:endParaRPr>
          </a:p>
        </p:txBody>
      </p:sp>
      <p:sp>
        <p:nvSpPr>
          <p:cNvPr id="11" name="TextBox 10"/>
          <p:cNvSpPr txBox="1"/>
          <p:nvPr/>
        </p:nvSpPr>
        <p:spPr>
          <a:xfrm>
            <a:off x="6388769" y="3874169"/>
            <a:ext cx="481264" cy="461665"/>
          </a:xfrm>
          <a:prstGeom prst="rect">
            <a:avLst/>
          </a:prstGeom>
          <a:solidFill>
            <a:srgbClr val="FFFF00"/>
          </a:solidFill>
        </p:spPr>
        <p:txBody>
          <a:bodyPr wrap="square" rtlCol="0">
            <a:spAutoFit/>
          </a:bodyPr>
          <a:lstStyle/>
          <a:p>
            <a:r>
              <a:rPr lang="vi-VN" sz="2400" b="1" dirty="0">
                <a:solidFill>
                  <a:schemeClr val="accent1"/>
                </a:solidFill>
              </a:rPr>
              <a:t>4</a:t>
            </a:r>
            <a:endParaRPr lang="en-US" sz="2400" b="1" dirty="0">
              <a:solidFill>
                <a:schemeClr val="accent1"/>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52" y="3705727"/>
            <a:ext cx="4891941" cy="281539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53" y="1148316"/>
            <a:ext cx="4891941" cy="228068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5042" y="3838074"/>
            <a:ext cx="4840561" cy="268304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5042" y="1148316"/>
            <a:ext cx="4840560" cy="2280684"/>
          </a:xfrm>
          <a:prstGeom prst="rect">
            <a:avLst/>
          </a:prstGeom>
        </p:spPr>
      </p:pic>
    </p:spTree>
    <p:extLst>
      <p:ext uri="{BB962C8B-B14F-4D97-AF65-F5344CB8AC3E}">
        <p14:creationId xmlns:p14="http://schemas.microsoft.com/office/powerpoint/2010/main" val="111825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8590" y="320115"/>
            <a:ext cx="6096000" cy="1631216"/>
          </a:xfrm>
          <a:prstGeom prst="rect">
            <a:avLst/>
          </a:prstGeom>
        </p:spPr>
        <p:txBody>
          <a:bodyPr>
            <a:spAutoFit/>
          </a:bodyPr>
          <a:lstStyle/>
          <a:p>
            <a:r>
              <a:rPr lang="en-US" sz="2000" b="0" i="0" dirty="0" err="1">
                <a:solidFill>
                  <a:srgbClr val="242B2D"/>
                </a:solidFill>
                <a:effectLst/>
                <a:latin typeface="Tahoma" panose="020B0604030504040204" pitchFamily="34" charset="0"/>
              </a:rPr>
              <a:t>Cô</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đố</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trẻ</a:t>
            </a:r>
            <a:r>
              <a:rPr lang="en-US" sz="2000" b="0" i="0" dirty="0">
                <a:solidFill>
                  <a:srgbClr val="242B2D"/>
                </a:solidFill>
                <a:effectLst/>
                <a:latin typeface="Tahoma" panose="020B0604030504040204" pitchFamily="34" charset="0"/>
              </a:rPr>
              <a:t> : </a:t>
            </a:r>
            <a:r>
              <a:rPr lang="vi-VN" sz="2000" b="0" i="0" dirty="0">
                <a:solidFill>
                  <a:srgbClr val="242B2D"/>
                </a:solidFill>
                <a:effectLst/>
                <a:latin typeface="Tahoma" panose="020B0604030504040204" pitchFamily="34" charset="0"/>
              </a:rPr>
              <a:t>      </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Mùa</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gì</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nóng</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nực</a:t>
            </a:r>
            <a:endParaRPr lang="en-US" sz="2000" b="0" i="0" dirty="0">
              <a:solidFill>
                <a:srgbClr val="242B2D"/>
              </a:solidFill>
              <a:effectLst/>
              <a:latin typeface="Tahoma" panose="020B0604030504040204" pitchFamily="34" charset="0"/>
            </a:endParaRPr>
          </a:p>
          <a:p>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Trời</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nắng</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chang</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chang</a:t>
            </a:r>
            <a:endParaRPr lang="en-US" sz="2000" b="0" i="0" dirty="0">
              <a:solidFill>
                <a:srgbClr val="242B2D"/>
              </a:solidFill>
              <a:effectLst/>
              <a:latin typeface="Tahoma" panose="020B0604030504040204" pitchFamily="34" charset="0"/>
            </a:endParaRPr>
          </a:p>
          <a:p>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Đi</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làm</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đi</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học</a:t>
            </a:r>
            <a:endParaRPr lang="en-US" sz="2000" b="0" i="0" dirty="0">
              <a:solidFill>
                <a:srgbClr val="242B2D"/>
              </a:solidFill>
              <a:effectLst/>
              <a:latin typeface="Tahoma" panose="020B0604030504040204" pitchFamily="34" charset="0"/>
            </a:endParaRPr>
          </a:p>
          <a:p>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Phải</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đội</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mũ</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nón</a:t>
            </a:r>
            <a:r>
              <a:rPr lang="en-US" sz="2000" b="0" i="0" dirty="0">
                <a:solidFill>
                  <a:srgbClr val="242B2D"/>
                </a:solidFill>
                <a:effectLst/>
                <a:latin typeface="Tahoma" panose="020B0604030504040204" pitchFamily="34" charset="0"/>
              </a:rPr>
              <a:t>”</a:t>
            </a:r>
          </a:p>
          <a:p>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Đố</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bé</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mùa</a:t>
            </a:r>
            <a:r>
              <a:rPr lang="en-US" sz="2000" b="0" i="0" dirty="0">
                <a:solidFill>
                  <a:srgbClr val="242B2D"/>
                </a:solidFill>
                <a:effectLst/>
                <a:latin typeface="Tahoma" panose="020B0604030504040204" pitchFamily="34" charset="0"/>
              </a:rPr>
              <a:t> </a:t>
            </a:r>
            <a:r>
              <a:rPr lang="en-US" sz="2000" b="0" i="0" dirty="0" err="1">
                <a:solidFill>
                  <a:srgbClr val="242B2D"/>
                </a:solidFill>
                <a:effectLst/>
                <a:latin typeface="Tahoma" panose="020B0604030504040204" pitchFamily="34" charset="0"/>
              </a:rPr>
              <a:t>gì</a:t>
            </a:r>
            <a:r>
              <a:rPr lang="en-US" sz="2000" b="0" i="0" dirty="0">
                <a:solidFill>
                  <a:srgbClr val="242B2D"/>
                </a:solidFill>
                <a:effectLst/>
                <a:latin typeface="Tahoma" panose="020B0604030504040204" pitchFamily="34"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590" y="2117558"/>
            <a:ext cx="8791073" cy="4589457"/>
          </a:xfrm>
          <a:prstGeom prst="rect">
            <a:avLst/>
          </a:prstGeom>
        </p:spPr>
      </p:pic>
    </p:spTree>
    <p:extLst>
      <p:ext uri="{BB962C8B-B14F-4D97-AF65-F5344CB8AC3E}">
        <p14:creationId xmlns:p14="http://schemas.microsoft.com/office/powerpoint/2010/main" val="51682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842" y="158098"/>
            <a:ext cx="6096000" cy="461665"/>
          </a:xfrm>
          <a:prstGeom prst="rect">
            <a:avLst/>
          </a:prstGeom>
        </p:spPr>
        <p:txBody>
          <a:bodyPr>
            <a:spAutoFit/>
          </a:bodyPr>
          <a:lstStyle/>
          <a:p>
            <a:r>
              <a:rPr lang="vi-VN" sz="2400" b="0" i="0" dirty="0">
                <a:solidFill>
                  <a:srgbClr val="242B2D"/>
                </a:solidFill>
                <a:effectLst/>
                <a:latin typeface="Tahoma" panose="020B0604030504040204" pitchFamily="34" charset="0"/>
              </a:rPr>
              <a:t>+ Bầu trời mùa hè như thế nào?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368"/>
            <a:ext cx="5830909" cy="587141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0307" y="902368"/>
            <a:ext cx="4370303" cy="2526632"/>
          </a:xfrm>
          <a:prstGeom prst="rect">
            <a:avLst/>
          </a:prstGeom>
        </p:spPr>
      </p:pic>
      <p:sp>
        <p:nvSpPr>
          <p:cNvPr id="7" name="Rectangle 6"/>
          <p:cNvSpPr/>
          <p:nvPr/>
        </p:nvSpPr>
        <p:spPr>
          <a:xfrm>
            <a:off x="6952214" y="204264"/>
            <a:ext cx="4650632" cy="461665"/>
          </a:xfrm>
          <a:prstGeom prst="rect">
            <a:avLst/>
          </a:prstGeom>
        </p:spPr>
        <p:txBody>
          <a:bodyPr wrap="none">
            <a:spAutoFit/>
          </a:bodyPr>
          <a:lstStyle/>
          <a:p>
            <a:r>
              <a:rPr lang="vi-VN" sz="2400" dirty="0">
                <a:solidFill>
                  <a:srgbClr val="242B2D"/>
                </a:solidFill>
                <a:latin typeface="Tahoma" panose="020B0604030504040204" pitchFamily="34" charset="0"/>
              </a:rPr>
              <a:t>+ Thời tiết mùa hè như thế nào?</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591" y="3789947"/>
            <a:ext cx="4262019" cy="2983832"/>
          </a:xfrm>
          <a:prstGeom prst="rect">
            <a:avLst/>
          </a:prstGeom>
        </p:spPr>
      </p:pic>
    </p:spTree>
    <p:extLst>
      <p:ext uri="{BB962C8B-B14F-4D97-AF65-F5344CB8AC3E}">
        <p14:creationId xmlns:p14="http://schemas.microsoft.com/office/powerpoint/2010/main" val="4398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6466" y="212377"/>
            <a:ext cx="4567276" cy="369332"/>
          </a:xfrm>
          <a:prstGeom prst="rect">
            <a:avLst/>
          </a:prstGeom>
        </p:spPr>
        <p:txBody>
          <a:bodyPr wrap="none">
            <a:spAutoFit/>
          </a:bodyPr>
          <a:lstStyle/>
          <a:p>
            <a:r>
              <a:rPr lang="vi-VN" b="1" i="0" dirty="0">
                <a:solidFill>
                  <a:srgbClr val="242B2D"/>
                </a:solidFill>
                <a:effectLst/>
                <a:latin typeface="Tahoma" panose="020B0604030504040204" pitchFamily="34" charset="0"/>
              </a:rPr>
              <a:t>+ Vào mùa hè thường  có con gì kêu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89" y="1311442"/>
            <a:ext cx="4993106" cy="5221705"/>
          </a:xfrm>
          <a:prstGeom prst="rect">
            <a:avLst/>
          </a:prstGeom>
        </p:spPr>
      </p:pic>
      <p:sp>
        <p:nvSpPr>
          <p:cNvPr id="6" name="Rectangle 5"/>
          <p:cNvSpPr/>
          <p:nvPr/>
        </p:nvSpPr>
        <p:spPr>
          <a:xfrm>
            <a:off x="6096000" y="43100"/>
            <a:ext cx="6224337" cy="707886"/>
          </a:xfrm>
          <a:prstGeom prst="rect">
            <a:avLst/>
          </a:prstGeom>
        </p:spPr>
        <p:txBody>
          <a:bodyPr wrap="square">
            <a:spAutoFit/>
          </a:bodyPr>
          <a:lstStyle/>
          <a:p>
            <a:r>
              <a:rPr lang="vi-VN" sz="2000" b="1" i="0" dirty="0">
                <a:solidFill>
                  <a:srgbClr val="242B2D"/>
                </a:solidFill>
                <a:effectLst/>
                <a:latin typeface="Tahoma" panose="020B0604030504040204" pitchFamily="34" charset="0"/>
              </a:rPr>
              <a:t>Những loại hoa nào nở làm cho cảnh vật mùa hè thêm rực rỡ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883" y="750986"/>
            <a:ext cx="4852737" cy="271327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883" y="3639552"/>
            <a:ext cx="4852737" cy="3110163"/>
          </a:xfrm>
          <a:prstGeom prst="rect">
            <a:avLst/>
          </a:prstGeom>
        </p:spPr>
      </p:pic>
    </p:spTree>
    <p:extLst>
      <p:ext uri="{BB962C8B-B14F-4D97-AF65-F5344CB8AC3E}">
        <p14:creationId xmlns:p14="http://schemas.microsoft.com/office/powerpoint/2010/main" val="267021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5546" y="74710"/>
            <a:ext cx="8000908" cy="461665"/>
          </a:xfrm>
          <a:prstGeom prst="rect">
            <a:avLst/>
          </a:prstGeom>
        </p:spPr>
        <p:txBody>
          <a:bodyPr wrap="none">
            <a:spAutoFit/>
          </a:bodyPr>
          <a:lstStyle/>
          <a:p>
            <a:pPr algn="ctr"/>
            <a:r>
              <a:rPr lang="vi-VN" b="0" i="0" dirty="0">
                <a:solidFill>
                  <a:srgbClr val="242B2D"/>
                </a:solidFill>
                <a:effectLst/>
                <a:latin typeface="Tahoma" panose="020B0604030504040204" pitchFamily="34" charset="0"/>
              </a:rPr>
              <a:t> </a:t>
            </a:r>
            <a:r>
              <a:rPr lang="vi-VN" sz="2400" b="1" i="0" dirty="0">
                <a:solidFill>
                  <a:srgbClr val="242B2D"/>
                </a:solidFill>
                <a:effectLst/>
                <a:latin typeface="Tahoma" panose="020B0604030504040204" pitchFamily="34" charset="0"/>
              </a:rPr>
              <a:t>+  </a:t>
            </a:r>
            <a:r>
              <a:rPr lang="vi-VN" sz="2400" b="1" dirty="0">
                <a:solidFill>
                  <a:srgbClr val="242B2D"/>
                </a:solidFill>
                <a:latin typeface="Tahoma" panose="020B0604030504040204" pitchFamily="34" charset="0"/>
              </a:rPr>
              <a:t>N</a:t>
            </a:r>
            <a:r>
              <a:rPr lang="vi-VN" sz="2400" b="1" i="0" dirty="0">
                <a:solidFill>
                  <a:srgbClr val="242B2D"/>
                </a:solidFill>
                <a:effectLst/>
                <a:latin typeface="Tahoma" panose="020B0604030504040204" pitchFamily="34" charset="0"/>
              </a:rPr>
              <a:t>hững loại trái cây nào thường có vào mùa hè?</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29" y="1122138"/>
            <a:ext cx="4387283" cy="23068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712" y="905660"/>
            <a:ext cx="4276378" cy="25233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29" y="4138862"/>
            <a:ext cx="4387283" cy="24650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8247" y="4138862"/>
            <a:ext cx="4056843" cy="2465095"/>
          </a:xfrm>
          <a:prstGeom prst="rect">
            <a:avLst/>
          </a:prstGeom>
        </p:spPr>
      </p:pic>
    </p:spTree>
    <p:extLst>
      <p:ext uri="{BB962C8B-B14F-4D97-AF65-F5344CB8AC3E}">
        <p14:creationId xmlns:p14="http://schemas.microsoft.com/office/powerpoint/2010/main" val="12104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882"/>
            <a:ext cx="12192000" cy="707886"/>
          </a:xfrm>
          <a:prstGeom prst="rect">
            <a:avLst/>
          </a:prstGeom>
        </p:spPr>
        <p:txBody>
          <a:bodyPr wrap="square">
            <a:spAutoFit/>
          </a:bodyPr>
          <a:lstStyle/>
          <a:p>
            <a:r>
              <a:rPr lang="vi-VN" sz="2000" b="0" i="0">
                <a:solidFill>
                  <a:srgbClr val="242B2D"/>
                </a:solidFill>
                <a:effectLst/>
                <a:latin typeface="Tahoma" panose="020B0604030504040204" pitchFamily="34" charset="0"/>
              </a:rPr>
              <a:t>Ngoài ra có một hiện tượng thời tiết gây ra thiếu nước sinh hoạt cho con người và nước tưới cho cây trồng về mùa hè, đó là hiện tượng gì ? </a:t>
            </a:r>
            <a:r>
              <a:rPr lang="vi-VN" sz="2000" b="0" i="0" dirty="0">
                <a:solidFill>
                  <a:srgbClr val="242B2D"/>
                </a:solidFill>
                <a:effectLst/>
                <a:latin typeface="Tahoma" panose="020B0604030504040204" pitchFamily="34" charset="0"/>
              </a:rPr>
              <a:t>( Hạn hán)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1" y="950495"/>
            <a:ext cx="5293895" cy="56067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301" y="950495"/>
            <a:ext cx="4983331" cy="5606716"/>
          </a:xfrm>
          <a:prstGeom prst="rect">
            <a:avLst/>
          </a:prstGeom>
        </p:spPr>
      </p:pic>
    </p:spTree>
    <p:extLst>
      <p:ext uri="{BB962C8B-B14F-4D97-AF65-F5344CB8AC3E}">
        <p14:creationId xmlns:p14="http://schemas.microsoft.com/office/powerpoint/2010/main" val="98083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8368" y="132347"/>
            <a:ext cx="5715000" cy="461665"/>
          </a:xfrm>
          <a:prstGeom prst="rect">
            <a:avLst/>
          </a:prstGeom>
          <a:noFill/>
        </p:spPr>
        <p:txBody>
          <a:bodyPr wrap="square" rtlCol="0">
            <a:spAutoFit/>
          </a:bodyPr>
          <a:lstStyle/>
          <a:p>
            <a:r>
              <a:rPr lang="vi-VN" sz="2400" dirty="0"/>
              <a:t>Trang phục vào mùa hè như nào?</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2874" y="979071"/>
            <a:ext cx="2449929" cy="24499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0" y="762001"/>
            <a:ext cx="2884068" cy="28840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910" y="3814058"/>
            <a:ext cx="4762500" cy="2857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3814057"/>
            <a:ext cx="4644189" cy="2932455"/>
          </a:xfrm>
          <a:prstGeom prst="rect">
            <a:avLst/>
          </a:prstGeom>
        </p:spPr>
      </p:pic>
    </p:spTree>
    <p:extLst>
      <p:ext uri="{BB962C8B-B14F-4D97-AF65-F5344CB8AC3E}">
        <p14:creationId xmlns:p14="http://schemas.microsoft.com/office/powerpoint/2010/main" val="382235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4874" y="156411"/>
            <a:ext cx="8386010" cy="461665"/>
          </a:xfrm>
          <a:prstGeom prst="rect">
            <a:avLst/>
          </a:prstGeom>
          <a:noFill/>
        </p:spPr>
        <p:txBody>
          <a:bodyPr wrap="square" rtlCol="0">
            <a:spAutoFit/>
          </a:bodyPr>
          <a:lstStyle/>
          <a:p>
            <a:pPr algn="ctr"/>
            <a:r>
              <a:rPr lang="vi-VN" sz="2400" dirty="0"/>
              <a:t>Vào mùa hè các con được bố mẹ đưa đi chơi ở đâu?</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1" y="3669630"/>
            <a:ext cx="5703363" cy="305602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31" y="770021"/>
            <a:ext cx="5703363" cy="26589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620" y="770021"/>
            <a:ext cx="5005137" cy="26356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3620" y="3880184"/>
            <a:ext cx="5081191" cy="2845467"/>
          </a:xfrm>
          <a:prstGeom prst="rect">
            <a:avLst/>
          </a:prstGeom>
        </p:spPr>
      </p:pic>
    </p:spTree>
    <p:extLst>
      <p:ext uri="{BB962C8B-B14F-4D97-AF65-F5344CB8AC3E}">
        <p14:creationId xmlns:p14="http://schemas.microsoft.com/office/powerpoint/2010/main" val="51467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3474" y="0"/>
            <a:ext cx="8217568" cy="400110"/>
          </a:xfrm>
          <a:prstGeom prst="rect">
            <a:avLst/>
          </a:prstGeom>
        </p:spPr>
        <p:txBody>
          <a:bodyPr wrap="square">
            <a:spAutoFit/>
          </a:bodyPr>
          <a:lstStyle/>
          <a:p>
            <a:pPr algn="ctr"/>
            <a:r>
              <a:rPr lang="vi-VN" sz="2000" dirty="0"/>
              <a:t>Mùa hè trời nóng bức, khi đi học, đi chơi, các con phải chú ý điều gì?</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589" y="732528"/>
            <a:ext cx="4535906" cy="26964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06" y="732528"/>
            <a:ext cx="5077326" cy="26964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58" y="3761418"/>
            <a:ext cx="5215690" cy="28559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1589" y="3804225"/>
            <a:ext cx="4535906" cy="2813143"/>
          </a:xfrm>
          <a:prstGeom prst="rect">
            <a:avLst/>
          </a:prstGeom>
        </p:spPr>
      </p:pic>
    </p:spTree>
    <p:extLst>
      <p:ext uri="{BB962C8B-B14F-4D97-AF65-F5344CB8AC3E}">
        <p14:creationId xmlns:p14="http://schemas.microsoft.com/office/powerpoint/2010/main" val="25960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212</Words>
  <Application>Microsoft Office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22</cp:revision>
  <dcterms:created xsi:type="dcterms:W3CDTF">2024-05-09T08:25:37Z</dcterms:created>
  <dcterms:modified xsi:type="dcterms:W3CDTF">2025-04-10T01:08:31Z</dcterms:modified>
</cp:coreProperties>
</file>