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6252BB-E02D-4415-9711-65219CBA7185}"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76D7C-EB20-4A49-B7D0-915AE63250B1}" type="slidenum">
              <a:rPr lang="en-US" smtClean="0"/>
              <a:t>‹#›</a:t>
            </a:fld>
            <a:endParaRPr lang="en-US"/>
          </a:p>
        </p:txBody>
      </p:sp>
    </p:spTree>
    <p:extLst>
      <p:ext uri="{BB962C8B-B14F-4D97-AF65-F5344CB8AC3E}">
        <p14:creationId xmlns:p14="http://schemas.microsoft.com/office/powerpoint/2010/main" val="1395305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6252BB-E02D-4415-9711-65219CBA7185}"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76D7C-EB20-4A49-B7D0-915AE63250B1}" type="slidenum">
              <a:rPr lang="en-US" smtClean="0"/>
              <a:t>‹#›</a:t>
            </a:fld>
            <a:endParaRPr lang="en-US"/>
          </a:p>
        </p:txBody>
      </p:sp>
    </p:spTree>
    <p:extLst>
      <p:ext uri="{BB962C8B-B14F-4D97-AF65-F5344CB8AC3E}">
        <p14:creationId xmlns:p14="http://schemas.microsoft.com/office/powerpoint/2010/main" val="2217505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6252BB-E02D-4415-9711-65219CBA7185}"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76D7C-EB20-4A49-B7D0-915AE63250B1}" type="slidenum">
              <a:rPr lang="en-US" smtClean="0"/>
              <a:t>‹#›</a:t>
            </a:fld>
            <a:endParaRPr lang="en-US"/>
          </a:p>
        </p:txBody>
      </p:sp>
    </p:spTree>
    <p:extLst>
      <p:ext uri="{BB962C8B-B14F-4D97-AF65-F5344CB8AC3E}">
        <p14:creationId xmlns:p14="http://schemas.microsoft.com/office/powerpoint/2010/main" val="1142169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6252BB-E02D-4415-9711-65219CBA7185}"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76D7C-EB20-4A49-B7D0-915AE63250B1}" type="slidenum">
              <a:rPr lang="en-US" smtClean="0"/>
              <a:t>‹#›</a:t>
            </a:fld>
            <a:endParaRPr lang="en-US"/>
          </a:p>
        </p:txBody>
      </p:sp>
    </p:spTree>
    <p:extLst>
      <p:ext uri="{BB962C8B-B14F-4D97-AF65-F5344CB8AC3E}">
        <p14:creationId xmlns:p14="http://schemas.microsoft.com/office/powerpoint/2010/main" val="3423640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6252BB-E02D-4415-9711-65219CBA7185}"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76D7C-EB20-4A49-B7D0-915AE63250B1}" type="slidenum">
              <a:rPr lang="en-US" smtClean="0"/>
              <a:t>‹#›</a:t>
            </a:fld>
            <a:endParaRPr lang="en-US"/>
          </a:p>
        </p:txBody>
      </p:sp>
    </p:spTree>
    <p:extLst>
      <p:ext uri="{BB962C8B-B14F-4D97-AF65-F5344CB8AC3E}">
        <p14:creationId xmlns:p14="http://schemas.microsoft.com/office/powerpoint/2010/main" val="2880706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6252BB-E02D-4415-9711-65219CBA7185}"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76D7C-EB20-4A49-B7D0-915AE63250B1}" type="slidenum">
              <a:rPr lang="en-US" smtClean="0"/>
              <a:t>‹#›</a:t>
            </a:fld>
            <a:endParaRPr lang="en-US"/>
          </a:p>
        </p:txBody>
      </p:sp>
    </p:spTree>
    <p:extLst>
      <p:ext uri="{BB962C8B-B14F-4D97-AF65-F5344CB8AC3E}">
        <p14:creationId xmlns:p14="http://schemas.microsoft.com/office/powerpoint/2010/main" val="1600330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6252BB-E02D-4415-9711-65219CBA7185}" type="datetimeFigureOut">
              <a:rPr lang="en-US" smtClean="0"/>
              <a:t>3/14/2025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A76D7C-EB20-4A49-B7D0-915AE63250B1}" type="slidenum">
              <a:rPr lang="en-US" smtClean="0"/>
              <a:t>‹#›</a:t>
            </a:fld>
            <a:endParaRPr lang="en-US"/>
          </a:p>
        </p:txBody>
      </p:sp>
    </p:spTree>
    <p:extLst>
      <p:ext uri="{BB962C8B-B14F-4D97-AF65-F5344CB8AC3E}">
        <p14:creationId xmlns:p14="http://schemas.microsoft.com/office/powerpoint/2010/main" val="3710187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6252BB-E02D-4415-9711-65219CBA7185}" type="datetimeFigureOut">
              <a:rPr lang="en-US" smtClean="0"/>
              <a:t>3/14/2025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A76D7C-EB20-4A49-B7D0-915AE63250B1}" type="slidenum">
              <a:rPr lang="en-US" smtClean="0"/>
              <a:t>‹#›</a:t>
            </a:fld>
            <a:endParaRPr lang="en-US"/>
          </a:p>
        </p:txBody>
      </p:sp>
    </p:spTree>
    <p:extLst>
      <p:ext uri="{BB962C8B-B14F-4D97-AF65-F5344CB8AC3E}">
        <p14:creationId xmlns:p14="http://schemas.microsoft.com/office/powerpoint/2010/main" val="313083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252BB-E02D-4415-9711-65219CBA7185}" type="datetimeFigureOut">
              <a:rPr lang="en-US" smtClean="0"/>
              <a:t>3/14/2025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76D7C-EB20-4A49-B7D0-915AE63250B1}" type="slidenum">
              <a:rPr lang="en-US" smtClean="0"/>
              <a:t>‹#›</a:t>
            </a:fld>
            <a:endParaRPr lang="en-US"/>
          </a:p>
        </p:txBody>
      </p:sp>
    </p:spTree>
    <p:extLst>
      <p:ext uri="{BB962C8B-B14F-4D97-AF65-F5344CB8AC3E}">
        <p14:creationId xmlns:p14="http://schemas.microsoft.com/office/powerpoint/2010/main" val="3184031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252BB-E02D-4415-9711-65219CBA7185}"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76D7C-EB20-4A49-B7D0-915AE63250B1}" type="slidenum">
              <a:rPr lang="en-US" smtClean="0"/>
              <a:t>‹#›</a:t>
            </a:fld>
            <a:endParaRPr lang="en-US"/>
          </a:p>
        </p:txBody>
      </p:sp>
    </p:spTree>
    <p:extLst>
      <p:ext uri="{BB962C8B-B14F-4D97-AF65-F5344CB8AC3E}">
        <p14:creationId xmlns:p14="http://schemas.microsoft.com/office/powerpoint/2010/main" val="2937714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252BB-E02D-4415-9711-65219CBA7185}"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76D7C-EB20-4A49-B7D0-915AE63250B1}" type="slidenum">
              <a:rPr lang="en-US" smtClean="0"/>
              <a:t>‹#›</a:t>
            </a:fld>
            <a:endParaRPr lang="en-US"/>
          </a:p>
        </p:txBody>
      </p:sp>
    </p:spTree>
    <p:extLst>
      <p:ext uri="{BB962C8B-B14F-4D97-AF65-F5344CB8AC3E}">
        <p14:creationId xmlns:p14="http://schemas.microsoft.com/office/powerpoint/2010/main" val="366117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252BB-E02D-4415-9711-65219CBA7185}" type="datetimeFigureOut">
              <a:rPr lang="en-US" smtClean="0"/>
              <a:t>3/14/2025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76D7C-EB20-4A49-B7D0-915AE63250B1}" type="slidenum">
              <a:rPr lang="en-US" smtClean="0"/>
              <a:t>‹#›</a:t>
            </a:fld>
            <a:endParaRPr lang="en-US"/>
          </a:p>
        </p:txBody>
      </p:sp>
    </p:spTree>
    <p:extLst>
      <p:ext uri="{BB962C8B-B14F-4D97-AF65-F5344CB8AC3E}">
        <p14:creationId xmlns:p14="http://schemas.microsoft.com/office/powerpoint/2010/main" val="1964931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048000" y="238016"/>
            <a:ext cx="6096000" cy="707886"/>
          </a:xfrm>
          <a:prstGeom prst="rect">
            <a:avLst/>
          </a:prstGeom>
        </p:spPr>
        <p:txBody>
          <a:bodyPr>
            <a:spAutoFit/>
          </a:bodyPr>
          <a:lstStyle/>
          <a:p>
            <a:pPr algn="ctr"/>
            <a:r>
              <a:rPr lang="en-US" sz="2000" b="1" dirty="0" smtClean="0">
                <a:solidFill>
                  <a:srgbClr val="002060"/>
                </a:solidFill>
                <a:latin typeface="Times New Roman" panose="02020603050405020304" pitchFamily="18" charset="0"/>
                <a:cs typeface="Times New Roman" panose="02020603050405020304" pitchFamily="18" charset="0"/>
              </a:rPr>
              <a:t>ỦY BAN NHÂN DÂN QUẬN LONG BIÊN</a:t>
            </a:r>
          </a:p>
          <a:p>
            <a:pPr algn="ctr"/>
            <a:r>
              <a:rPr lang="en-US" sz="2000" b="1" dirty="0" smtClean="0">
                <a:solidFill>
                  <a:srgbClr val="002060"/>
                </a:solidFill>
                <a:latin typeface="Times New Roman" panose="02020603050405020304" pitchFamily="18" charset="0"/>
                <a:cs typeface="Times New Roman" panose="02020603050405020304" pitchFamily="18" charset="0"/>
              </a:rPr>
              <a:t>TRƯỜNG MẦM NON BẮC BIÊN</a:t>
            </a:r>
            <a:endParaRPr lang="en-US" sz="2000" b="1" dirty="0">
              <a:solidFill>
                <a:srgbClr val="00206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5359889" y="1205930"/>
            <a:ext cx="1163125" cy="1089948"/>
          </a:xfrm>
          <a:prstGeom prst="rect">
            <a:avLst/>
          </a:prstGeom>
        </p:spPr>
      </p:pic>
      <p:sp>
        <p:nvSpPr>
          <p:cNvPr id="7" name="Rectangle 6"/>
          <p:cNvSpPr/>
          <p:nvPr/>
        </p:nvSpPr>
        <p:spPr>
          <a:xfrm>
            <a:off x="3350248" y="2634312"/>
            <a:ext cx="5491503" cy="461665"/>
          </a:xfrm>
          <a:prstGeom prst="rect">
            <a:avLst/>
          </a:prstGeom>
        </p:spPr>
        <p:txBody>
          <a:bodyPr wrap="none">
            <a:spAutoFit/>
          </a:bodyPr>
          <a:lstStyle/>
          <a:p>
            <a:pPr lvl="0" algn="ctr"/>
            <a:r>
              <a:rPr lang="en-US" sz="2400" b="1" dirty="0" smtClean="0">
                <a:solidFill>
                  <a:srgbClr val="FFC000">
                    <a:lumMod val="75000"/>
                  </a:srgbClr>
                </a:solidFill>
                <a:latin typeface="Times New Roman" panose="02020603050405020304" pitchFamily="18" charset="0"/>
                <a:cs typeface="Times New Roman" panose="02020603050405020304" pitchFamily="18" charset="0"/>
              </a:rPr>
              <a:t>LĨNH VỰC PHÁT TRIỂN NGÔN NGỮ</a:t>
            </a:r>
            <a:endParaRPr lang="en-US" sz="2400" b="1" dirty="0">
              <a:solidFill>
                <a:srgbClr val="FFC000">
                  <a:lumMod val="75000"/>
                </a:srgbClr>
              </a:solidFill>
              <a:latin typeface="Times New Roman" panose="02020603050405020304" pitchFamily="18" charset="0"/>
              <a:cs typeface="Times New Roman" panose="02020603050405020304" pitchFamily="18" charset="0"/>
            </a:endParaRPr>
          </a:p>
        </p:txBody>
      </p:sp>
      <p:sp>
        <p:nvSpPr>
          <p:cNvPr id="8" name="Rectangle 7"/>
          <p:cNvSpPr/>
          <p:nvPr/>
        </p:nvSpPr>
        <p:spPr>
          <a:xfrm>
            <a:off x="3413731" y="3539493"/>
            <a:ext cx="5364546" cy="523220"/>
          </a:xfrm>
          <a:prstGeom prst="rect">
            <a:avLst/>
          </a:prstGeom>
        </p:spPr>
        <p:txBody>
          <a:bodyPr wrap="none">
            <a:spAutoFit/>
          </a:bodyPr>
          <a:lstStyle/>
          <a:p>
            <a:pPr lvl="0" algn="ctr"/>
            <a:r>
              <a:rPr lang="en-US" sz="2800" b="1" dirty="0" err="1" smtClean="0">
                <a:solidFill>
                  <a:srgbClr val="7030A0"/>
                </a:solidFill>
                <a:latin typeface="Times New Roman" panose="02020603050405020304" pitchFamily="18" charset="0"/>
                <a:cs typeface="Times New Roman" panose="02020603050405020304" pitchFamily="18" charset="0"/>
              </a:rPr>
              <a:t>Truyện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câu</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chuyện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về</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chú</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xe</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ủi</a:t>
            </a:r>
            <a:r>
              <a:rPr lang="en-US" sz="2800" b="1" dirty="0" smtClean="0">
                <a:solidFill>
                  <a:srgbClr val="7030A0"/>
                </a:solidFill>
                <a:latin typeface="Times New Roman" panose="02020603050405020304" pitchFamily="18" charset="0"/>
                <a:cs typeface="Times New Roman" panose="02020603050405020304" pitchFamily="18" charset="0"/>
              </a:rPr>
              <a:t>”</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9" name="Rectangle 8"/>
          <p:cNvSpPr/>
          <p:nvPr/>
        </p:nvSpPr>
        <p:spPr>
          <a:xfrm>
            <a:off x="4278834" y="4347558"/>
            <a:ext cx="3634329" cy="400110"/>
          </a:xfrm>
          <a:prstGeom prst="rect">
            <a:avLst/>
          </a:prstGeom>
        </p:spPr>
        <p:txBody>
          <a:bodyPr wrap="none">
            <a:spAutoFit/>
          </a:bodyPr>
          <a:lstStyle/>
          <a:p>
            <a:pPr algn="ctr"/>
            <a:r>
              <a:rPr lang="en-US" sz="2000" b="1" dirty="0" err="1" smtClean="0">
                <a:solidFill>
                  <a:schemeClr val="accent2">
                    <a:lumMod val="50000"/>
                  </a:schemeClr>
                </a:solidFill>
                <a:latin typeface="Times New Roman" panose="02020603050405020304" pitchFamily="18" charset="0"/>
                <a:cs typeface="Times New Roman" panose="02020603050405020304" pitchFamily="18" charset="0"/>
              </a:rPr>
              <a:t>Lứa</a:t>
            </a:r>
            <a:r>
              <a:rPr lang="en-US" sz="20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2">
                    <a:lumMod val="50000"/>
                  </a:schemeClr>
                </a:solidFill>
                <a:latin typeface="Times New Roman" panose="02020603050405020304" pitchFamily="18" charset="0"/>
                <a:cs typeface="Times New Roman" panose="02020603050405020304" pitchFamily="18" charset="0"/>
              </a:rPr>
              <a:t>tuổi</a:t>
            </a:r>
            <a:r>
              <a:rPr lang="en-US" sz="20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2">
                    <a:lumMod val="50000"/>
                  </a:schemeClr>
                </a:solidFill>
                <a:latin typeface="Times New Roman" panose="02020603050405020304" pitchFamily="18" charset="0"/>
                <a:cs typeface="Times New Roman" panose="02020603050405020304" pitchFamily="18" charset="0"/>
              </a:rPr>
              <a:t>Nhà</a:t>
            </a:r>
            <a:r>
              <a:rPr lang="en-US" sz="20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2">
                    <a:lumMod val="50000"/>
                  </a:schemeClr>
                </a:solidFill>
                <a:latin typeface="Times New Roman" panose="02020603050405020304" pitchFamily="18" charset="0"/>
                <a:cs typeface="Times New Roman" panose="02020603050405020304" pitchFamily="18" charset="0"/>
              </a:rPr>
              <a:t>trẻ</a:t>
            </a:r>
            <a:r>
              <a:rPr lang="en-US" sz="2000" b="1" dirty="0" smtClean="0">
                <a:solidFill>
                  <a:schemeClr val="accent2">
                    <a:lumMod val="50000"/>
                  </a:schemeClr>
                </a:solidFill>
                <a:latin typeface="Times New Roman" panose="02020603050405020304" pitchFamily="18" charset="0"/>
                <a:cs typeface="Times New Roman" panose="02020603050405020304" pitchFamily="18" charset="0"/>
              </a:rPr>
              <a:t> (24-36 </a:t>
            </a:r>
            <a:r>
              <a:rPr lang="en-US" sz="2000" b="1" dirty="0" err="1" smtClean="0">
                <a:solidFill>
                  <a:schemeClr val="accent2">
                    <a:lumMod val="50000"/>
                  </a:schemeClr>
                </a:solidFill>
                <a:latin typeface="Times New Roman" panose="02020603050405020304" pitchFamily="18" charset="0"/>
                <a:cs typeface="Times New Roman" panose="02020603050405020304" pitchFamily="18" charset="0"/>
              </a:rPr>
              <a:t>tháng</a:t>
            </a:r>
            <a:r>
              <a:rPr lang="en-US" sz="2000" b="1" dirty="0" smtClean="0">
                <a:solidFill>
                  <a:schemeClr val="accent2">
                    <a:lumMod val="50000"/>
                  </a:schemeClr>
                </a:solidFill>
                <a:latin typeface="Times New Roman" panose="02020603050405020304" pitchFamily="18" charset="0"/>
                <a:cs typeface="Times New Roman" panose="02020603050405020304" pitchFamily="18" charset="0"/>
              </a:rPr>
              <a:t>)</a:t>
            </a:r>
            <a:endParaRPr lang="en-US" sz="20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2168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77318"/>
          </a:xfrm>
        </p:spPr>
      </p:pic>
      <p:sp>
        <p:nvSpPr>
          <p:cNvPr id="5" name="Rectangle 4"/>
          <p:cNvSpPr/>
          <p:nvPr/>
        </p:nvSpPr>
        <p:spPr>
          <a:xfrm>
            <a:off x="3048000" y="1859340"/>
            <a:ext cx="6096000" cy="3170099"/>
          </a:xfrm>
          <a:prstGeom prst="rect">
            <a:avLst/>
          </a:prstGeom>
        </p:spPr>
        <p:txBody>
          <a:bodyPr>
            <a:spAutoFit/>
          </a:bodyPr>
          <a:lstStyle/>
          <a:p>
            <a:pPr algn="ctr"/>
            <a:r>
              <a:rPr lang="vi-VN" sz="2000" b="0" i="0" dirty="0" smtClean="0">
                <a:solidFill>
                  <a:srgbClr val="FF0000"/>
                </a:solidFill>
                <a:effectLst/>
                <a:latin typeface="Calibri" panose="020F0502020204030204" pitchFamily="34" charset="0"/>
              </a:rPr>
              <a:t>MỤC ĐÍCH YÊU CẦU</a:t>
            </a:r>
            <a:endParaRPr lang="vi-VN" sz="2000" dirty="0">
              <a:solidFill>
                <a:srgbClr val="FF0000"/>
              </a:solidFill>
            </a:endParaRPr>
          </a:p>
          <a:p>
            <a:r>
              <a:rPr lang="vi-VN" b="0" i="0" dirty="0" smtClean="0">
                <a:solidFill>
                  <a:srgbClr val="000000"/>
                </a:solidFill>
                <a:effectLst/>
                <a:latin typeface="Calibri" panose="020F0502020204030204" pitchFamily="34" charset="0"/>
              </a:rPr>
              <a:t>1. Kiến thức</a:t>
            </a:r>
            <a:endParaRPr lang="vi-VN" dirty="0">
              <a:solidFill>
                <a:srgbClr val="333333"/>
              </a:solidFill>
            </a:endParaRPr>
          </a:p>
          <a:p>
            <a:r>
              <a:rPr lang="vi-VN" b="0" i="0" dirty="0" smtClean="0">
                <a:solidFill>
                  <a:srgbClr val="000000"/>
                </a:solidFill>
                <a:effectLst/>
                <a:latin typeface="Calibri" panose="020F0502020204030204" pitchFamily="34" charset="0"/>
              </a:rPr>
              <a:t>- Trẻ biết tên chuyện, tên các nhân vật trong chuyện.</a:t>
            </a:r>
            <a:endParaRPr lang="vi-VN" dirty="0">
              <a:solidFill>
                <a:srgbClr val="333333"/>
              </a:solidFill>
            </a:endParaRPr>
          </a:p>
          <a:p>
            <a:r>
              <a:rPr lang="vi-VN" b="0" i="0" dirty="0" smtClean="0">
                <a:solidFill>
                  <a:srgbClr val="000000"/>
                </a:solidFill>
                <a:effectLst/>
                <a:latin typeface="Calibri" panose="020F0502020204030204" pitchFamily="34" charset="0"/>
              </a:rPr>
              <a:t>- Trẻ hiểu được nội dung câu chuyện</a:t>
            </a:r>
            <a:endParaRPr lang="vi-VN" dirty="0">
              <a:solidFill>
                <a:srgbClr val="333333"/>
              </a:solidFill>
            </a:endParaRPr>
          </a:p>
          <a:p>
            <a:r>
              <a:rPr lang="vi-VN" b="0" i="0" dirty="0" smtClean="0">
                <a:solidFill>
                  <a:srgbClr val="000000"/>
                </a:solidFill>
                <a:effectLst/>
                <a:latin typeface="Calibri" panose="020F0502020204030204" pitchFamily="34" charset="0"/>
              </a:rPr>
              <a:t>2. Kĩ năng</a:t>
            </a:r>
            <a:endParaRPr lang="vi-VN" dirty="0">
              <a:solidFill>
                <a:srgbClr val="333333"/>
              </a:solidFill>
            </a:endParaRPr>
          </a:p>
          <a:p>
            <a:r>
              <a:rPr lang="vi-VN" b="0" i="0" dirty="0" smtClean="0">
                <a:solidFill>
                  <a:srgbClr val="000000"/>
                </a:solidFill>
                <a:effectLst/>
                <a:latin typeface="Calibri" panose="020F0502020204030204" pitchFamily="34" charset="0"/>
              </a:rPr>
              <a:t>- Rèn luyện và phát triển ngôn ngữ cho trẻ thông qua các từ ngữ như “ xe ủi to, x ủi nhỏ”</a:t>
            </a:r>
            <a:endParaRPr lang="vi-VN" dirty="0">
              <a:solidFill>
                <a:srgbClr val="333333"/>
              </a:solidFill>
            </a:endParaRPr>
          </a:p>
          <a:p>
            <a:r>
              <a:rPr lang="vi-VN" b="0" i="0" dirty="0" smtClean="0">
                <a:solidFill>
                  <a:srgbClr val="000000"/>
                </a:solidFill>
                <a:effectLst/>
                <a:latin typeface="Calibri" panose="020F0502020204030204" pitchFamily="34" charset="0"/>
              </a:rPr>
              <a:t>- Phát triển kĩ năng ghi nhớ</a:t>
            </a:r>
            <a:endParaRPr lang="vi-VN" dirty="0">
              <a:solidFill>
                <a:srgbClr val="333333"/>
              </a:solidFill>
            </a:endParaRPr>
          </a:p>
          <a:p>
            <a:r>
              <a:rPr lang="vi-VN" b="0" i="0" dirty="0" smtClean="0">
                <a:solidFill>
                  <a:srgbClr val="000000"/>
                </a:solidFill>
                <a:effectLst/>
                <a:latin typeface="Calibri" panose="020F0502020204030204" pitchFamily="34" charset="0"/>
              </a:rPr>
              <a:t>3. Giáo dục</a:t>
            </a:r>
            <a:endParaRPr lang="vi-VN" dirty="0">
              <a:solidFill>
                <a:srgbClr val="333333"/>
              </a:solidFill>
            </a:endParaRPr>
          </a:p>
          <a:p>
            <a:r>
              <a:rPr lang="vi-VN" b="0" i="0" dirty="0" smtClean="0">
                <a:solidFill>
                  <a:srgbClr val="000000"/>
                </a:solidFill>
                <a:effectLst/>
                <a:latin typeface="Calibri" panose="020F0502020204030204" pitchFamily="34" charset="0"/>
              </a:rPr>
              <a:t>- Trẻ biết yêu thương giúp đỡ lẫn nhau</a:t>
            </a:r>
            <a:endParaRPr lang="vi-VN" dirty="0">
              <a:solidFill>
                <a:srgbClr val="333333"/>
              </a:solidFill>
            </a:endParaRPr>
          </a:p>
          <a:p>
            <a:r>
              <a:rPr lang="vi-VN" b="0" i="0" dirty="0" smtClean="0">
                <a:solidFill>
                  <a:srgbClr val="000000"/>
                </a:solidFill>
                <a:effectLst/>
                <a:latin typeface="Calibri" panose="020F0502020204030204" pitchFamily="34" charset="0"/>
              </a:rPr>
              <a:t>- Thái độ nghiêm túc trong giờ học</a:t>
            </a:r>
            <a:endParaRPr lang="vi-VN" dirty="0">
              <a:solidFill>
                <a:srgbClr val="333333"/>
              </a:solidFill>
            </a:endParaRPr>
          </a:p>
        </p:txBody>
      </p:sp>
    </p:spTree>
    <p:extLst>
      <p:ext uri="{BB962C8B-B14F-4D97-AF65-F5344CB8AC3E}">
        <p14:creationId xmlns:p14="http://schemas.microsoft.com/office/powerpoint/2010/main" val="2500706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640768"/>
            <a:ext cx="12192001" cy="6217231"/>
          </a:xfrm>
        </p:spPr>
      </p:pic>
      <p:sp>
        <p:nvSpPr>
          <p:cNvPr id="7" name="Rectangle 6"/>
          <p:cNvSpPr/>
          <p:nvPr/>
        </p:nvSpPr>
        <p:spPr>
          <a:xfrm>
            <a:off x="1798749" y="0"/>
            <a:ext cx="9238445" cy="461665"/>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Ổn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định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tổ</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chức</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Cô</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cho</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trẻ</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lắng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nghe</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hát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em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tập</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lái</a:t>
            </a:r>
            <a:r>
              <a:rPr lang="en-US" sz="2400" b="1" dirty="0" smtClean="0">
                <a:solidFill>
                  <a:srgbClr val="FF0000"/>
                </a:solidFill>
                <a:latin typeface="Times New Roman" panose="02020603050405020304" pitchFamily="18" charset="0"/>
                <a:cs typeface="Times New Roman" panose="02020603050405020304" pitchFamily="18" charset="0"/>
              </a:rPr>
              <a:t> ô </a:t>
            </a:r>
            <a:r>
              <a:rPr lang="en-US" sz="2400" b="1" dirty="0" err="1" smtClean="0">
                <a:solidFill>
                  <a:srgbClr val="FF0000"/>
                </a:solidFill>
                <a:latin typeface="Times New Roman" panose="02020603050405020304" pitchFamily="18" charset="0"/>
                <a:cs typeface="Times New Roman" panose="02020603050405020304" pitchFamily="18" charset="0"/>
              </a:rPr>
              <a:t>tô</a:t>
            </a:r>
            <a:r>
              <a:rPr lang="en-US" sz="2400" b="1" dirty="0" smtClean="0">
                <a:solidFill>
                  <a:srgbClr val="FF0000"/>
                </a:solidFill>
                <a:latin typeface="Times New Roman" panose="02020603050405020304" pitchFamily="18" charset="0"/>
                <a:cs typeface="Times New Roman" panose="02020603050405020304" pitchFamily="18" charset="0"/>
              </a:rPr>
              <a:t>”</a:t>
            </a:r>
            <a:endParaRPr lang="en-US" sz="2400" dirty="0"/>
          </a:p>
        </p:txBody>
      </p:sp>
    </p:spTree>
    <p:extLst>
      <p:ext uri="{BB962C8B-B14F-4D97-AF65-F5344CB8AC3E}">
        <p14:creationId xmlns:p14="http://schemas.microsoft.com/office/powerpoint/2010/main" val="3710834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3823" y="207683"/>
            <a:ext cx="10515600" cy="1325563"/>
          </a:xfrm>
        </p:spPr>
        <p:txBody>
          <a:bodyPr/>
          <a:lstStyle/>
          <a:p>
            <a:r>
              <a:rPr lang="en-US" b="1" dirty="0" err="1">
                <a:solidFill>
                  <a:srgbClr val="FF0000"/>
                </a:solidFill>
                <a:latin typeface="Times New Roman" panose="02020603050405020304" pitchFamily="18" charset="0"/>
                <a:cs typeface="Times New Roman" panose="02020603050405020304" pitchFamily="18" charset="0"/>
              </a:rPr>
              <a:t>Cô</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kể</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lần</a:t>
            </a:r>
            <a:r>
              <a:rPr lang="en-US" b="1" dirty="0">
                <a:solidFill>
                  <a:srgbClr val="FF0000"/>
                </a:solidFill>
                <a:latin typeface="Times New Roman" panose="02020603050405020304" pitchFamily="18" charset="0"/>
                <a:cs typeface="Times New Roman" panose="02020603050405020304" pitchFamily="18" charset="0"/>
              </a:rPr>
              <a:t> 1</a:t>
            </a:r>
            <a:br>
              <a:rPr lang="en-US" b="1" dirty="0">
                <a:solidFill>
                  <a:srgbClr val="FF0000"/>
                </a:solidFill>
                <a:latin typeface="Times New Roman" panose="02020603050405020304" pitchFamily="18" charset="0"/>
                <a:cs typeface="Times New Roman" panose="02020603050405020304" pitchFamily="18" charset="0"/>
              </a:rPr>
            </a:b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94" y="870465"/>
            <a:ext cx="12217694" cy="6005543"/>
          </a:xfrm>
        </p:spPr>
      </p:pic>
    </p:spTree>
    <p:extLst>
      <p:ext uri="{BB962C8B-B14F-4D97-AF65-F5344CB8AC3E}">
        <p14:creationId xmlns:p14="http://schemas.microsoft.com/office/powerpoint/2010/main" val="1078821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675" y="713996"/>
            <a:ext cx="8751727" cy="5107255"/>
          </a:xfrm>
          <a:prstGeom prst="rect">
            <a:avLst/>
          </a:prstGeom>
        </p:spPr>
      </p:pic>
      <p:sp>
        <p:nvSpPr>
          <p:cNvPr id="6" name="Rectangle 5"/>
          <p:cNvSpPr/>
          <p:nvPr/>
        </p:nvSpPr>
        <p:spPr>
          <a:xfrm>
            <a:off x="5449028" y="3244334"/>
            <a:ext cx="1293944" cy="369332"/>
          </a:xfrm>
          <a:prstGeom prst="rect">
            <a:avLst/>
          </a:prstGeom>
        </p:spPr>
        <p:txBody>
          <a:bodyPr wrap="none">
            <a:spAutoFit/>
          </a:bodyPr>
          <a:lstStyle/>
          <a:p>
            <a:r>
              <a:rPr lang="en-US" b="1" dirty="0" err="1" smtClean="0">
                <a:solidFill>
                  <a:srgbClr val="FF0000"/>
                </a:solidFill>
                <a:latin typeface="Times New Roman" panose="02020603050405020304" pitchFamily="18" charset="0"/>
                <a:cs typeface="Times New Roman" panose="02020603050405020304" pitchFamily="18" charset="0"/>
              </a:rPr>
              <a:t>Cô</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kể</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lần</a:t>
            </a:r>
            <a:r>
              <a:rPr lang="en-US" b="1" dirty="0" smtClean="0">
                <a:solidFill>
                  <a:srgbClr val="FF0000"/>
                </a:solidFill>
                <a:latin typeface="Times New Roman" panose="02020603050405020304" pitchFamily="18" charset="0"/>
                <a:cs typeface="Times New Roman" panose="02020603050405020304" pitchFamily="18" charset="0"/>
              </a:rPr>
              <a:t> 2</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5449028" y="3244334"/>
            <a:ext cx="1293944" cy="369332"/>
          </a:xfrm>
          <a:prstGeom prst="rect">
            <a:avLst/>
          </a:prstGeom>
        </p:spPr>
        <p:txBody>
          <a:bodyPr wrap="none">
            <a:spAutoFit/>
          </a:bodyPr>
          <a:lstStyle/>
          <a:p>
            <a:r>
              <a:rPr lang="en-US" b="1" dirty="0" err="1" smtClean="0">
                <a:solidFill>
                  <a:srgbClr val="FF0000"/>
                </a:solidFill>
                <a:latin typeface="Times New Roman" panose="02020603050405020304" pitchFamily="18" charset="0"/>
                <a:cs typeface="Times New Roman" panose="02020603050405020304" pitchFamily="18" charset="0"/>
              </a:rPr>
              <a:t>Cô</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kể</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lần</a:t>
            </a:r>
            <a:r>
              <a:rPr lang="en-US" b="1" dirty="0" smtClean="0">
                <a:solidFill>
                  <a:srgbClr val="FF0000"/>
                </a:solidFill>
                <a:latin typeface="Times New Roman" panose="02020603050405020304" pitchFamily="18" charset="0"/>
                <a:cs typeface="Times New Roman" panose="02020603050405020304" pitchFamily="18" charset="0"/>
              </a:rPr>
              <a:t> 2</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449028" y="3244334"/>
            <a:ext cx="1293944" cy="369332"/>
          </a:xfrm>
          <a:prstGeom prst="rect">
            <a:avLst/>
          </a:prstGeom>
        </p:spPr>
        <p:txBody>
          <a:bodyPr wrap="none">
            <a:spAutoFit/>
          </a:bodyPr>
          <a:lstStyle/>
          <a:p>
            <a:r>
              <a:rPr lang="en-US" b="1" dirty="0" err="1" smtClean="0">
                <a:solidFill>
                  <a:srgbClr val="FF0000"/>
                </a:solidFill>
                <a:latin typeface="Times New Roman" panose="02020603050405020304" pitchFamily="18" charset="0"/>
                <a:cs typeface="Times New Roman" panose="02020603050405020304" pitchFamily="18" charset="0"/>
              </a:rPr>
              <a:t>Cô</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kể</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lần</a:t>
            </a:r>
            <a:r>
              <a:rPr lang="en-US" b="1" dirty="0" smtClean="0">
                <a:solidFill>
                  <a:srgbClr val="FF0000"/>
                </a:solidFill>
                <a:latin typeface="Times New Roman" panose="02020603050405020304" pitchFamily="18" charset="0"/>
                <a:cs typeface="Times New Roman" panose="02020603050405020304" pitchFamily="18" charset="0"/>
              </a:rPr>
              <a:t> 2</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5449028" y="3244334"/>
            <a:ext cx="1293944" cy="369332"/>
          </a:xfrm>
          <a:prstGeom prst="rect">
            <a:avLst/>
          </a:prstGeom>
        </p:spPr>
        <p:txBody>
          <a:bodyPr wrap="none">
            <a:spAutoFit/>
          </a:bodyPr>
          <a:lstStyle/>
          <a:p>
            <a:r>
              <a:rPr lang="en-US" b="1" dirty="0" err="1" smtClean="0">
                <a:solidFill>
                  <a:srgbClr val="FF0000"/>
                </a:solidFill>
                <a:latin typeface="Times New Roman" panose="02020603050405020304" pitchFamily="18" charset="0"/>
                <a:cs typeface="Times New Roman" panose="02020603050405020304" pitchFamily="18" charset="0"/>
              </a:rPr>
              <a:t>Cô</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kể</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lần</a:t>
            </a:r>
            <a:r>
              <a:rPr lang="en-US" b="1" dirty="0" smtClean="0">
                <a:solidFill>
                  <a:srgbClr val="FF0000"/>
                </a:solidFill>
                <a:latin typeface="Times New Roman" panose="02020603050405020304" pitchFamily="18" charset="0"/>
                <a:cs typeface="Times New Roman" panose="02020603050405020304" pitchFamily="18" charset="0"/>
              </a:rPr>
              <a:t> 2</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314422" y="129221"/>
            <a:ext cx="4288665" cy="584775"/>
          </a:xfrm>
          <a:prstGeom prst="rect">
            <a:avLst/>
          </a:prstGeom>
          <a:noFill/>
        </p:spPr>
        <p:txBody>
          <a:bodyPr wrap="squar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Cô</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kể</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lần</a:t>
            </a:r>
            <a:r>
              <a:rPr lang="en-US" sz="3200" b="1" dirty="0" smtClean="0">
                <a:solidFill>
                  <a:srgbClr val="FF0000"/>
                </a:solidFill>
                <a:latin typeface="Times New Roman" panose="02020603050405020304" pitchFamily="18" charset="0"/>
                <a:cs typeface="Times New Roman" panose="02020603050405020304" pitchFamily="18" charset="0"/>
              </a:rPr>
              <a:t> 2</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4337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6244"/>
          </a:xfrm>
        </p:spPr>
      </p:pic>
      <p:sp>
        <p:nvSpPr>
          <p:cNvPr id="5" name="Rectangle 4"/>
          <p:cNvSpPr/>
          <p:nvPr/>
        </p:nvSpPr>
        <p:spPr>
          <a:xfrm>
            <a:off x="2558603" y="1830002"/>
            <a:ext cx="6096000" cy="3416320"/>
          </a:xfrm>
          <a:prstGeom prst="rect">
            <a:avLst/>
          </a:prstGeom>
        </p:spPr>
        <p:txBody>
          <a:bodyPr>
            <a:spAutoFit/>
          </a:bodyPr>
          <a:lstStyle/>
          <a:p>
            <a:r>
              <a:rPr lang="en-US" dirty="0">
                <a:solidFill>
                  <a:srgbClr val="3C3C3C"/>
                </a:solidFill>
                <a:latin typeface="Times New Roman" panose="02020603050405020304" pitchFamily="18" charset="0"/>
              </a:rPr>
              <a:t>-</a:t>
            </a:r>
            <a:r>
              <a:rPr lang="vi-VN" b="0" i="0" dirty="0" smtClean="0">
                <a:solidFill>
                  <a:srgbClr val="3C3C3C"/>
                </a:solidFill>
                <a:effectLst/>
                <a:latin typeface="Times New Roman" panose="02020603050405020304" pitchFamily="18" charset="0"/>
              </a:rPr>
              <a:t>Cô vừa kể cho các con nghe câu chuyện gì nào? </a:t>
            </a:r>
            <a:endParaRPr lang="en-US" b="0" i="0" dirty="0" smtClean="0">
              <a:solidFill>
                <a:srgbClr val="3C3C3C"/>
              </a:solidFill>
              <a:effectLst/>
              <a:latin typeface="Times New Roman" panose="02020603050405020304" pitchFamily="18" charset="0"/>
            </a:endParaRPr>
          </a:p>
          <a:p>
            <a:r>
              <a:rPr lang="en-US" b="0" i="0" dirty="0" smtClean="0">
                <a:solidFill>
                  <a:srgbClr val="3C3C3C"/>
                </a:solidFill>
                <a:effectLst/>
                <a:latin typeface="Times New Roman" panose="02020603050405020304" pitchFamily="18" charset="0"/>
              </a:rPr>
              <a:t>-</a:t>
            </a:r>
            <a:r>
              <a:rPr lang="vi-VN" b="0" i="0" dirty="0" smtClean="0">
                <a:solidFill>
                  <a:srgbClr val="3C3C3C"/>
                </a:solidFill>
                <a:effectLst/>
                <a:latin typeface="Times New Roman" panose="02020603050405020304" pitchFamily="18" charset="0"/>
              </a:rPr>
              <a:t>Trong câu chuyện có những nhân vật nào? </a:t>
            </a:r>
            <a:endParaRPr lang="en-US" b="0" i="0" dirty="0" smtClean="0">
              <a:solidFill>
                <a:srgbClr val="3C3C3C"/>
              </a:solidFill>
              <a:effectLst/>
              <a:latin typeface="Times New Roman" panose="02020603050405020304" pitchFamily="18" charset="0"/>
            </a:endParaRPr>
          </a:p>
          <a:p>
            <a:r>
              <a:rPr lang="en-US" b="0" i="0" dirty="0" smtClean="0">
                <a:solidFill>
                  <a:srgbClr val="3C3C3C"/>
                </a:solidFill>
                <a:effectLst/>
                <a:latin typeface="Times New Roman" panose="02020603050405020304" pitchFamily="18" charset="0"/>
              </a:rPr>
              <a:t>-</a:t>
            </a:r>
            <a:r>
              <a:rPr lang="vi-VN" b="0" i="0" dirty="0" smtClean="0">
                <a:solidFill>
                  <a:srgbClr val="3C3C3C"/>
                </a:solidFill>
                <a:effectLst/>
                <a:latin typeface="Times New Roman" panose="02020603050405020304" pitchFamily="18" charset="0"/>
              </a:rPr>
              <a:t>Chiếc xe ủi nhỏ có màu gì các con? </a:t>
            </a:r>
            <a:endParaRPr lang="en-US" b="0" i="0" dirty="0" smtClean="0">
              <a:solidFill>
                <a:srgbClr val="3C3C3C"/>
              </a:solidFill>
              <a:effectLst/>
              <a:latin typeface="Times New Roman" panose="02020603050405020304" pitchFamily="18" charset="0"/>
            </a:endParaRPr>
          </a:p>
          <a:p>
            <a:r>
              <a:rPr lang="en-US" b="0" i="0" dirty="0" smtClean="0">
                <a:solidFill>
                  <a:srgbClr val="3C3C3C"/>
                </a:solidFill>
                <a:effectLst/>
                <a:latin typeface="Times New Roman" panose="02020603050405020304" pitchFamily="18" charset="0"/>
              </a:rPr>
              <a:t>-</a:t>
            </a:r>
            <a:r>
              <a:rPr lang="vi-VN" b="0" i="0" dirty="0" smtClean="0">
                <a:solidFill>
                  <a:srgbClr val="3C3C3C"/>
                </a:solidFill>
                <a:effectLst/>
                <a:latin typeface="Times New Roman" panose="02020603050405020304" pitchFamily="18" charset="0"/>
              </a:rPr>
              <a:t>chiếc xe ủi đã giúp xe ủi xanh ủi đống đất to có màu gì? </a:t>
            </a:r>
            <a:endParaRPr lang="en-US" b="0" i="0" dirty="0" smtClean="0">
              <a:solidFill>
                <a:srgbClr val="3C3C3C"/>
              </a:solidFill>
              <a:effectLst/>
              <a:latin typeface="Times New Roman" panose="02020603050405020304" pitchFamily="18" charset="0"/>
            </a:endParaRPr>
          </a:p>
          <a:p>
            <a:r>
              <a:rPr lang="vi-VN" b="0" i="0" dirty="0" smtClean="0">
                <a:solidFill>
                  <a:srgbClr val="3C3C3C"/>
                </a:solidFill>
                <a:effectLst/>
                <a:latin typeface="Times New Roman" panose="02020603050405020304" pitchFamily="18" charset="0"/>
              </a:rPr>
              <a:t>- Chiếc xe ủi màu xanh có ủi được đống đất to không?</a:t>
            </a:r>
          </a:p>
          <a:p>
            <a:r>
              <a:rPr lang="vi-VN" b="0" i="0" dirty="0" smtClean="0">
                <a:solidFill>
                  <a:srgbClr val="3C3C3C"/>
                </a:solidFill>
                <a:effectLst/>
                <a:latin typeface="Times New Roman" panose="02020603050405020304" pitchFamily="18" charset="0"/>
              </a:rPr>
              <a:t>- Vậy ai đã ủi hộ đống đất to cho xe ủi màu xanh?</a:t>
            </a:r>
          </a:p>
          <a:p>
            <a:r>
              <a:rPr lang="vi-VN" b="0" i="0" dirty="0" smtClean="0">
                <a:solidFill>
                  <a:srgbClr val="3C3C3C"/>
                </a:solidFill>
                <a:effectLst/>
                <a:latin typeface="Times New Roman" panose="02020603050405020304" pitchFamily="18" charset="0"/>
              </a:rPr>
              <a:t>- Xe ủi đỏ và xe ủi xanh đã nhìn thấy gì?</a:t>
            </a:r>
          </a:p>
          <a:p>
            <a:r>
              <a:rPr lang="vi-VN" b="0" i="0" dirty="0" smtClean="0">
                <a:solidFill>
                  <a:srgbClr val="3C3C3C"/>
                </a:solidFill>
                <a:effectLst/>
                <a:latin typeface="Times New Roman" panose="02020603050405020304" pitchFamily="18" charset="0"/>
              </a:rPr>
              <a:t>- Lần này chiếc xe ủi nào đã xúc được nhiều qủa cam rụng đó?</a:t>
            </a:r>
          </a:p>
          <a:p>
            <a:r>
              <a:rPr lang="vi-VN" b="0" i="0" dirty="0" smtClean="0">
                <a:solidFill>
                  <a:srgbClr val="3C3C3C"/>
                </a:solidFill>
                <a:effectLst/>
                <a:latin typeface="Times New Roman" panose="02020603050405020304" pitchFamily="18" charset="0"/>
              </a:rPr>
              <a:t>- Xe ủi xanh đã làm gì khi đã làm được một công việc giúp đỡ mọi người?- Các con thấy tình bạn của chiếc xe ủi đỏ và xe ủi xanh như thế nào?</a:t>
            </a:r>
          </a:p>
          <a:p>
            <a:r>
              <a:rPr lang="vi-VN" b="0" i="0" dirty="0" smtClean="0">
                <a:solidFill>
                  <a:srgbClr val="3C3C3C"/>
                </a:solidFill>
                <a:effectLst/>
                <a:latin typeface="Times New Roman" panose="02020603050405020304" pitchFamily="18" charset="0"/>
              </a:rPr>
              <a:t>- Ở lớp các con đã yêu thương, giúp đỡ bạn mình chưa?</a:t>
            </a:r>
            <a:endParaRPr lang="vi-VN" b="0" i="0" dirty="0">
              <a:solidFill>
                <a:srgbClr val="3C3C3C"/>
              </a:solidFill>
              <a:effectLst/>
              <a:latin typeface="Times New Roman" panose="02020603050405020304" pitchFamily="18" charset="0"/>
            </a:endParaRPr>
          </a:p>
        </p:txBody>
      </p:sp>
      <p:sp>
        <p:nvSpPr>
          <p:cNvPr id="6" name="Rectangle 5"/>
          <p:cNvSpPr/>
          <p:nvPr/>
        </p:nvSpPr>
        <p:spPr>
          <a:xfrm>
            <a:off x="5391320" y="1575679"/>
            <a:ext cx="1544012" cy="400110"/>
          </a:xfrm>
          <a:prstGeom prst="rect">
            <a:avLst/>
          </a:prstGeom>
        </p:spPr>
        <p:txBody>
          <a:bodyPr wrap="none">
            <a:spAutoFit/>
          </a:bodyPr>
          <a:lstStyle/>
          <a:p>
            <a:r>
              <a:rPr lang="en-US" sz="2000" b="1" i="0" dirty="0" smtClean="0">
                <a:solidFill>
                  <a:srgbClr val="FF0000"/>
                </a:solidFill>
                <a:effectLst/>
                <a:latin typeface="Times New Roman" panose="02020603050405020304" pitchFamily="18" charset="0"/>
                <a:cs typeface="Times New Roman" panose="02020603050405020304" pitchFamily="18" charset="0"/>
              </a:rPr>
              <a:t> </a:t>
            </a:r>
            <a:r>
              <a:rPr lang="vi-VN" sz="2000" b="1" i="0" dirty="0" smtClean="0">
                <a:solidFill>
                  <a:srgbClr val="FF0000"/>
                </a:solidFill>
                <a:effectLst/>
                <a:latin typeface="Times New Roman" panose="02020603050405020304" pitchFamily="18" charset="0"/>
                <a:cs typeface="Times New Roman" panose="02020603050405020304" pitchFamily="18" charset="0"/>
              </a:rPr>
              <a:t>Đàm thoại :</a:t>
            </a:r>
            <a:endParaRPr lang="en-US" sz="2000" dirty="0"/>
          </a:p>
        </p:txBody>
      </p:sp>
    </p:spTree>
    <p:extLst>
      <p:ext uri="{BB962C8B-B14F-4D97-AF65-F5344CB8AC3E}">
        <p14:creationId xmlns:p14="http://schemas.microsoft.com/office/powerpoint/2010/main" val="2790458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3163910" y="1962783"/>
            <a:ext cx="6096000" cy="1354217"/>
          </a:xfrm>
          <a:prstGeom prst="rect">
            <a:avLst/>
          </a:prstGeom>
        </p:spPr>
        <p:txBody>
          <a:bodyPr>
            <a:spAutoFit/>
          </a:bodyPr>
          <a:lstStyle/>
          <a:p>
            <a:r>
              <a:rPr lang="en-US" sz="2800" b="1" i="1" dirty="0" smtClean="0">
                <a:solidFill>
                  <a:srgbClr val="FF0000"/>
                </a:solidFill>
                <a:effectLst/>
                <a:latin typeface="Times New Roman" panose="02020603050405020304" pitchFamily="18" charset="0"/>
              </a:rPr>
              <a:t>                </a:t>
            </a:r>
            <a:r>
              <a:rPr lang="vi-VN" sz="2800" b="1" i="1" dirty="0" smtClean="0">
                <a:solidFill>
                  <a:srgbClr val="FF0000"/>
                </a:solidFill>
                <a:effectLst/>
                <a:latin typeface="Times New Roman" panose="02020603050405020304" pitchFamily="18" charset="0"/>
              </a:rPr>
              <a:t>Giáo dục trẻ:</a:t>
            </a:r>
            <a:endParaRPr lang="en-US" sz="2800" b="1" i="1" dirty="0" smtClean="0">
              <a:solidFill>
                <a:srgbClr val="FF0000"/>
              </a:solidFill>
              <a:effectLst/>
              <a:latin typeface="Times New Roman" panose="02020603050405020304" pitchFamily="18" charset="0"/>
            </a:endParaRPr>
          </a:p>
          <a:p>
            <a:r>
              <a:rPr lang="en-US" b="0" i="0" dirty="0" smtClean="0">
                <a:solidFill>
                  <a:srgbClr val="3C3C3C"/>
                </a:solidFill>
                <a:effectLst/>
                <a:latin typeface="Times New Roman" panose="02020603050405020304" pitchFamily="18" charset="0"/>
              </a:rPr>
              <a:t>   </a:t>
            </a:r>
            <a:r>
              <a:rPr lang="vi-VN" b="0" i="0" dirty="0" smtClean="0">
                <a:solidFill>
                  <a:srgbClr val="3C3C3C"/>
                </a:solidFill>
                <a:effectLst/>
                <a:latin typeface="Times New Roman" panose="02020603050405020304" pitchFamily="18" charset="0"/>
              </a:rPr>
              <a:t> Bạn bè luôn giúp đỡ, chia sẻ niềm vui và những kho khăn vất vả...Vì vậy, chúng mình hãy yêu thương, giúp đỡ bạn, cho bạn chơi cùng, không đánh, cấu mắng bạn..</a:t>
            </a:r>
            <a:endParaRPr lang="en-US" dirty="0"/>
          </a:p>
        </p:txBody>
      </p:sp>
    </p:spTree>
    <p:extLst>
      <p:ext uri="{BB962C8B-B14F-4D97-AF65-F5344CB8AC3E}">
        <p14:creationId xmlns:p14="http://schemas.microsoft.com/office/powerpoint/2010/main" val="175725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048000" y="2382560"/>
            <a:ext cx="6096000" cy="2092881"/>
          </a:xfrm>
          <a:prstGeom prst="rect">
            <a:avLst/>
          </a:prstGeom>
        </p:spPr>
        <p:txBody>
          <a:bodyPr>
            <a:spAutoFit/>
          </a:bodyPr>
          <a:lstStyle/>
          <a:p>
            <a:r>
              <a:rPr lang="en-US" b="1" dirty="0" err="1" smtClean="0">
                <a:solidFill>
                  <a:schemeClr val="accent6">
                    <a:lumMod val="50000"/>
                  </a:schemeClr>
                </a:solidFill>
                <a:latin typeface="Times New Roman" panose="02020603050405020304" pitchFamily="18" charset="0"/>
                <a:cs typeface="Times New Roman" panose="02020603050405020304" pitchFamily="18" charset="0"/>
              </a:rPr>
              <a:t>Tiết</a:t>
            </a:r>
            <a:r>
              <a:rPr lang="en-US"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50000"/>
                  </a:schemeClr>
                </a:solidFill>
                <a:latin typeface="Times New Roman" panose="02020603050405020304" pitchFamily="18" charset="0"/>
                <a:cs typeface="Times New Roman" panose="02020603050405020304" pitchFamily="18" charset="0"/>
              </a:rPr>
              <a:t>học</a:t>
            </a:r>
            <a:r>
              <a:rPr lang="en-US"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50000"/>
                  </a:schemeClr>
                </a:solidFill>
                <a:latin typeface="Times New Roman" panose="02020603050405020304" pitchFamily="18" charset="0"/>
                <a:cs typeface="Times New Roman" panose="02020603050405020304" pitchFamily="18" charset="0"/>
              </a:rPr>
              <a:t>đến</a:t>
            </a:r>
            <a:r>
              <a:rPr lang="en-US"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50000"/>
                  </a:schemeClr>
                </a:solidFill>
                <a:latin typeface="Times New Roman" panose="02020603050405020304" pitchFamily="18" charset="0"/>
                <a:cs typeface="Times New Roman" panose="02020603050405020304" pitchFamily="18" charset="0"/>
              </a:rPr>
              <a:t>đây</a:t>
            </a:r>
            <a:r>
              <a:rPr lang="en-US"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50000"/>
                  </a:schemeClr>
                </a:solidFill>
                <a:latin typeface="Times New Roman" panose="02020603050405020304" pitchFamily="18" charset="0"/>
                <a:cs typeface="Times New Roman" panose="02020603050405020304" pitchFamily="18" charset="0"/>
              </a:rPr>
              <a:t>là</a:t>
            </a:r>
            <a:r>
              <a:rPr lang="en-US"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50000"/>
                  </a:schemeClr>
                </a:solidFill>
                <a:latin typeface="Times New Roman" panose="02020603050405020304" pitchFamily="18" charset="0"/>
                <a:cs typeface="Times New Roman" panose="02020603050405020304" pitchFamily="18" charset="0"/>
              </a:rPr>
              <a:t>kết</a:t>
            </a:r>
            <a:r>
              <a:rPr lang="en-US"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50000"/>
                  </a:schemeClr>
                </a:solidFill>
                <a:latin typeface="Times New Roman" panose="02020603050405020304" pitchFamily="18" charset="0"/>
                <a:cs typeface="Times New Roman" panose="02020603050405020304" pitchFamily="18" charset="0"/>
              </a:rPr>
              <a:t>thúc</a:t>
            </a:r>
            <a:r>
              <a:rPr lang="en-US"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6">
                    <a:lumMod val="50000"/>
                  </a:schemeClr>
                </a:solidFill>
                <a:latin typeface="Times New Roman" panose="02020603050405020304" pitchFamily="18" charset="0"/>
                <a:cs typeface="Times New Roman" panose="02020603050405020304" pitchFamily="18" charset="0"/>
              </a:rPr>
              <a:t>rồi</a:t>
            </a:r>
            <a:r>
              <a:rPr lang="en-US" b="1" dirty="0" smtClean="0">
                <a:solidFill>
                  <a:schemeClr val="accent6">
                    <a:lumMod val="50000"/>
                  </a:schemeClr>
                </a:solidFill>
                <a:latin typeface="Times New Roman" panose="02020603050405020304" pitchFamily="18" charset="0"/>
                <a:cs typeface="Times New Roman" panose="02020603050405020304" pitchFamily="18" charset="0"/>
              </a:rPr>
              <a:t>!!!</a:t>
            </a:r>
          </a:p>
          <a:p>
            <a:endParaRPr lang="en-US" b="1" dirty="0" smtClean="0">
              <a:solidFill>
                <a:schemeClr val="accent6">
                  <a:lumMod val="50000"/>
                </a:schemeClr>
              </a:solidFill>
              <a:latin typeface="Times New Roman" panose="02020603050405020304" pitchFamily="18" charset="0"/>
              <a:cs typeface="Times New Roman" panose="02020603050405020304" pitchFamily="18" charset="0"/>
            </a:endParaRPr>
          </a:p>
          <a:p>
            <a:endParaRPr lang="en-US" b="1" dirty="0" smtClean="0">
              <a:solidFill>
                <a:schemeClr val="accent6">
                  <a:lumMod val="50000"/>
                </a:schemeClr>
              </a:solidFill>
              <a:latin typeface="Times New Roman" panose="02020603050405020304" pitchFamily="18" charset="0"/>
              <a:cs typeface="Times New Roman" panose="02020603050405020304" pitchFamily="18" charset="0"/>
            </a:endParaRPr>
          </a:p>
          <a:p>
            <a:endParaRPr lang="en-US" b="1" dirty="0" smtClean="0">
              <a:solidFill>
                <a:schemeClr val="accent6">
                  <a:lumMod val="50000"/>
                </a:schemeClr>
              </a:solidFill>
              <a:latin typeface="Times New Roman" panose="02020603050405020304" pitchFamily="18" charset="0"/>
              <a:cs typeface="Times New Roman" panose="02020603050405020304" pitchFamily="18" charset="0"/>
            </a:endParaRPr>
          </a:p>
          <a:p>
            <a:endParaRPr lang="en-US" b="1" dirty="0" smtClean="0">
              <a:solidFill>
                <a:schemeClr val="accent6">
                  <a:lumMod val="50000"/>
                </a:schemeClr>
              </a:solidFill>
              <a:latin typeface="Times New Roman" panose="02020603050405020304" pitchFamily="18" charset="0"/>
              <a:cs typeface="Times New Roman" panose="02020603050405020304" pitchFamily="18" charset="0"/>
            </a:endParaRPr>
          </a:p>
          <a:p>
            <a:pPr algn="just"/>
            <a:r>
              <a:rPr lang="en-US" sz="2000" b="1" dirty="0" smtClean="0">
                <a:solidFill>
                  <a:srgbClr val="7030A0"/>
                </a:solidFill>
                <a:latin typeface="Times New Roman" panose="02020603050405020304" pitchFamily="18" charset="0"/>
                <a:cs typeface="Times New Roman" panose="02020603050405020304" pitchFamily="18" charset="0"/>
              </a:rPr>
              <a:t>Xin </a:t>
            </a:r>
            <a:r>
              <a:rPr lang="en-US" sz="2000" b="1" dirty="0" err="1" smtClean="0">
                <a:solidFill>
                  <a:srgbClr val="7030A0"/>
                </a:solidFill>
                <a:latin typeface="Times New Roman" panose="02020603050405020304" pitchFamily="18" charset="0"/>
                <a:cs typeface="Times New Roman" panose="02020603050405020304" pitchFamily="18" charset="0"/>
              </a:rPr>
              <a:t>chào</a:t>
            </a:r>
            <a:r>
              <a:rPr lang="en-US" sz="2000" b="1" dirty="0" smtClean="0">
                <a:solidFill>
                  <a:srgbClr val="7030A0"/>
                </a:solidFill>
                <a:latin typeface="Times New Roman" panose="02020603050405020304" pitchFamily="18" charset="0"/>
                <a:cs typeface="Times New Roman" panose="02020603050405020304" pitchFamily="18" charset="0"/>
              </a:rPr>
              <a:t> </a:t>
            </a:r>
            <a:r>
              <a:rPr lang="en-US" sz="2000" b="1" dirty="0" err="1" smtClean="0">
                <a:solidFill>
                  <a:srgbClr val="7030A0"/>
                </a:solidFill>
                <a:latin typeface="Times New Roman" panose="02020603050405020304" pitchFamily="18" charset="0"/>
                <a:cs typeface="Times New Roman" panose="02020603050405020304" pitchFamily="18" charset="0"/>
              </a:rPr>
              <a:t>các</a:t>
            </a:r>
            <a:r>
              <a:rPr lang="en-US" sz="2000" b="1" dirty="0" smtClean="0">
                <a:solidFill>
                  <a:srgbClr val="7030A0"/>
                </a:solidFill>
                <a:latin typeface="Times New Roman" panose="02020603050405020304" pitchFamily="18" charset="0"/>
                <a:cs typeface="Times New Roman" panose="02020603050405020304" pitchFamily="18" charset="0"/>
              </a:rPr>
              <a:t> </a:t>
            </a:r>
            <a:r>
              <a:rPr lang="en-US" sz="2000" b="1" dirty="0" err="1" smtClean="0">
                <a:solidFill>
                  <a:srgbClr val="7030A0"/>
                </a:solidFill>
                <a:latin typeface="Times New Roman" panose="02020603050405020304" pitchFamily="18" charset="0"/>
                <a:cs typeface="Times New Roman" panose="02020603050405020304" pitchFamily="18" charset="0"/>
              </a:rPr>
              <a:t>bậc</a:t>
            </a:r>
            <a:r>
              <a:rPr lang="en-US" sz="2000" b="1" dirty="0" smtClean="0">
                <a:solidFill>
                  <a:srgbClr val="7030A0"/>
                </a:solidFill>
                <a:latin typeface="Times New Roman" panose="02020603050405020304" pitchFamily="18" charset="0"/>
                <a:cs typeface="Times New Roman" panose="02020603050405020304" pitchFamily="18" charset="0"/>
              </a:rPr>
              <a:t> </a:t>
            </a:r>
            <a:r>
              <a:rPr lang="en-US" sz="2000" b="1" dirty="0" err="1" smtClean="0">
                <a:solidFill>
                  <a:srgbClr val="7030A0"/>
                </a:solidFill>
                <a:latin typeface="Times New Roman" panose="02020603050405020304" pitchFamily="18" charset="0"/>
                <a:cs typeface="Times New Roman" panose="02020603050405020304" pitchFamily="18" charset="0"/>
              </a:rPr>
              <a:t>phụ</a:t>
            </a:r>
            <a:r>
              <a:rPr lang="en-US" sz="2000" b="1" dirty="0" smtClean="0">
                <a:solidFill>
                  <a:srgbClr val="7030A0"/>
                </a:solidFill>
                <a:latin typeface="Times New Roman" panose="02020603050405020304" pitchFamily="18" charset="0"/>
                <a:cs typeface="Times New Roman" panose="02020603050405020304" pitchFamily="18" charset="0"/>
              </a:rPr>
              <a:t> </a:t>
            </a:r>
            <a:r>
              <a:rPr lang="en-US" sz="2000" b="1" dirty="0" err="1" smtClean="0">
                <a:solidFill>
                  <a:srgbClr val="7030A0"/>
                </a:solidFill>
                <a:latin typeface="Times New Roman" panose="02020603050405020304" pitchFamily="18" charset="0"/>
                <a:cs typeface="Times New Roman" panose="02020603050405020304" pitchFamily="18" charset="0"/>
              </a:rPr>
              <a:t>huynh</a:t>
            </a:r>
            <a:r>
              <a:rPr lang="en-US" sz="2000" b="1" dirty="0" smtClean="0">
                <a:solidFill>
                  <a:srgbClr val="7030A0"/>
                </a:solidFill>
                <a:latin typeface="Times New Roman" panose="02020603050405020304" pitchFamily="18" charset="0"/>
                <a:cs typeface="Times New Roman" panose="02020603050405020304" pitchFamily="18" charset="0"/>
              </a:rPr>
              <a:t> </a:t>
            </a:r>
            <a:r>
              <a:rPr lang="en-US" sz="2000" b="1" dirty="0" err="1" smtClean="0">
                <a:solidFill>
                  <a:srgbClr val="7030A0"/>
                </a:solidFill>
                <a:latin typeface="Times New Roman" panose="02020603050405020304" pitchFamily="18" charset="0"/>
                <a:cs typeface="Times New Roman" panose="02020603050405020304" pitchFamily="18" charset="0"/>
              </a:rPr>
              <a:t>và</a:t>
            </a:r>
            <a:r>
              <a:rPr lang="en-US" sz="2000" b="1" dirty="0" smtClean="0">
                <a:solidFill>
                  <a:srgbClr val="7030A0"/>
                </a:solidFill>
                <a:latin typeface="Times New Roman" panose="02020603050405020304" pitchFamily="18" charset="0"/>
                <a:cs typeface="Times New Roman" panose="02020603050405020304" pitchFamily="18" charset="0"/>
              </a:rPr>
              <a:t> </a:t>
            </a:r>
            <a:r>
              <a:rPr lang="en-US" sz="2000" b="1" dirty="0" err="1" smtClean="0">
                <a:solidFill>
                  <a:srgbClr val="7030A0"/>
                </a:solidFill>
                <a:latin typeface="Times New Roman" panose="02020603050405020304" pitchFamily="18" charset="0"/>
                <a:cs typeface="Times New Roman" panose="02020603050405020304" pitchFamily="18" charset="0"/>
              </a:rPr>
              <a:t>hẹn</a:t>
            </a:r>
            <a:r>
              <a:rPr lang="en-US" sz="2000" b="1" dirty="0" smtClean="0">
                <a:solidFill>
                  <a:srgbClr val="7030A0"/>
                </a:solidFill>
                <a:latin typeface="Times New Roman" panose="02020603050405020304" pitchFamily="18" charset="0"/>
                <a:cs typeface="Times New Roman" panose="02020603050405020304" pitchFamily="18" charset="0"/>
              </a:rPr>
              <a:t> </a:t>
            </a:r>
            <a:r>
              <a:rPr lang="en-US" sz="2000" b="1" dirty="0" err="1" smtClean="0">
                <a:solidFill>
                  <a:srgbClr val="7030A0"/>
                </a:solidFill>
                <a:latin typeface="Times New Roman" panose="02020603050405020304" pitchFamily="18" charset="0"/>
                <a:cs typeface="Times New Roman" panose="02020603050405020304" pitchFamily="18" charset="0"/>
              </a:rPr>
              <a:t>gặp</a:t>
            </a:r>
            <a:r>
              <a:rPr lang="en-US" sz="2000" b="1" dirty="0" smtClean="0">
                <a:solidFill>
                  <a:srgbClr val="7030A0"/>
                </a:solidFill>
                <a:latin typeface="Times New Roman" panose="02020603050405020304" pitchFamily="18" charset="0"/>
                <a:cs typeface="Times New Roman" panose="02020603050405020304" pitchFamily="18" charset="0"/>
              </a:rPr>
              <a:t> </a:t>
            </a:r>
            <a:r>
              <a:rPr lang="en-US" sz="2000" b="1" dirty="0" err="1" smtClean="0">
                <a:solidFill>
                  <a:srgbClr val="7030A0"/>
                </a:solidFill>
                <a:latin typeface="Times New Roman" panose="02020603050405020304" pitchFamily="18" charset="0"/>
                <a:cs typeface="Times New Roman" panose="02020603050405020304" pitchFamily="18" charset="0"/>
              </a:rPr>
              <a:t>lại</a:t>
            </a:r>
            <a:r>
              <a:rPr lang="en-US" sz="2000" b="1" dirty="0" smtClean="0">
                <a:solidFill>
                  <a:srgbClr val="7030A0"/>
                </a:solidFill>
                <a:latin typeface="Times New Roman" panose="02020603050405020304" pitchFamily="18" charset="0"/>
                <a:cs typeface="Times New Roman" panose="02020603050405020304" pitchFamily="18" charset="0"/>
              </a:rPr>
              <a:t> </a:t>
            </a:r>
            <a:r>
              <a:rPr lang="en-US" sz="2000" b="1" dirty="0" err="1" smtClean="0">
                <a:solidFill>
                  <a:srgbClr val="7030A0"/>
                </a:solidFill>
                <a:latin typeface="Times New Roman" panose="02020603050405020304" pitchFamily="18" charset="0"/>
                <a:cs typeface="Times New Roman" panose="02020603050405020304" pitchFamily="18" charset="0"/>
              </a:rPr>
              <a:t>các</a:t>
            </a:r>
            <a:r>
              <a:rPr lang="en-US" sz="2000" b="1" dirty="0" smtClean="0">
                <a:solidFill>
                  <a:srgbClr val="7030A0"/>
                </a:solidFill>
                <a:latin typeface="Times New Roman" panose="02020603050405020304" pitchFamily="18" charset="0"/>
                <a:cs typeface="Times New Roman" panose="02020603050405020304" pitchFamily="18" charset="0"/>
              </a:rPr>
              <a:t> con ở </a:t>
            </a:r>
            <a:r>
              <a:rPr lang="en-US" sz="2000" b="1" dirty="0" err="1" smtClean="0">
                <a:solidFill>
                  <a:srgbClr val="7030A0"/>
                </a:solidFill>
                <a:latin typeface="Times New Roman" panose="02020603050405020304" pitchFamily="18" charset="0"/>
                <a:cs typeface="Times New Roman" panose="02020603050405020304" pitchFamily="18" charset="0"/>
              </a:rPr>
              <a:t>tiết</a:t>
            </a:r>
            <a:r>
              <a:rPr lang="en-US" sz="2000" b="1" dirty="0" smtClean="0">
                <a:solidFill>
                  <a:srgbClr val="7030A0"/>
                </a:solidFill>
                <a:latin typeface="Times New Roman" panose="02020603050405020304" pitchFamily="18" charset="0"/>
                <a:cs typeface="Times New Roman" panose="02020603050405020304" pitchFamily="18" charset="0"/>
              </a:rPr>
              <a:t> </a:t>
            </a:r>
            <a:r>
              <a:rPr lang="en-US" sz="2000" b="1" dirty="0" err="1" smtClean="0">
                <a:solidFill>
                  <a:srgbClr val="7030A0"/>
                </a:solidFill>
                <a:latin typeface="Times New Roman" panose="02020603050405020304" pitchFamily="18" charset="0"/>
                <a:cs typeface="Times New Roman" panose="02020603050405020304" pitchFamily="18" charset="0"/>
              </a:rPr>
              <a:t>học</a:t>
            </a:r>
            <a:r>
              <a:rPr lang="en-US" sz="2000" b="1" dirty="0" smtClean="0">
                <a:solidFill>
                  <a:srgbClr val="7030A0"/>
                </a:solidFill>
                <a:latin typeface="Times New Roman" panose="02020603050405020304" pitchFamily="18" charset="0"/>
                <a:cs typeface="Times New Roman" panose="02020603050405020304" pitchFamily="18" charset="0"/>
              </a:rPr>
              <a:t> </a:t>
            </a:r>
            <a:r>
              <a:rPr lang="en-US" sz="2000" b="1" dirty="0" err="1" smtClean="0">
                <a:solidFill>
                  <a:srgbClr val="7030A0"/>
                </a:solidFill>
                <a:latin typeface="Times New Roman" panose="02020603050405020304" pitchFamily="18" charset="0"/>
                <a:cs typeface="Times New Roman" panose="02020603050405020304" pitchFamily="18" charset="0"/>
              </a:rPr>
              <a:t>lần</a:t>
            </a:r>
            <a:r>
              <a:rPr lang="en-US" sz="2000" b="1" dirty="0" smtClean="0">
                <a:solidFill>
                  <a:srgbClr val="7030A0"/>
                </a:solidFill>
                <a:latin typeface="Times New Roman" panose="02020603050405020304" pitchFamily="18" charset="0"/>
                <a:cs typeface="Times New Roman" panose="02020603050405020304" pitchFamily="18" charset="0"/>
              </a:rPr>
              <a:t> </a:t>
            </a:r>
            <a:r>
              <a:rPr lang="en-US" sz="2000" b="1" smtClean="0">
                <a:solidFill>
                  <a:srgbClr val="7030A0"/>
                </a:solidFill>
                <a:latin typeface="Times New Roman" panose="02020603050405020304" pitchFamily="18" charset="0"/>
                <a:cs typeface="Times New Roman" panose="02020603050405020304" pitchFamily="18" charset="0"/>
              </a:rPr>
              <a:t>sau</a:t>
            </a:r>
            <a:endParaRPr lang="en-US" sz="2000" b="1" dirty="0" smtClean="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2992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362</Words>
  <Application>Microsoft Office PowerPoint</Application>
  <PresentationFormat>Widescreen</PresentationFormat>
  <Paragraphs>41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Cô kể lần 1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Nguyen Duc</dc:creator>
  <cp:lastModifiedBy>Huy Nguyen Duc</cp:lastModifiedBy>
  <cp:revision>4</cp:revision>
  <dcterms:created xsi:type="dcterms:W3CDTF">2025-03-14T14:57:29Z</dcterms:created>
  <dcterms:modified xsi:type="dcterms:W3CDTF">2025-03-14T15:34:44Z</dcterms:modified>
</cp:coreProperties>
</file>