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614E0-01B3-4BAD-81B6-B36BF02C5EC2}"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100140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14E0-01B3-4BAD-81B6-B36BF02C5EC2}"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263837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14E0-01B3-4BAD-81B6-B36BF02C5EC2}"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241250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614E0-01B3-4BAD-81B6-B36BF02C5EC2}"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21431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614E0-01B3-4BAD-81B6-B36BF02C5EC2}"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229061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614E0-01B3-4BAD-81B6-B36BF02C5EC2}"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364429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614E0-01B3-4BAD-81B6-B36BF02C5EC2}"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133928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614E0-01B3-4BAD-81B6-B36BF02C5EC2}"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396106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614E0-01B3-4BAD-81B6-B36BF02C5EC2}"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347614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614E0-01B3-4BAD-81B6-B36BF02C5EC2}"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317358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614E0-01B3-4BAD-81B6-B36BF02C5EC2}"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CD24E-EA15-4072-BBB8-3D0A9B0873E2}" type="slidenum">
              <a:rPr lang="en-US" smtClean="0"/>
              <a:t>‹#›</a:t>
            </a:fld>
            <a:endParaRPr lang="en-US"/>
          </a:p>
        </p:txBody>
      </p:sp>
    </p:spTree>
    <p:extLst>
      <p:ext uri="{BB962C8B-B14F-4D97-AF65-F5344CB8AC3E}">
        <p14:creationId xmlns:p14="http://schemas.microsoft.com/office/powerpoint/2010/main" val="17845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614E0-01B3-4BAD-81B6-B36BF02C5EC2}"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CD24E-EA15-4072-BBB8-3D0A9B0873E2}" type="slidenum">
              <a:rPr lang="en-US" smtClean="0"/>
              <a:t>‹#›</a:t>
            </a:fld>
            <a:endParaRPr lang="en-US"/>
          </a:p>
        </p:txBody>
      </p:sp>
    </p:spTree>
    <p:extLst>
      <p:ext uri="{BB962C8B-B14F-4D97-AF65-F5344CB8AC3E}">
        <p14:creationId xmlns:p14="http://schemas.microsoft.com/office/powerpoint/2010/main" val="323585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709" cy="6858000"/>
          </a:xfrm>
          <a:prstGeom prst="rect">
            <a:avLst/>
          </a:prstGeom>
        </p:spPr>
      </p:pic>
      <p:sp>
        <p:nvSpPr>
          <p:cNvPr id="5" name="Rectangle 4"/>
          <p:cNvSpPr/>
          <p:nvPr/>
        </p:nvSpPr>
        <p:spPr>
          <a:xfrm>
            <a:off x="2790422" y="429994"/>
            <a:ext cx="6096000" cy="707886"/>
          </a:xfrm>
          <a:prstGeom prst="rect">
            <a:avLst/>
          </a:prstGeom>
        </p:spPr>
        <p:txBody>
          <a:bodyPr>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BẮC BIÊN</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256859" y="1432570"/>
            <a:ext cx="1163125" cy="1089948"/>
          </a:xfrm>
          <a:prstGeom prst="rect">
            <a:avLst/>
          </a:prstGeom>
        </p:spPr>
      </p:pic>
      <p:sp>
        <p:nvSpPr>
          <p:cNvPr id="8" name="Rectangle 7"/>
          <p:cNvSpPr/>
          <p:nvPr/>
        </p:nvSpPr>
        <p:spPr>
          <a:xfrm>
            <a:off x="3041354" y="2817208"/>
            <a:ext cx="6096000" cy="1569660"/>
          </a:xfrm>
          <a:prstGeom prst="rect">
            <a:avLst/>
          </a:prstGeom>
        </p:spPr>
        <p:txBody>
          <a:bodyPr>
            <a:spAutoFit/>
          </a:bodyPr>
          <a:lstStyle/>
          <a:p>
            <a:pPr algn="ctr"/>
            <a:r>
              <a:rPr lang="en-US" sz="2400" b="1" dirty="0" smtClean="0">
                <a:solidFill>
                  <a:schemeClr val="accent4">
                    <a:lumMod val="75000"/>
                  </a:schemeClr>
                </a:solidFill>
                <a:latin typeface="Times New Roman" panose="02020603050405020304" pitchFamily="18" charset="0"/>
                <a:cs typeface="Times New Roman" panose="02020603050405020304" pitchFamily="18" charset="0"/>
              </a:rPr>
              <a:t>LĨNH VỰC PHÁT TRIỂN NGÔN NGỮ</a:t>
            </a:r>
          </a:p>
          <a:p>
            <a:pPr algn="ctr"/>
            <a:r>
              <a:rPr lang="en-US" sz="3200" b="1" dirty="0" smtClean="0">
                <a:solidFill>
                  <a:srgbClr val="7030A0"/>
                </a:solidFill>
                <a:latin typeface="Times New Roman" panose="02020603050405020304" pitchFamily="18" charset="0"/>
                <a:cs typeface="Times New Roman" panose="02020603050405020304" pitchFamily="18" charset="0"/>
              </a:rPr>
              <a:t>VĂN HỌC</a:t>
            </a:r>
          </a:p>
          <a:p>
            <a:pPr algn="ct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thơ</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tết</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95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6586"/>
          </a:xfrm>
        </p:spPr>
      </p:pic>
      <p:sp>
        <p:nvSpPr>
          <p:cNvPr id="5" name="Rectangle 4"/>
          <p:cNvSpPr/>
          <p:nvPr/>
        </p:nvSpPr>
        <p:spPr>
          <a:xfrm>
            <a:off x="2816180" y="665544"/>
            <a:ext cx="6096000" cy="3816429"/>
          </a:xfrm>
          <a:prstGeom prst="rect">
            <a:avLst/>
          </a:prstGeom>
        </p:spPr>
        <p:txBody>
          <a:bodyPr>
            <a:spAutoFit/>
          </a:bodyPr>
          <a:lstStyle/>
          <a:p>
            <a:pPr algn="ctr"/>
            <a:r>
              <a:rPr lang="vi-VN" sz="2800" b="1" i="0" u="sng" dirty="0" smtClean="0">
                <a:solidFill>
                  <a:srgbClr val="FF0000"/>
                </a:solidFill>
                <a:effectLst/>
                <a:latin typeface="Times New Roman" panose="02020603050405020304" pitchFamily="18" charset="0"/>
              </a:rPr>
              <a:t>Mục đích</a:t>
            </a:r>
            <a:r>
              <a:rPr lang="vi-VN" sz="2800" b="0" i="0" u="sng" dirty="0" smtClean="0">
                <a:solidFill>
                  <a:srgbClr val="FF0000"/>
                </a:solidFill>
                <a:effectLst/>
                <a:latin typeface="Times New Roman" panose="02020603050405020304" pitchFamily="18" charset="0"/>
              </a:rPr>
              <a:t>-</a:t>
            </a:r>
            <a:r>
              <a:rPr lang="vi-VN" sz="2800" b="1" i="0" u="sng" dirty="0" smtClean="0">
                <a:solidFill>
                  <a:srgbClr val="FF0000"/>
                </a:solidFill>
                <a:effectLst/>
                <a:latin typeface="Times New Roman" panose="02020603050405020304" pitchFamily="18" charset="0"/>
              </a:rPr>
              <a:t>yêu cầu</a:t>
            </a:r>
            <a:endParaRPr lang="en-US" sz="2800" b="1" i="0" u="sng" dirty="0" smtClean="0">
              <a:solidFill>
                <a:srgbClr val="FF0000"/>
              </a:solidFill>
              <a:effectLst/>
              <a:latin typeface="Times New Roman" panose="02020603050405020304" pitchFamily="18" charset="0"/>
            </a:endParaRPr>
          </a:p>
          <a:p>
            <a:pPr algn="ctr"/>
            <a:endParaRPr lang="vi-VN" sz="2800" dirty="0">
              <a:solidFill>
                <a:srgbClr val="FF0000"/>
              </a:solidFill>
            </a:endParaRPr>
          </a:p>
          <a:p>
            <a:r>
              <a:rPr lang="vi-VN" sz="2400" b="1" i="0" dirty="0" smtClean="0">
                <a:solidFill>
                  <a:srgbClr val="3C3C3C"/>
                </a:solidFill>
                <a:effectLst/>
                <a:latin typeface="Times New Roman" panose="02020603050405020304" pitchFamily="18" charset="0"/>
              </a:rPr>
              <a:t>1.Kiến thức:</a:t>
            </a:r>
            <a:endParaRPr lang="vi-VN" sz="2400" dirty="0">
              <a:solidFill>
                <a:srgbClr val="3C3C3C"/>
              </a:solidFill>
            </a:endParaRPr>
          </a:p>
          <a:p>
            <a:r>
              <a:rPr lang="vi-VN" sz="2400" b="0" i="0" dirty="0" smtClean="0">
                <a:solidFill>
                  <a:srgbClr val="3C3C3C"/>
                </a:solidFill>
                <a:effectLst/>
                <a:latin typeface="Times New Roman" panose="02020603050405020304" pitchFamily="18" charset="0"/>
              </a:rPr>
              <a:t>- Trẻ nhớ tên bài thơ, hiểu nội dung bài thơ.</a:t>
            </a:r>
            <a:endParaRPr lang="vi-VN" sz="2400" dirty="0">
              <a:solidFill>
                <a:srgbClr val="3C3C3C"/>
              </a:solidFill>
            </a:endParaRPr>
          </a:p>
          <a:p>
            <a:r>
              <a:rPr lang="vi-VN" sz="2400" b="1" i="0" dirty="0" smtClean="0">
                <a:solidFill>
                  <a:srgbClr val="3C3C3C"/>
                </a:solidFill>
                <a:effectLst/>
                <a:latin typeface="Times New Roman" panose="02020603050405020304" pitchFamily="18" charset="0"/>
              </a:rPr>
              <a:t>2.Kỹ năng</a:t>
            </a:r>
            <a:endParaRPr lang="vi-VN" sz="2400" dirty="0">
              <a:solidFill>
                <a:srgbClr val="3C3C3C"/>
              </a:solidFill>
            </a:endParaRPr>
          </a:p>
          <a:p>
            <a:r>
              <a:rPr lang="vi-VN" sz="2400" b="0" i="0" dirty="0" smtClean="0">
                <a:solidFill>
                  <a:srgbClr val="3C3C3C"/>
                </a:solidFill>
                <a:effectLst/>
                <a:latin typeface="Times New Roman" panose="02020603050405020304" pitchFamily="18" charset="0"/>
              </a:rPr>
              <a:t>- Trẻ biết trả lời các câu hỏi của cô.</a:t>
            </a:r>
            <a:endParaRPr lang="vi-VN" sz="2400" dirty="0">
              <a:solidFill>
                <a:srgbClr val="3C3C3C"/>
              </a:solidFill>
            </a:endParaRPr>
          </a:p>
          <a:p>
            <a:r>
              <a:rPr lang="vi-VN" sz="2400" b="0" i="0" dirty="0" smtClean="0">
                <a:solidFill>
                  <a:srgbClr val="3C3C3C"/>
                </a:solidFill>
                <a:effectLst/>
                <a:latin typeface="Times New Roman" panose="02020603050405020304" pitchFamily="18" charset="0"/>
              </a:rPr>
              <a:t>- Trẻ nói được câu 5-7 từ.</a:t>
            </a:r>
            <a:endParaRPr lang="vi-VN" sz="2400" dirty="0">
              <a:solidFill>
                <a:srgbClr val="3C3C3C"/>
              </a:solidFill>
            </a:endParaRPr>
          </a:p>
          <a:p>
            <a:r>
              <a:rPr lang="vi-VN" sz="2400" b="0" i="0" dirty="0" smtClean="0">
                <a:solidFill>
                  <a:srgbClr val="3C3C3C"/>
                </a:solidFill>
                <a:effectLst/>
                <a:latin typeface="Times New Roman" panose="02020603050405020304" pitchFamily="18" charset="0"/>
              </a:rPr>
              <a:t>- Trẻ đọc thuộc bài thơ, đọc to, rõ ràng.</a:t>
            </a:r>
            <a:endParaRPr lang="vi-VN" sz="2400" dirty="0">
              <a:solidFill>
                <a:srgbClr val="3C3C3C"/>
              </a:solidFill>
            </a:endParaRPr>
          </a:p>
          <a:p>
            <a:r>
              <a:rPr lang="vi-VN" sz="2400" b="1" i="0" dirty="0" smtClean="0">
                <a:solidFill>
                  <a:srgbClr val="3C3C3C"/>
                </a:solidFill>
                <a:effectLst/>
                <a:latin typeface="Times New Roman" panose="02020603050405020304" pitchFamily="18" charset="0"/>
              </a:rPr>
              <a:t>3.Thái độ</a:t>
            </a:r>
            <a:endParaRPr lang="vi-VN" sz="2400" dirty="0">
              <a:solidFill>
                <a:srgbClr val="3C3C3C"/>
              </a:solidFill>
            </a:endParaRPr>
          </a:p>
          <a:p>
            <a:r>
              <a:rPr lang="vi-VN" b="0" i="0" dirty="0" smtClean="0">
                <a:solidFill>
                  <a:srgbClr val="3C3C3C"/>
                </a:solidFill>
                <a:effectLst/>
                <a:latin typeface="Times New Roman" panose="02020603050405020304" pitchFamily="18" charset="0"/>
              </a:rPr>
              <a:t>- Giáo dục trẻ biết yêu thích các hoạt động của ngày tết.</a:t>
            </a:r>
            <a:endParaRPr lang="vi-VN" dirty="0">
              <a:solidFill>
                <a:srgbClr val="3C3C3C"/>
              </a:solidFill>
            </a:endParaRPr>
          </a:p>
        </p:txBody>
      </p:sp>
    </p:spTree>
    <p:extLst>
      <p:ext uri="{BB962C8B-B14F-4D97-AF65-F5344CB8AC3E}">
        <p14:creationId xmlns:p14="http://schemas.microsoft.com/office/powerpoint/2010/main" val="140109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7" y="0"/>
            <a:ext cx="1220560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25" y="746975"/>
            <a:ext cx="10174310" cy="5344732"/>
          </a:xfrm>
          <a:prstGeom prst="rect">
            <a:avLst/>
          </a:prstGeom>
        </p:spPr>
      </p:pic>
      <p:sp>
        <p:nvSpPr>
          <p:cNvPr id="6" name="Rectangle 5"/>
          <p:cNvSpPr/>
          <p:nvPr/>
        </p:nvSpPr>
        <p:spPr>
          <a:xfrm>
            <a:off x="1620227" y="102747"/>
            <a:ext cx="8937938" cy="461665"/>
          </a:xfrm>
          <a:prstGeom prst="rect">
            <a:avLst/>
          </a:prstGeom>
        </p:spPr>
        <p:txBody>
          <a:bodyPr wrap="square">
            <a:spAutoFit/>
          </a:bodyPr>
          <a:lstStyle/>
          <a:p>
            <a:pPr algn="ctr"/>
            <a:r>
              <a:rPr lang="en-US" sz="2400" b="1" dirty="0" err="1" smtClean="0">
                <a:solidFill>
                  <a:srgbClr val="C00000"/>
                </a:solidFill>
                <a:latin typeface="Times New Roman" panose="02020603050405020304" pitchFamily="18" charset="0"/>
                <a:cs typeface="Times New Roman" panose="02020603050405020304" pitchFamily="18" charset="0"/>
              </a:rPr>
              <a:t>Ổn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định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tổ</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chức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Cô</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trẻ</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lắng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nghe</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bài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hát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mùa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xuân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ơi</a:t>
            </a:r>
            <a:r>
              <a:rPr lang="en-US" sz="2400" b="1" dirty="0" smtClean="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0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29366" y="1027906"/>
            <a:ext cx="6192721" cy="461665"/>
          </a:xfrm>
          <a:prstGeom prst="rect">
            <a:avLst/>
          </a:prstGeom>
        </p:spPr>
        <p:txBody>
          <a:bodyPr wrap="non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lần</a:t>
            </a:r>
            <a:r>
              <a:rPr lang="en-US" sz="2400" b="1" dirty="0" smtClean="0">
                <a:solidFill>
                  <a:srgbClr val="FF0000"/>
                </a:solidFill>
                <a:latin typeface="Times New Roman" panose="02020603050405020304" pitchFamily="18" charset="0"/>
                <a:cs typeface="Times New Roman" panose="02020603050405020304" pitchFamily="18" charset="0"/>
              </a:rPr>
              <a:t> 1 </a:t>
            </a:r>
            <a:r>
              <a:rPr lang="en-US" sz="2400" b="1" dirty="0" err="1" smtClean="0">
                <a:solidFill>
                  <a:srgbClr val="FF0000"/>
                </a:solidFill>
                <a:latin typeface="Times New Roman" panose="02020603050405020304" pitchFamily="18" charset="0"/>
                <a:cs typeface="Times New Roman" panose="02020603050405020304" pitchFamily="18" charset="0"/>
              </a:rPr>
              <a:t>cho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trẻ</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nghe</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chợ</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tết</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34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924" y="708337"/>
            <a:ext cx="8744787" cy="5112913"/>
          </a:xfrm>
          <a:prstGeom prst="rect">
            <a:avLst/>
          </a:prstGeom>
        </p:spPr>
      </p:pic>
      <p:sp>
        <p:nvSpPr>
          <p:cNvPr id="6" name="Rectangle 5"/>
          <p:cNvSpPr/>
          <p:nvPr/>
        </p:nvSpPr>
        <p:spPr>
          <a:xfrm>
            <a:off x="3498675" y="156443"/>
            <a:ext cx="5213287" cy="523220"/>
          </a:xfrm>
          <a:prstGeom prst="rect">
            <a:avLst/>
          </a:prstGeom>
        </p:spPr>
        <p:txBody>
          <a:bodyPr wrap="none">
            <a:spAutoFit/>
          </a:bodyPr>
          <a:lstStyle/>
          <a:p>
            <a:pPr algn="ct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Cô</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đọc</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lần</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2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bài</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thơ</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Đi</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chợ</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2800" b="1" cap="none" spc="0" dirty="0" err="1"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tết</a:t>
            </a:r>
            <a:r>
              <a:rPr lang="en-US" sz="2800" b="1" cap="none" spc="0" dirty="0" smtClean="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en-US" sz="2800" b="1" cap="none" spc="0" dirty="0">
              <a:ln w="22225">
                <a:solidFill>
                  <a:schemeClr val="accent2"/>
                </a:solidFill>
                <a:prstDash val="solid"/>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68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5" name="Rectangle 4"/>
          <p:cNvSpPr/>
          <p:nvPr/>
        </p:nvSpPr>
        <p:spPr>
          <a:xfrm>
            <a:off x="3447244" y="1200074"/>
            <a:ext cx="5735393" cy="2923877"/>
          </a:xfrm>
          <a:prstGeom prst="rect">
            <a:avLst/>
          </a:prstGeom>
        </p:spPr>
        <p:txBody>
          <a:bodyPr wrap="square">
            <a:spAutoFit/>
          </a:bodyPr>
          <a:lstStyle/>
          <a:p>
            <a:pPr algn="ctr"/>
            <a:r>
              <a:rPr lang="vi-VN" sz="2400" dirty="0" smtClean="0">
                <a:solidFill>
                  <a:srgbClr val="FF0000"/>
                </a:solidFill>
                <a:latin typeface="Times New Roman" panose="02020603050405020304" pitchFamily="18" charset="0"/>
              </a:rPr>
              <a:t> </a:t>
            </a:r>
            <a:r>
              <a:rPr lang="en-US" sz="2400" dirty="0" smtClean="0">
                <a:solidFill>
                  <a:srgbClr val="FF0000"/>
                </a:solidFill>
                <a:latin typeface="Times New Roman" panose="02020603050405020304" pitchFamily="18" charset="0"/>
              </a:rPr>
              <a:t>*</a:t>
            </a:r>
            <a:r>
              <a:rPr lang="vi-VN" sz="2400" dirty="0" smtClean="0">
                <a:solidFill>
                  <a:srgbClr val="FF0000"/>
                </a:solidFill>
                <a:latin typeface="Times New Roman" panose="02020603050405020304" pitchFamily="18" charset="0"/>
              </a:rPr>
              <a:t>Đàm thoại về nội dung bài thơ</a:t>
            </a:r>
            <a:endParaRPr lang="en-US" sz="2400" b="1" i="0" dirty="0" smtClean="0">
              <a:solidFill>
                <a:srgbClr val="FF0000"/>
              </a:solidFill>
              <a:effectLst/>
              <a:latin typeface="Times New Roman" panose="02020603050405020304" pitchFamily="18" charset="0"/>
            </a:endParaRPr>
          </a:p>
          <a:p>
            <a:r>
              <a:rPr lang="vi-VN" sz="2000" b="0" i="0" dirty="0" smtClean="0">
                <a:solidFill>
                  <a:srgbClr val="000000"/>
                </a:solidFill>
                <a:effectLst/>
                <a:latin typeface="Times New Roman" panose="02020603050405020304" pitchFamily="18" charset="0"/>
              </a:rPr>
              <a:t>- Cô vừa đọc cho các con nghe bài thơ gì?</a:t>
            </a:r>
            <a:endParaRPr lang="vi-VN" sz="2000" dirty="0">
              <a:solidFill>
                <a:srgbClr val="3C3C3C"/>
              </a:solidFill>
            </a:endParaRPr>
          </a:p>
          <a:p>
            <a:r>
              <a:rPr lang="vi-VN" sz="2000" b="0" i="0" dirty="0" smtClean="0">
                <a:solidFill>
                  <a:srgbClr val="000000"/>
                </a:solidFill>
                <a:effectLst/>
                <a:latin typeface="Times New Roman" panose="02020603050405020304" pitchFamily="18" charset="0"/>
              </a:rPr>
              <a:t>- Chiếc xe có mấy bánh? Chiếc xe có ba bánh.</a:t>
            </a:r>
            <a:endParaRPr lang="vi-VN" sz="2000" dirty="0">
              <a:solidFill>
                <a:srgbClr val="3C3C3C"/>
              </a:solidFill>
            </a:endParaRPr>
          </a:p>
          <a:p>
            <a:r>
              <a:rPr lang="vi-VN" sz="2000" b="0" i="0" dirty="0" smtClean="0">
                <a:solidFill>
                  <a:srgbClr val="000000"/>
                </a:solidFill>
                <a:effectLst/>
                <a:latin typeface="Times New Roman" panose="02020603050405020304" pitchFamily="18" charset="0"/>
              </a:rPr>
              <a:t>- Ai đã mua xe về? Bố mua về.</a:t>
            </a:r>
            <a:endParaRPr lang="vi-VN" sz="2000" dirty="0">
              <a:solidFill>
                <a:srgbClr val="3C3C3C"/>
              </a:solidFill>
            </a:endParaRPr>
          </a:p>
          <a:p>
            <a:r>
              <a:rPr lang="vi-VN" sz="2000" b="0" i="0" dirty="0" smtClean="0">
                <a:solidFill>
                  <a:srgbClr val="000000"/>
                </a:solidFill>
                <a:effectLst/>
                <a:latin typeface="Times New Roman" panose="02020603050405020304" pitchFamily="18" charset="0"/>
              </a:rPr>
              <a:t>- Bé chở ai đi chơi chợ tết? Bé chở búp bê.</a:t>
            </a:r>
            <a:endParaRPr lang="vi-VN" sz="2000" dirty="0">
              <a:solidFill>
                <a:srgbClr val="3C3C3C"/>
              </a:solidFill>
            </a:endParaRPr>
          </a:p>
          <a:p>
            <a:r>
              <a:rPr lang="vi-VN" sz="2000" b="0" i="0" dirty="0" smtClean="0">
                <a:solidFill>
                  <a:srgbClr val="3C3C3C"/>
                </a:solidFill>
                <a:effectLst/>
                <a:latin typeface="Times New Roman" panose="02020603050405020304" pitchFamily="18" charset="0"/>
              </a:rPr>
              <a:t>- Em bé nói gì với búp bê? Bé nói búp bê đừng sợ.</a:t>
            </a:r>
            <a:endParaRPr lang="vi-VN" sz="2000" dirty="0">
              <a:solidFill>
                <a:srgbClr val="3C3C3C"/>
              </a:solidFill>
            </a:endParaRPr>
          </a:p>
          <a:p>
            <a:r>
              <a:rPr lang="vi-VN" sz="2000" b="0" i="0" dirty="0" smtClean="0">
                <a:solidFill>
                  <a:srgbClr val="3C3C3C"/>
                </a:solidFill>
                <a:effectLst/>
                <a:latin typeface="Times New Roman" panose="02020603050405020304" pitchFamily="18" charset="0"/>
              </a:rPr>
              <a:t>- Búp bê nghe vậy liền cười thế nào?</a:t>
            </a:r>
            <a:endParaRPr lang="vi-VN" sz="2000" dirty="0">
              <a:solidFill>
                <a:srgbClr val="3C3C3C"/>
              </a:solidFill>
            </a:endParaRPr>
          </a:p>
          <a:p>
            <a:r>
              <a:rPr lang="vi-VN" sz="2000" b="0" i="0" dirty="0" smtClean="0">
                <a:solidFill>
                  <a:srgbClr val="000000"/>
                </a:solidFill>
                <a:effectLst/>
                <a:latin typeface="Times New Roman" panose="02020603050405020304" pitchFamily="18" charset="0"/>
              </a:rPr>
              <a:t>- Bé đạp xe thế nào? Đạy xe quay tít.</a:t>
            </a:r>
            <a:endParaRPr lang="vi-VN" sz="2000" dirty="0">
              <a:solidFill>
                <a:srgbClr val="3C3C3C"/>
              </a:solidFill>
            </a:endParaRPr>
          </a:p>
          <a:p>
            <a:r>
              <a:rPr lang="vi-VN" sz="2000" b="0" i="0" dirty="0" smtClean="0">
                <a:solidFill>
                  <a:srgbClr val="000000"/>
                </a:solidFill>
                <a:effectLst/>
                <a:latin typeface="Times New Roman" panose="02020603050405020304" pitchFamily="18" charset="0"/>
              </a:rPr>
              <a:t>- Bé đạp xe đi đâu? Bé đi chợ.</a:t>
            </a:r>
            <a:endParaRPr lang="vi-VN" sz="2000" dirty="0">
              <a:solidFill>
                <a:srgbClr val="3C3C3C"/>
              </a:solidFill>
            </a:endParaRPr>
          </a:p>
        </p:txBody>
      </p:sp>
    </p:spTree>
    <p:extLst>
      <p:ext uri="{BB962C8B-B14F-4D97-AF65-F5344CB8AC3E}">
        <p14:creationId xmlns:p14="http://schemas.microsoft.com/office/powerpoint/2010/main" val="208398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944969" y="1229023"/>
            <a:ext cx="6096000" cy="1508105"/>
          </a:xfrm>
          <a:prstGeom prst="rect">
            <a:avLst/>
          </a:prstGeom>
        </p:spPr>
        <p:txBody>
          <a:bodyPr>
            <a:spAutoFit/>
          </a:bodyPr>
          <a:lstStyle/>
          <a:p>
            <a:pPr algn="ctr"/>
            <a:r>
              <a:rPr lang="vi-VN" sz="2800" b="0" i="0" dirty="0" smtClean="0">
                <a:solidFill>
                  <a:srgbClr val="FF0000"/>
                </a:solidFill>
                <a:effectLst/>
                <a:latin typeface="Times New Roman" panose="02020603050405020304" pitchFamily="18" charset="0"/>
              </a:rPr>
              <a:t>Giáo dục </a:t>
            </a:r>
            <a:endParaRPr lang="en-US" sz="2800" b="0" i="0" dirty="0" smtClean="0">
              <a:solidFill>
                <a:srgbClr val="FF0000"/>
              </a:solidFill>
              <a:effectLst/>
              <a:latin typeface="Times New Roman" panose="02020603050405020304" pitchFamily="18" charset="0"/>
            </a:endParaRPr>
          </a:p>
          <a:p>
            <a:pPr algn="ctr"/>
            <a:endParaRPr lang="en-US" sz="2800" b="0" i="0" dirty="0" smtClean="0">
              <a:solidFill>
                <a:srgbClr val="FF0000"/>
              </a:solidFill>
              <a:effectLst/>
              <a:latin typeface="Times New Roman" panose="02020603050405020304" pitchFamily="18" charset="0"/>
            </a:endParaRPr>
          </a:p>
          <a:p>
            <a:r>
              <a:rPr lang="vi-VN" b="0" i="0" dirty="0" smtClean="0">
                <a:solidFill>
                  <a:srgbClr val="000000"/>
                </a:solidFill>
                <a:effectLst/>
                <a:latin typeface="Times New Roman" panose="02020603050405020304" pitchFamily="18" charset="0"/>
              </a:rPr>
              <a:t>Tết đến mọi người đi chợ sắm tết rất là đông vui, các con hãy đi chợ cùng bố mẹ để chuẩn bị tết cho nhà mình thật là vui vẻ.</a:t>
            </a:r>
            <a:endParaRPr lang="en-US" dirty="0"/>
          </a:p>
        </p:txBody>
      </p:sp>
    </p:spTree>
    <p:extLst>
      <p:ext uri="{BB962C8B-B14F-4D97-AF65-F5344CB8AC3E}">
        <p14:creationId xmlns:p14="http://schemas.microsoft.com/office/powerpoint/2010/main" val="37979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Rectangle 4"/>
          <p:cNvSpPr/>
          <p:nvPr/>
        </p:nvSpPr>
        <p:spPr>
          <a:xfrm>
            <a:off x="2738907" y="830223"/>
            <a:ext cx="7306614" cy="3662541"/>
          </a:xfrm>
          <a:prstGeom prst="rect">
            <a:avLst/>
          </a:prstGeom>
        </p:spPr>
        <p:txBody>
          <a:bodyPr wrap="square">
            <a:spAutoFit/>
          </a:bodyPr>
          <a:lstStyle/>
          <a:p>
            <a:pPr lvl="0" algn="just" eaLnBrk="0" fontAlgn="base" hangingPunct="0">
              <a:spcBef>
                <a:spcPct val="0"/>
              </a:spcBef>
              <a:spcAft>
                <a:spcPct val="0"/>
              </a:spcAft>
            </a:pPr>
            <a:r>
              <a:rPr kumimoji="0" lang="en-US" altLang="en-US" sz="3200" b="1" i="1"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Dạy</a:t>
            </a:r>
            <a:r>
              <a:rPr kumimoji="0" lang="en-US" altLang="en-US" sz="32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trẻ</a:t>
            </a:r>
            <a:r>
              <a:rPr kumimoji="0" lang="en-US" altLang="en-US" sz="32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đọc</a:t>
            </a:r>
            <a:r>
              <a:rPr kumimoji="0" lang="en-US" altLang="en-US" sz="32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32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thơ</a:t>
            </a:r>
            <a:r>
              <a:rPr kumimoji="0" lang="en-US" altLang="en-US" sz="32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2400" b="1" i="0" u="none" strike="noStrike" cap="none" normalizeH="0" baseline="0" dirty="0" smtClean="0">
              <a:ln>
                <a:noFill/>
              </a:ln>
              <a:solidFill>
                <a:srgbClr val="FF0000"/>
              </a:solidFill>
              <a:effectLst/>
            </a:endParaRPr>
          </a:p>
          <a:p>
            <a:pPr lvl="0" algn="just" eaLnBrk="0" fontAlgn="base" hangingPunct="0">
              <a:spcBef>
                <a:spcPct val="0"/>
              </a:spcBef>
              <a:spcAft>
                <a:spcPct val="0"/>
              </a:spcAft>
            </a:pP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mời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thơ</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cùng</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chậm</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rỏ</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lời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theo</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3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4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smtClean="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thuộc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thơ</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dưới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thức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xen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kẻ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tổ</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nhóm</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cá</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thi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đua</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smtClean="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chú</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ý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sữa</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sai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chưa</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đúng</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smtClean="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Sau</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mỗi</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cùng</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xét</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tuyên</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70C0"/>
                </a:solidFill>
                <a:effectLst/>
                <a:latin typeface="Times New Roman" panose="02020603050405020304" pitchFamily="18" charset="0"/>
                <a:cs typeface="Times New Roman" panose="02020603050405020304" pitchFamily="18" charset="0"/>
              </a:rPr>
              <a:t>dương</a:t>
            </a:r>
            <a:r>
              <a:rPr kumimoji="0" lang="en-US" altLang="en-US" sz="2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rgbClr val="0070C0"/>
              </a:solidFill>
              <a:effectLst/>
            </a:endParaRPr>
          </a:p>
        </p:txBody>
      </p:sp>
    </p:spTree>
    <p:extLst>
      <p:ext uri="{BB962C8B-B14F-4D97-AF65-F5344CB8AC3E}">
        <p14:creationId xmlns:p14="http://schemas.microsoft.com/office/powerpoint/2010/main" val="206203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20914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256</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Nguyen Duc</dc:creator>
  <cp:lastModifiedBy>Huy Nguyen Duc</cp:lastModifiedBy>
  <cp:revision>4</cp:revision>
  <dcterms:created xsi:type="dcterms:W3CDTF">2025-02-15T14:03:20Z</dcterms:created>
  <dcterms:modified xsi:type="dcterms:W3CDTF">2025-02-15T14:25:09Z</dcterms:modified>
</cp:coreProperties>
</file>