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6.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E4C995-A576-4B71-89D4-19D4821A1CBE}"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122675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C995-A576-4B71-89D4-19D4821A1CBE}"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4156084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C995-A576-4B71-89D4-19D4821A1CBE}"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305786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C995-A576-4B71-89D4-19D4821A1CBE}"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115277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E4C995-A576-4B71-89D4-19D4821A1CBE}"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189056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E4C995-A576-4B71-89D4-19D4821A1CBE}" type="datetimeFigureOut">
              <a:rPr lang="en-US" smtClean="0"/>
              <a:t>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2684430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E4C995-A576-4B71-89D4-19D4821A1CBE}" type="datetimeFigureOut">
              <a:rPr lang="en-US" smtClean="0"/>
              <a:t>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12249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E4C995-A576-4B71-89D4-19D4821A1CBE}" type="datetimeFigureOut">
              <a:rPr lang="en-US" smtClean="0"/>
              <a:t>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3268549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4C995-A576-4B71-89D4-19D4821A1CBE}" type="datetimeFigureOut">
              <a:rPr lang="en-US" smtClean="0"/>
              <a:t>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3939993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4C995-A576-4B71-89D4-19D4821A1CBE}" type="datetimeFigureOut">
              <a:rPr lang="en-US" smtClean="0"/>
              <a:t>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357906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4C995-A576-4B71-89D4-19D4821A1CBE}" type="datetimeFigureOut">
              <a:rPr lang="en-US" smtClean="0"/>
              <a:t>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877C37-CEAF-4C4B-B4B1-5513757491F3}" type="slidenum">
              <a:rPr lang="en-US" smtClean="0"/>
              <a:t>‹#›</a:t>
            </a:fld>
            <a:endParaRPr lang="en-US"/>
          </a:p>
        </p:txBody>
      </p:sp>
    </p:spTree>
    <p:extLst>
      <p:ext uri="{BB962C8B-B14F-4D97-AF65-F5344CB8AC3E}">
        <p14:creationId xmlns:p14="http://schemas.microsoft.com/office/powerpoint/2010/main" val="2414007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4C995-A576-4B71-89D4-19D4821A1CBE}" type="datetimeFigureOut">
              <a:rPr lang="en-US" smtClean="0"/>
              <a:t>2/15/2025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77C37-CEAF-4C4B-B4B1-5513757491F3}" type="slidenum">
              <a:rPr lang="en-US" smtClean="0"/>
              <a:t>‹#›</a:t>
            </a:fld>
            <a:endParaRPr lang="en-US"/>
          </a:p>
        </p:txBody>
      </p:sp>
    </p:spTree>
    <p:extLst>
      <p:ext uri="{BB962C8B-B14F-4D97-AF65-F5344CB8AC3E}">
        <p14:creationId xmlns:p14="http://schemas.microsoft.com/office/powerpoint/2010/main" val="2701806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3048000" y="707122"/>
            <a:ext cx="6096000" cy="830997"/>
          </a:xfrm>
          <a:prstGeom prst="rect">
            <a:avLst/>
          </a:prstGeom>
        </p:spPr>
        <p:txBody>
          <a:bodyPr>
            <a:spAutoFit/>
          </a:bodyPr>
          <a:lstStyle/>
          <a:p>
            <a:pPr algn="ctr"/>
            <a:r>
              <a:rPr lang="en-US" sz="2400" b="1" dirty="0" smtClean="0">
                <a:solidFill>
                  <a:srgbClr val="002060"/>
                </a:solidFill>
                <a:latin typeface="Times New Roman" panose="02020603050405020304" pitchFamily="18" charset="0"/>
                <a:cs typeface="Times New Roman" panose="02020603050405020304" pitchFamily="18" charset="0"/>
              </a:rPr>
              <a:t>ỦY BAN NHÂN DÂN QUẬN LONG BIÊN</a:t>
            </a:r>
          </a:p>
          <a:p>
            <a:pPr algn="ctr"/>
            <a:r>
              <a:rPr lang="en-US" sz="2400" b="1" dirty="0" smtClean="0">
                <a:solidFill>
                  <a:srgbClr val="002060"/>
                </a:solidFill>
                <a:latin typeface="Times New Roman" panose="02020603050405020304" pitchFamily="18" charset="0"/>
                <a:cs typeface="Times New Roman" panose="02020603050405020304" pitchFamily="18" charset="0"/>
              </a:rPr>
              <a:t>TRƯỜNG MẦM NON BẮC BIÊN</a:t>
            </a:r>
            <a:endParaRPr lang="en-US" sz="2400" b="1" dirty="0">
              <a:solidFill>
                <a:srgbClr val="00206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stretch>
            <a:fillRect/>
          </a:stretch>
        </p:blipFill>
        <p:spPr>
          <a:xfrm>
            <a:off x="5514436" y="1822959"/>
            <a:ext cx="1163125" cy="1089948"/>
          </a:xfrm>
          <a:prstGeom prst="rect">
            <a:avLst/>
          </a:prstGeom>
        </p:spPr>
      </p:pic>
      <p:sp>
        <p:nvSpPr>
          <p:cNvPr id="7" name="Rectangle 6"/>
          <p:cNvSpPr/>
          <p:nvPr/>
        </p:nvSpPr>
        <p:spPr>
          <a:xfrm>
            <a:off x="2906333" y="3062666"/>
            <a:ext cx="6096000" cy="1569660"/>
          </a:xfrm>
          <a:prstGeom prst="rect">
            <a:avLst/>
          </a:prstGeom>
        </p:spPr>
        <p:txBody>
          <a:bodyPr>
            <a:spAutoFit/>
          </a:bodyPr>
          <a:lstStyle/>
          <a:p>
            <a:pPr algn="ctr"/>
            <a:r>
              <a:rPr lang="en-US" sz="2400" b="1" dirty="0" smtClean="0">
                <a:solidFill>
                  <a:schemeClr val="accent4">
                    <a:lumMod val="75000"/>
                  </a:schemeClr>
                </a:solidFill>
                <a:latin typeface="Times New Roman" panose="02020603050405020304" pitchFamily="18" charset="0"/>
                <a:cs typeface="Times New Roman" panose="02020603050405020304" pitchFamily="18" charset="0"/>
              </a:rPr>
              <a:t>LĨNH VỰC PHÁT TRIỂN NGÔN NGỮ</a:t>
            </a:r>
          </a:p>
          <a:p>
            <a:pPr algn="ctr"/>
            <a:r>
              <a:rPr lang="en-US" sz="3200" b="1" dirty="0" smtClean="0">
                <a:solidFill>
                  <a:srgbClr val="7030A0"/>
                </a:solidFill>
                <a:latin typeface="Times New Roman" panose="02020603050405020304" pitchFamily="18" charset="0"/>
                <a:cs typeface="Times New Roman" panose="02020603050405020304" pitchFamily="18" charset="0"/>
              </a:rPr>
              <a:t>VĂN HỌC</a:t>
            </a:r>
          </a:p>
          <a:p>
            <a:pPr algn="ctr"/>
            <a:r>
              <a:rPr lang="en-US" sz="4000" b="1" dirty="0" err="1" smtClean="0">
                <a:solidFill>
                  <a:srgbClr val="FF0000"/>
                </a:solidFill>
                <a:latin typeface="Times New Roman" panose="02020603050405020304" pitchFamily="18" charset="0"/>
                <a:cs typeface="Times New Roman" panose="02020603050405020304" pitchFamily="18" charset="0"/>
              </a:rPr>
              <a:t>Bài</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thơ</a:t>
            </a:r>
            <a:r>
              <a:rPr lang="en-US" sz="4000" b="1" dirty="0" smtClean="0">
                <a:solidFill>
                  <a:srgbClr val="FF0000"/>
                </a:solidFill>
                <a:latin typeface="Times New Roman" panose="02020603050405020304" pitchFamily="18" charset="0"/>
                <a:cs typeface="Times New Roman" panose="02020603050405020304" pitchFamily="18" charset="0"/>
              </a:rPr>
              <a:t>: Con </a:t>
            </a:r>
            <a:r>
              <a:rPr lang="en-US" sz="4000" b="1" dirty="0" err="1" smtClean="0">
                <a:solidFill>
                  <a:srgbClr val="FF0000"/>
                </a:solidFill>
                <a:latin typeface="Times New Roman" panose="02020603050405020304" pitchFamily="18" charset="0"/>
                <a:cs typeface="Times New Roman" panose="02020603050405020304" pitchFamily="18" charset="0"/>
              </a:rPr>
              <a:t>voi</a:t>
            </a:r>
            <a:endParaRPr lang="en-US" sz="4000" b="1" dirty="0" smtClean="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3931783" y="4888210"/>
            <a:ext cx="4328429" cy="461665"/>
          </a:xfrm>
          <a:prstGeom prst="rect">
            <a:avLst/>
          </a:prstGeom>
        </p:spPr>
        <p:txBody>
          <a:bodyPr wrap="none">
            <a:spAutoFit/>
          </a:bodyPr>
          <a:lstStyle/>
          <a:p>
            <a:pPr algn="ct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Lứa</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tuổi</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Nhà</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trẻ</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(24-36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tháng</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a:t>
            </a:r>
            <a:endParaRPr lang="en-US" sz="2400" b="1"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119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086378" y="502277"/>
            <a:ext cx="8757634" cy="5324535"/>
          </a:xfrm>
          <a:prstGeom prst="rect">
            <a:avLst/>
          </a:prstGeom>
        </p:spPr>
        <p:txBody>
          <a:bodyPr wrap="square">
            <a:spAutoFit/>
          </a:bodyPr>
          <a:lstStyle/>
          <a:p>
            <a:pPr algn="ctr"/>
            <a:r>
              <a:rPr lang="vi-VN" sz="2800" b="1" i="0" dirty="0" smtClean="0">
                <a:solidFill>
                  <a:srgbClr val="3C3C3C"/>
                </a:solidFill>
                <a:effectLst/>
                <a:latin typeface="Times New Roman" panose="02020603050405020304" pitchFamily="18" charset="0"/>
              </a:rPr>
              <a:t> </a:t>
            </a:r>
            <a:r>
              <a:rPr lang="vi-VN" sz="2800" b="1" i="0" dirty="0" smtClean="0">
                <a:solidFill>
                  <a:srgbClr val="FF0000"/>
                </a:solidFill>
                <a:effectLst/>
                <a:latin typeface="Times New Roman" panose="02020603050405020304" pitchFamily="18" charset="0"/>
              </a:rPr>
              <a:t>Mục </a:t>
            </a:r>
            <a:r>
              <a:rPr lang="en-US" sz="2800" b="1" dirty="0" err="1" smtClean="0">
                <a:solidFill>
                  <a:srgbClr val="FF0000"/>
                </a:solidFill>
                <a:latin typeface="Times New Roman" panose="02020603050405020304" pitchFamily="18" charset="0"/>
              </a:rPr>
              <a:t>đích</a:t>
            </a:r>
            <a:r>
              <a:rPr lang="en-US" sz="2800" b="1" dirty="0" smtClean="0">
                <a:solidFill>
                  <a:srgbClr val="FF0000"/>
                </a:solidFill>
                <a:latin typeface="Times New Roman" panose="02020603050405020304" pitchFamily="18" charset="0"/>
              </a:rPr>
              <a:t> </a:t>
            </a:r>
            <a:r>
              <a:rPr lang="en-US" sz="2800" b="1" dirty="0" err="1" smtClean="0">
                <a:solidFill>
                  <a:srgbClr val="FF0000"/>
                </a:solidFill>
                <a:latin typeface="Times New Roman" panose="02020603050405020304" pitchFamily="18" charset="0"/>
              </a:rPr>
              <a:t>yêu</a:t>
            </a:r>
            <a:r>
              <a:rPr lang="en-US" sz="2800" b="1" dirty="0" smtClean="0">
                <a:solidFill>
                  <a:srgbClr val="FF0000"/>
                </a:solidFill>
                <a:latin typeface="Times New Roman" panose="02020603050405020304" pitchFamily="18" charset="0"/>
              </a:rPr>
              <a:t> </a:t>
            </a:r>
            <a:r>
              <a:rPr lang="en-US" sz="2800" b="1" dirty="0" err="1" smtClean="0">
                <a:solidFill>
                  <a:srgbClr val="FF0000"/>
                </a:solidFill>
                <a:latin typeface="Times New Roman" panose="02020603050405020304" pitchFamily="18" charset="0"/>
              </a:rPr>
              <a:t>cầu</a:t>
            </a:r>
            <a:endParaRPr lang="en-US" sz="2800" b="1" dirty="0" smtClean="0">
              <a:solidFill>
                <a:srgbClr val="FF0000"/>
              </a:solidFill>
              <a:latin typeface="Times New Roman" panose="02020603050405020304" pitchFamily="18" charset="0"/>
            </a:endParaRPr>
          </a:p>
          <a:p>
            <a:r>
              <a:rPr lang="en-US" sz="2400" i="1" dirty="0" smtClean="0">
                <a:solidFill>
                  <a:srgbClr val="002060"/>
                </a:solidFill>
                <a:latin typeface="Times New Roman" panose="02020603050405020304" pitchFamily="18" charset="0"/>
              </a:rPr>
              <a:t>1.</a:t>
            </a:r>
            <a:r>
              <a:rPr lang="vi-VN" sz="2400" b="0" i="1" dirty="0" smtClean="0">
                <a:solidFill>
                  <a:srgbClr val="002060"/>
                </a:solidFill>
                <a:effectLst/>
                <a:latin typeface="Times New Roman" panose="02020603050405020304" pitchFamily="18" charset="0"/>
              </a:rPr>
              <a:t> Kiến thức.</a:t>
            </a:r>
            <a:endParaRPr lang="vi-VN" sz="2400" b="0" i="0" dirty="0" smtClean="0">
              <a:solidFill>
                <a:srgbClr val="002060"/>
              </a:solidFill>
              <a:effectLst/>
              <a:latin typeface="Times New Roman" panose="02020603050405020304" pitchFamily="18" charset="0"/>
            </a:endParaRPr>
          </a:p>
          <a:p>
            <a:r>
              <a:rPr lang="vi-VN" sz="2400" b="0" i="0" dirty="0" smtClean="0">
                <a:solidFill>
                  <a:srgbClr val="002060"/>
                </a:solidFill>
                <a:effectLst/>
                <a:latin typeface="Times New Roman" panose="02020603050405020304" pitchFamily="18" charset="0"/>
              </a:rPr>
              <a:t>- Trẻ biết tên bài thơ: Con voi</a:t>
            </a:r>
          </a:p>
          <a:p>
            <a:r>
              <a:rPr lang="vi-VN" sz="2400" b="0" i="0" dirty="0" smtClean="0">
                <a:solidFill>
                  <a:srgbClr val="002060"/>
                </a:solidFill>
                <a:effectLst/>
                <a:latin typeface="Times New Roman" panose="02020603050405020304" pitchFamily="18" charset="0"/>
              </a:rPr>
              <a:t>- Hiểu được nội dung bài thơ: con voi có các bộ phận như: vòi ở đằng trước,hai chân trước đi trước, hai chân sau đi sau, và có cái đuôi</a:t>
            </a:r>
          </a:p>
          <a:p>
            <a:pPr marL="342900" indent="-342900">
              <a:buFontTx/>
              <a:buChar char="-"/>
            </a:pPr>
            <a:r>
              <a:rPr lang="vi-VN" sz="2400" b="0" i="0" dirty="0" smtClean="0">
                <a:solidFill>
                  <a:srgbClr val="002060"/>
                </a:solidFill>
                <a:effectLst/>
                <a:latin typeface="Times New Roman" panose="02020603050405020304" pitchFamily="18" charset="0"/>
              </a:rPr>
              <a:t>Trẻ biết đọc thơ cùng cô bài thơ “ Con voi ”</a:t>
            </a:r>
            <a:endParaRPr lang="en-US" sz="2400" b="0" i="0" dirty="0" smtClean="0">
              <a:solidFill>
                <a:srgbClr val="002060"/>
              </a:solidFill>
              <a:effectLst/>
              <a:latin typeface="Times New Roman" panose="02020603050405020304" pitchFamily="18" charset="0"/>
            </a:endParaRPr>
          </a:p>
          <a:p>
            <a:pPr marL="342900" indent="-342900">
              <a:buFontTx/>
              <a:buChar char="-"/>
            </a:pPr>
            <a:endParaRPr lang="vi-VN" sz="2400" b="0" i="0" dirty="0" smtClean="0">
              <a:solidFill>
                <a:srgbClr val="002060"/>
              </a:solidFill>
              <a:effectLst/>
              <a:latin typeface="Times New Roman" panose="02020603050405020304" pitchFamily="18" charset="0"/>
            </a:endParaRPr>
          </a:p>
          <a:p>
            <a:r>
              <a:rPr lang="en-US" sz="2400" i="1" dirty="0" smtClean="0">
                <a:solidFill>
                  <a:srgbClr val="002060"/>
                </a:solidFill>
                <a:latin typeface="Times New Roman" panose="02020603050405020304" pitchFamily="18" charset="0"/>
              </a:rPr>
              <a:t>2.</a:t>
            </a:r>
            <a:r>
              <a:rPr lang="vi-VN" sz="2400" b="0" i="1" dirty="0" smtClean="0">
                <a:solidFill>
                  <a:srgbClr val="002060"/>
                </a:solidFill>
                <a:effectLst/>
                <a:latin typeface="Times New Roman" panose="02020603050405020304" pitchFamily="18" charset="0"/>
              </a:rPr>
              <a:t> Kỹ năng: </a:t>
            </a:r>
            <a:br>
              <a:rPr lang="vi-VN" sz="2400" b="0" i="1" dirty="0" smtClean="0">
                <a:solidFill>
                  <a:srgbClr val="002060"/>
                </a:solidFill>
                <a:effectLst/>
                <a:latin typeface="Times New Roman" panose="02020603050405020304" pitchFamily="18" charset="0"/>
              </a:rPr>
            </a:br>
            <a:r>
              <a:rPr lang="vi-VN" sz="2400" b="0" i="0" dirty="0" smtClean="0">
                <a:solidFill>
                  <a:srgbClr val="002060"/>
                </a:solidFill>
                <a:effectLst/>
                <a:latin typeface="Times New Roman" panose="02020603050405020304" pitchFamily="18" charset="0"/>
              </a:rPr>
              <a:t>- Dạy trẻ trả lời đủ câu đủ ý.</a:t>
            </a:r>
          </a:p>
          <a:p>
            <a:pPr marL="342900" indent="-342900">
              <a:buFontTx/>
              <a:buChar char="-"/>
            </a:pPr>
            <a:r>
              <a:rPr lang="vi-VN" sz="2400" b="0" i="0" dirty="0" smtClean="0">
                <a:solidFill>
                  <a:srgbClr val="002060"/>
                </a:solidFill>
                <a:effectLst/>
                <a:latin typeface="Times New Roman" panose="02020603050405020304" pitchFamily="18" charset="0"/>
              </a:rPr>
              <a:t>Dạy trẻ tập đọc diễn cảm</a:t>
            </a:r>
            <a:endParaRPr lang="en-US" sz="2400" b="0" i="0" dirty="0" smtClean="0">
              <a:solidFill>
                <a:srgbClr val="002060"/>
              </a:solidFill>
              <a:effectLst/>
              <a:latin typeface="Times New Roman" panose="02020603050405020304" pitchFamily="18" charset="0"/>
            </a:endParaRPr>
          </a:p>
          <a:p>
            <a:pPr marL="342900" indent="-342900">
              <a:buFontTx/>
              <a:buChar char="-"/>
            </a:pPr>
            <a:endParaRPr lang="vi-VN" sz="2400" b="0" i="0" dirty="0" smtClean="0">
              <a:solidFill>
                <a:srgbClr val="002060"/>
              </a:solidFill>
              <a:effectLst/>
              <a:latin typeface="Times New Roman" panose="02020603050405020304" pitchFamily="18" charset="0"/>
            </a:endParaRPr>
          </a:p>
          <a:p>
            <a:r>
              <a:rPr lang="en-US" sz="2400" i="1" dirty="0" smtClean="0">
                <a:solidFill>
                  <a:srgbClr val="002060"/>
                </a:solidFill>
                <a:latin typeface="Times New Roman" panose="02020603050405020304" pitchFamily="18" charset="0"/>
              </a:rPr>
              <a:t>3.</a:t>
            </a:r>
            <a:r>
              <a:rPr lang="vi-VN" sz="2400" b="0" i="1" dirty="0" smtClean="0">
                <a:solidFill>
                  <a:srgbClr val="002060"/>
                </a:solidFill>
                <a:effectLst/>
                <a:latin typeface="Times New Roman" panose="02020603050405020304" pitchFamily="18" charset="0"/>
              </a:rPr>
              <a:t>Thái độ.</a:t>
            </a:r>
            <a:endParaRPr lang="vi-VN" sz="2400" b="0" i="0" dirty="0" smtClean="0">
              <a:solidFill>
                <a:srgbClr val="002060"/>
              </a:solidFill>
              <a:effectLst/>
              <a:latin typeface="Times New Roman" panose="02020603050405020304" pitchFamily="18" charset="0"/>
            </a:endParaRPr>
          </a:p>
          <a:p>
            <a:r>
              <a:rPr lang="vi-VN" sz="2400" b="0" i="0" dirty="0" smtClean="0">
                <a:solidFill>
                  <a:srgbClr val="002060"/>
                </a:solidFill>
                <a:effectLst/>
                <a:latin typeface="Times New Roman" panose="02020603050405020304" pitchFamily="18" charset="0"/>
              </a:rPr>
              <a:t>- Trẻ ngoan hứng thú tham gia hoạt động.</a:t>
            </a:r>
          </a:p>
          <a:p>
            <a:r>
              <a:rPr lang="vi-VN" sz="2400" b="0" i="0" dirty="0" smtClean="0">
                <a:solidFill>
                  <a:srgbClr val="002060"/>
                </a:solidFill>
                <a:effectLst/>
                <a:latin typeface="Times New Roman" panose="02020603050405020304" pitchFamily="18" charset="0"/>
              </a:rPr>
              <a:t>- Giáo dục trẻ biết yêu quí bảo vệ các con vật.</a:t>
            </a:r>
            <a:endParaRPr lang="vi-VN" sz="2400" b="0" i="0" dirty="0">
              <a:solidFill>
                <a:srgbClr val="002060"/>
              </a:solidFill>
              <a:effectLst/>
              <a:latin typeface="Times New Roman" panose="02020603050405020304" pitchFamily="18" charset="0"/>
            </a:endParaRPr>
          </a:p>
        </p:txBody>
      </p:sp>
    </p:spTree>
    <p:extLst>
      <p:ext uri="{BB962C8B-B14F-4D97-AF65-F5344CB8AC3E}">
        <p14:creationId xmlns:p14="http://schemas.microsoft.com/office/powerpoint/2010/main" val="68293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8945" y="742949"/>
            <a:ext cx="10161432" cy="5312989"/>
          </a:xfrm>
          <a:prstGeom prst="rect">
            <a:avLst/>
          </a:prstGeom>
        </p:spPr>
      </p:pic>
      <p:sp>
        <p:nvSpPr>
          <p:cNvPr id="6" name="Rectangle 5"/>
          <p:cNvSpPr/>
          <p:nvPr/>
        </p:nvSpPr>
        <p:spPr>
          <a:xfrm>
            <a:off x="2225898" y="134292"/>
            <a:ext cx="8744755" cy="461665"/>
          </a:xfrm>
          <a:prstGeom prst="rect">
            <a:avLst/>
          </a:prstGeom>
        </p:spPr>
        <p:txBody>
          <a:bodyPr wrap="square">
            <a:spAutoFit/>
          </a:bodyPr>
          <a:lstStyle/>
          <a:p>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Ổn</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định</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tổ</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chức</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Cô</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cho</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trẻ</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lắng</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nghe</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bài</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hát</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đố</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50000"/>
                  </a:schemeClr>
                </a:solidFill>
                <a:latin typeface="Times New Roman" panose="02020603050405020304" pitchFamily="18" charset="0"/>
                <a:cs typeface="Times New Roman" panose="02020603050405020304" pitchFamily="18" charset="0"/>
              </a:rPr>
              <a:t>bạn</a:t>
            </a:r>
            <a:r>
              <a:rPr lang="en-US" sz="2400" b="1" dirty="0" smtClean="0">
                <a:solidFill>
                  <a:schemeClr val="accent6">
                    <a:lumMod val="50000"/>
                  </a:schemeClr>
                </a:solidFill>
                <a:latin typeface="Times New Roman" panose="02020603050405020304" pitchFamily="18" charset="0"/>
                <a:cs typeface="Times New Roman" panose="02020603050405020304" pitchFamily="18" charset="0"/>
              </a:rPr>
              <a:t>”</a:t>
            </a:r>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5867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46432" cy="6858000"/>
          </a:xfrm>
        </p:spPr>
      </p:pic>
      <p:sp>
        <p:nvSpPr>
          <p:cNvPr id="5" name="Rectangle 4"/>
          <p:cNvSpPr/>
          <p:nvPr/>
        </p:nvSpPr>
        <p:spPr>
          <a:xfrm>
            <a:off x="1084466" y="210579"/>
            <a:ext cx="6890028" cy="523220"/>
          </a:xfrm>
          <a:prstGeom prst="rect">
            <a:avLst/>
          </a:prstGeom>
        </p:spPr>
        <p:txBody>
          <a:bodyPr wrap="none">
            <a:spAutoFit/>
          </a:bodyPr>
          <a:lstStyle/>
          <a:p>
            <a:r>
              <a:rPr lang="en-US" sz="2800" b="1" dirty="0" err="1" smtClean="0">
                <a:solidFill>
                  <a:srgbClr val="FF0000"/>
                </a:solidFill>
                <a:latin typeface="Times New Roman" panose="02020603050405020304" pitchFamily="18" charset="0"/>
                <a:cs typeface="Times New Roman" panose="02020603050405020304" pitchFamily="18" charset="0"/>
              </a:rPr>
              <a:t>Cô</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đọc</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lần</a:t>
            </a:r>
            <a:r>
              <a:rPr lang="en-US" sz="2800" b="1" dirty="0" smtClean="0">
                <a:solidFill>
                  <a:srgbClr val="FF0000"/>
                </a:solidFill>
                <a:latin typeface="Times New Roman" panose="02020603050405020304" pitchFamily="18" charset="0"/>
                <a:cs typeface="Times New Roman" panose="02020603050405020304" pitchFamily="18" charset="0"/>
              </a:rPr>
              <a:t> 1 </a:t>
            </a:r>
            <a:r>
              <a:rPr lang="en-US" sz="2800" b="1" dirty="0" err="1" smtClean="0">
                <a:solidFill>
                  <a:srgbClr val="FF0000"/>
                </a:solidFill>
                <a:latin typeface="Times New Roman" panose="02020603050405020304" pitchFamily="18" charset="0"/>
                <a:cs typeface="Times New Roman" panose="02020603050405020304" pitchFamily="18" charset="0"/>
              </a:rPr>
              <a:t>cho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trẻ</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nghe</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thơ</a:t>
            </a:r>
            <a:r>
              <a:rPr lang="en-US" sz="2800" b="1" dirty="0" smtClean="0">
                <a:solidFill>
                  <a:srgbClr val="FF0000"/>
                </a:solidFill>
                <a:latin typeface="Times New Roman" panose="02020603050405020304" pitchFamily="18" charset="0"/>
                <a:cs typeface="Times New Roman" panose="02020603050405020304" pitchFamily="18" charset="0"/>
              </a:rPr>
              <a:t> “Con </a:t>
            </a:r>
            <a:r>
              <a:rPr lang="en-US" sz="2800" b="1" dirty="0" err="1" smtClean="0">
                <a:solidFill>
                  <a:srgbClr val="FF0000"/>
                </a:solidFill>
                <a:latin typeface="Times New Roman" panose="02020603050405020304" pitchFamily="18" charset="0"/>
                <a:cs typeface="Times New Roman" panose="02020603050405020304" pitchFamily="18" charset="0"/>
              </a:rPr>
              <a:t>voi</a:t>
            </a:r>
            <a:r>
              <a:rPr lang="en-US" sz="2800" b="1" dirty="0" smtClean="0">
                <a:solidFill>
                  <a:srgbClr val="FF0000"/>
                </a:solidFill>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3376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584949" y="0"/>
            <a:ext cx="6120586" cy="646331"/>
          </a:xfrm>
          <a:prstGeom prst="rect">
            <a:avLst/>
          </a:prstGeom>
        </p:spPr>
        <p:txBody>
          <a:bodyPr wrap="none">
            <a:spAutoFit/>
          </a:bodyPr>
          <a:lstStyle/>
          <a:p>
            <a:pPr algn="ctr"/>
            <a:r>
              <a:rPr lang="en-US" sz="36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Cô</a:t>
            </a:r>
            <a:r>
              <a:rPr lang="en-US" sz="36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36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đọc</a:t>
            </a:r>
            <a:r>
              <a:rPr lang="en-US" sz="36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36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lần</a:t>
            </a:r>
            <a:r>
              <a:rPr lang="en-US" sz="36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2 </a:t>
            </a:r>
            <a:r>
              <a:rPr lang="en-US" sz="36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bài</a:t>
            </a:r>
            <a:r>
              <a:rPr lang="en-US" sz="36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36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thơ</a:t>
            </a:r>
            <a:r>
              <a:rPr lang="en-US" sz="36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“con </a:t>
            </a:r>
            <a:r>
              <a:rPr lang="en-US" sz="36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voi</a:t>
            </a:r>
            <a:r>
              <a:rPr lang="en-US" sz="36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a:t>
            </a:r>
            <a:endParaRPr lang="en-US" sz="36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066" y="787998"/>
            <a:ext cx="9173990" cy="5162041"/>
          </a:xfrm>
          <a:prstGeom prst="rect">
            <a:avLst/>
          </a:prstGeom>
        </p:spPr>
      </p:pic>
    </p:spTree>
    <p:extLst>
      <p:ext uri="{BB962C8B-B14F-4D97-AF65-F5344CB8AC3E}">
        <p14:creationId xmlns:p14="http://schemas.microsoft.com/office/powerpoint/2010/main" val="4276041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013656" y="901651"/>
            <a:ext cx="6284891" cy="3539430"/>
          </a:xfrm>
          <a:prstGeom prst="rect">
            <a:avLst/>
          </a:prstGeom>
        </p:spPr>
        <p:txBody>
          <a:bodyPr wrap="square">
            <a:spAutoFit/>
          </a:bodyPr>
          <a:lstStyle/>
          <a:p>
            <a:pPr algn="ctr"/>
            <a:r>
              <a:rPr lang="vi-VN" b="1" i="0" dirty="0" smtClean="0">
                <a:solidFill>
                  <a:srgbClr val="333333"/>
                </a:solidFill>
                <a:effectLst/>
                <a:latin typeface="Roboto"/>
              </a:rPr>
              <a:t> </a:t>
            </a:r>
            <a:r>
              <a:rPr lang="vi-VN" sz="3200" b="1" i="0" dirty="0" smtClean="0">
                <a:solidFill>
                  <a:srgbClr val="FF0000"/>
                </a:solidFill>
                <a:effectLst/>
                <a:latin typeface="Roboto"/>
              </a:rPr>
              <a:t>Đàm thoại:</a:t>
            </a:r>
            <a:endParaRPr lang="en-US" sz="3200" b="1" i="0" dirty="0" smtClean="0">
              <a:solidFill>
                <a:srgbClr val="FF0000"/>
              </a:solidFill>
              <a:effectLst/>
              <a:latin typeface="Roboto"/>
            </a:endParaRPr>
          </a:p>
          <a:p>
            <a:endParaRPr lang="vi-VN" sz="2400" b="0" i="0" dirty="0" smtClean="0">
              <a:solidFill>
                <a:srgbClr val="333333"/>
              </a:solidFill>
              <a:effectLst/>
              <a:latin typeface="Roboto"/>
            </a:endParaRPr>
          </a:p>
          <a:p>
            <a:r>
              <a:rPr lang="vi-VN" sz="2400" b="0" i="0" dirty="0" smtClean="0">
                <a:solidFill>
                  <a:srgbClr val="333333"/>
                </a:solidFill>
                <a:effectLst/>
                <a:latin typeface="Roboto"/>
              </a:rPr>
              <a:t> </a:t>
            </a:r>
            <a:r>
              <a:rPr lang="en-US" sz="2400" b="0" i="0" dirty="0" smtClean="0">
                <a:solidFill>
                  <a:srgbClr val="333333"/>
                </a:solidFill>
                <a:effectLst/>
                <a:latin typeface="Roboto"/>
              </a:rPr>
              <a:t>- </a:t>
            </a:r>
            <a:r>
              <a:rPr lang="vi-VN" sz="2400" b="0" i="0" dirty="0" smtClean="0">
                <a:solidFill>
                  <a:srgbClr val="333333"/>
                </a:solidFill>
                <a:effectLst/>
                <a:latin typeface="Roboto"/>
              </a:rPr>
              <a:t>Cô và các con vừa đọc bài thơ gì?</a:t>
            </a:r>
          </a:p>
          <a:p>
            <a:r>
              <a:rPr lang="vi-VN" sz="2400" b="0" i="0" dirty="0" smtClean="0">
                <a:solidFill>
                  <a:srgbClr val="333333"/>
                </a:solidFill>
                <a:effectLst/>
                <a:latin typeface="Roboto"/>
              </a:rPr>
              <a:t> </a:t>
            </a:r>
            <a:r>
              <a:rPr lang="en-US" sz="2400" b="0" i="0" dirty="0" smtClean="0">
                <a:solidFill>
                  <a:srgbClr val="333333"/>
                </a:solidFill>
                <a:effectLst/>
                <a:latin typeface="Roboto"/>
              </a:rPr>
              <a:t>- </a:t>
            </a:r>
            <a:r>
              <a:rPr lang="vi-VN" sz="2400" b="0" i="0" dirty="0" smtClean="0">
                <a:solidFill>
                  <a:srgbClr val="333333"/>
                </a:solidFill>
                <a:effectLst/>
                <a:latin typeface="Roboto"/>
              </a:rPr>
              <a:t>Bài thơ nói về con gì?</a:t>
            </a:r>
          </a:p>
          <a:p>
            <a:r>
              <a:rPr lang="vi-VN" sz="2400" b="0" i="0" dirty="0" smtClean="0">
                <a:solidFill>
                  <a:srgbClr val="333333"/>
                </a:solidFill>
                <a:effectLst/>
                <a:latin typeface="Roboto"/>
              </a:rPr>
              <a:t> </a:t>
            </a:r>
            <a:r>
              <a:rPr lang="en-US" sz="2400" b="0" i="0" dirty="0" smtClean="0">
                <a:solidFill>
                  <a:srgbClr val="333333"/>
                </a:solidFill>
                <a:effectLst/>
                <a:latin typeface="Roboto"/>
              </a:rPr>
              <a:t>- </a:t>
            </a:r>
            <a:r>
              <a:rPr lang="vi-VN" sz="2400" b="0" i="0" dirty="0" smtClean="0">
                <a:solidFill>
                  <a:srgbClr val="333333"/>
                </a:solidFill>
                <a:effectLst/>
                <a:latin typeface="Roboto"/>
              </a:rPr>
              <a:t>Con voi có cái gì đi trước?</a:t>
            </a:r>
          </a:p>
          <a:p>
            <a:r>
              <a:rPr lang="vi-VN" sz="2400" b="0" i="0" dirty="0" smtClean="0">
                <a:solidFill>
                  <a:srgbClr val="333333"/>
                </a:solidFill>
                <a:effectLst/>
                <a:latin typeface="Roboto"/>
              </a:rPr>
              <a:t> </a:t>
            </a:r>
            <a:r>
              <a:rPr lang="en-US" sz="2400" b="0" i="0" dirty="0" smtClean="0">
                <a:solidFill>
                  <a:srgbClr val="333333"/>
                </a:solidFill>
                <a:effectLst/>
                <a:latin typeface="Roboto"/>
              </a:rPr>
              <a:t>- </a:t>
            </a:r>
            <a:r>
              <a:rPr lang="vi-VN" sz="2400" b="0" i="0" dirty="0" smtClean="0">
                <a:solidFill>
                  <a:srgbClr val="333333"/>
                </a:solidFill>
                <a:effectLst/>
                <a:latin typeface="Roboto"/>
              </a:rPr>
              <a:t>Hai chân trước làm sao?</a:t>
            </a:r>
          </a:p>
          <a:p>
            <a:r>
              <a:rPr lang="vi-VN" sz="2400" b="0" i="0" dirty="0" smtClean="0">
                <a:solidFill>
                  <a:srgbClr val="333333"/>
                </a:solidFill>
                <a:effectLst/>
                <a:latin typeface="Roboto"/>
              </a:rPr>
              <a:t> </a:t>
            </a:r>
            <a:r>
              <a:rPr lang="en-US" sz="2400" b="0" i="0" dirty="0" smtClean="0">
                <a:solidFill>
                  <a:srgbClr val="333333"/>
                </a:solidFill>
                <a:effectLst/>
                <a:latin typeface="Roboto"/>
              </a:rPr>
              <a:t>- </a:t>
            </a:r>
            <a:r>
              <a:rPr lang="vi-VN" sz="2400" b="0" i="0" dirty="0" smtClean="0">
                <a:solidFill>
                  <a:srgbClr val="333333"/>
                </a:solidFill>
                <a:effectLst/>
                <a:latin typeface="Roboto"/>
              </a:rPr>
              <a:t>Hai chân sau như thế nào?</a:t>
            </a:r>
          </a:p>
          <a:p>
            <a:r>
              <a:rPr lang="en-US" sz="2400" dirty="0">
                <a:solidFill>
                  <a:srgbClr val="333333"/>
                </a:solidFill>
                <a:latin typeface="Roboto"/>
              </a:rPr>
              <a:t> </a:t>
            </a:r>
            <a:r>
              <a:rPr lang="en-US" sz="2400" dirty="0" smtClean="0">
                <a:solidFill>
                  <a:srgbClr val="333333"/>
                </a:solidFill>
                <a:latin typeface="Roboto"/>
              </a:rPr>
              <a:t>- </a:t>
            </a:r>
            <a:r>
              <a:rPr lang="vi-VN" sz="2400" b="0" i="0" dirty="0" smtClean="0">
                <a:solidFill>
                  <a:srgbClr val="333333"/>
                </a:solidFill>
                <a:effectLst/>
                <a:latin typeface="Roboto"/>
              </a:rPr>
              <a:t>Còn cái gì đi sau rốt?</a:t>
            </a:r>
          </a:p>
          <a:p>
            <a:r>
              <a:rPr lang="vi-VN" sz="2400" b="0" i="0" dirty="0" smtClean="0">
                <a:solidFill>
                  <a:srgbClr val="333333"/>
                </a:solidFill>
                <a:effectLst/>
                <a:latin typeface="Roboto"/>
              </a:rPr>
              <a:t>( Mỗi câu hỏi cho 2- 3 trẻ được trả lời)</a:t>
            </a:r>
            <a:endParaRPr lang="vi-VN" sz="2400" b="0" i="0" dirty="0">
              <a:solidFill>
                <a:srgbClr val="333333"/>
              </a:solidFill>
              <a:effectLst/>
              <a:latin typeface="Roboto"/>
            </a:endParaRPr>
          </a:p>
        </p:txBody>
      </p:sp>
    </p:spTree>
    <p:extLst>
      <p:ext uri="{BB962C8B-B14F-4D97-AF65-F5344CB8AC3E}">
        <p14:creationId xmlns:p14="http://schemas.microsoft.com/office/powerpoint/2010/main" val="347088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189668" y="1459230"/>
            <a:ext cx="6508124" cy="2492990"/>
          </a:xfrm>
          <a:prstGeom prst="rect">
            <a:avLst/>
          </a:prstGeom>
        </p:spPr>
        <p:txBody>
          <a:bodyPr wrap="square">
            <a:spAutoFit/>
          </a:bodyPr>
          <a:lstStyle/>
          <a:p>
            <a:pPr algn="ctr"/>
            <a:r>
              <a:rPr lang="vi-VN" sz="3600" b="1" i="0" dirty="0" smtClean="0">
                <a:solidFill>
                  <a:srgbClr val="FF0000"/>
                </a:solidFill>
                <a:effectLst/>
                <a:latin typeface="arial" panose="020B0604020202020204" pitchFamily="34" charset="0"/>
              </a:rPr>
              <a:t>Giáo dục : </a:t>
            </a:r>
            <a:endParaRPr lang="en-US" sz="3600" b="1" i="0" dirty="0" smtClean="0">
              <a:solidFill>
                <a:srgbClr val="FF0000"/>
              </a:solidFill>
              <a:effectLst/>
              <a:latin typeface="arial" panose="020B0604020202020204" pitchFamily="34" charset="0"/>
            </a:endParaRPr>
          </a:p>
          <a:p>
            <a:r>
              <a:rPr lang="en-US" sz="2000" b="0" i="0" dirty="0" smtClean="0">
                <a:solidFill>
                  <a:srgbClr val="333333"/>
                </a:solidFill>
                <a:effectLst/>
                <a:latin typeface="Roboto"/>
              </a:rPr>
              <a:t>  - </a:t>
            </a:r>
            <a:r>
              <a:rPr lang="vi-VN" sz="2000" b="0" i="0" dirty="0" smtClean="0">
                <a:solidFill>
                  <a:srgbClr val="333333"/>
                </a:solidFill>
                <a:effectLst/>
                <a:latin typeface="Roboto"/>
              </a:rPr>
              <a:t>Voi là con vật rất gần gũi với con người nó giúp con người rất nhiều những công việc. Vì vậy chúng mình hãy luôn yêu quý và bảo vệ các con vật các con nhớ chưa nào!</a:t>
            </a:r>
          </a:p>
          <a:p>
            <a:r>
              <a:rPr lang="vi-VN" sz="2000" b="0" i="0" dirty="0" smtClean="0">
                <a:solidFill>
                  <a:srgbClr val="333333"/>
                </a:solidFill>
                <a:effectLst/>
                <a:latin typeface="Roboto"/>
              </a:rPr>
              <a:t> </a:t>
            </a:r>
            <a:r>
              <a:rPr lang="en-US" sz="2000" b="0" i="0" dirty="0" smtClean="0">
                <a:solidFill>
                  <a:srgbClr val="333333"/>
                </a:solidFill>
                <a:effectLst/>
                <a:latin typeface="Roboto"/>
              </a:rPr>
              <a:t> - </a:t>
            </a:r>
            <a:r>
              <a:rPr lang="vi-VN" sz="2000" b="0" i="0" dirty="0" smtClean="0">
                <a:solidFill>
                  <a:srgbClr val="333333"/>
                </a:solidFill>
                <a:effectLst/>
                <a:latin typeface="Roboto"/>
              </a:rPr>
              <a:t>Về nhà chúng mình hãy đọc lại bài thơ “Con voi” cho ông bà, bố mẹ cùng nghe nhé!</a:t>
            </a:r>
            <a:endParaRPr lang="vi-VN" sz="2000" b="0" i="0" dirty="0">
              <a:solidFill>
                <a:srgbClr val="333333"/>
              </a:solidFill>
              <a:effectLst/>
              <a:latin typeface="Roboto"/>
            </a:endParaRPr>
          </a:p>
        </p:txBody>
      </p:sp>
    </p:spTree>
    <p:extLst>
      <p:ext uri="{BB962C8B-B14F-4D97-AF65-F5344CB8AC3E}">
        <p14:creationId xmlns:p14="http://schemas.microsoft.com/office/powerpoint/2010/main" val="1771823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048000" y="882769"/>
            <a:ext cx="6096000" cy="3108543"/>
          </a:xfrm>
          <a:prstGeom prst="rect">
            <a:avLst/>
          </a:prstGeom>
        </p:spPr>
        <p:txBody>
          <a:bodyPr>
            <a:spAutoFit/>
          </a:bodyPr>
          <a:lstStyle/>
          <a:p>
            <a:pPr lvl="0" algn="just" eaLnBrk="0" fontAlgn="base" hangingPunct="0">
              <a:spcBef>
                <a:spcPct val="0"/>
              </a:spcBef>
              <a:spcAft>
                <a:spcPct val="0"/>
              </a:spcAft>
            </a:pPr>
            <a:r>
              <a:rPr kumimoji="0" lang="en-US" altLang="en-US" sz="1600"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Dạy</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trẻ</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đọc</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thơ</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endParaRPr kumimoji="0" lang="en-US" altLang="en-US" sz="2000" b="1" i="0" u="none" strike="noStrike" cap="none" normalizeH="0" baseline="0" dirty="0" smtClean="0">
              <a:ln>
                <a:noFill/>
              </a:ln>
              <a:solidFill>
                <a:srgbClr val="FF0000"/>
              </a:solidFill>
              <a:effectLst/>
            </a:endParaRPr>
          </a:p>
          <a:p>
            <a:pPr lvl="0" algn="just" eaLnBrk="0" fontAlgn="base" hangingPunct="0">
              <a:spcBef>
                <a:spcPct val="0"/>
              </a:spcBef>
              <a:spcAft>
                <a:spcPct val="0"/>
              </a:spcAft>
            </a:pPr>
            <a:endParaRPr kumimoji="0" lang="en-US" altLang="en-US" sz="1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endParaRPr lang="en-US" altLang="en-US" sz="1400" dirty="0" smtClean="0">
              <a:solidFill>
                <a:srgbClr val="000000"/>
              </a:solidFill>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mời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cả</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lớp</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chậm</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rỏ</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lời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theo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3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đến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4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lvl="0" algn="just" eaLnBrk="0" fontAlgn="base" hangingPunct="0">
              <a:spcBef>
                <a:spcPct val="0"/>
              </a:spcBef>
              <a:spcAft>
                <a:spcPct val="0"/>
              </a:spcAf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Khi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thuộc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dưới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hình</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thức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xen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kẻ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tổ</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nhóm</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nhân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đua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nhau</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lvl="0" algn="just" eaLnBrk="0" fontAlgn="base" hangingPunct="0">
              <a:spcBef>
                <a:spcPct val="0"/>
              </a:spcBef>
              <a:spcAft>
                <a:spcPct val="0"/>
              </a:spcAf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chú</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ý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sữa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sai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những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chưa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đúng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lvl="0" algn="just" eaLnBrk="0" fontAlgn="base" hangingPunct="0">
              <a:spcBef>
                <a:spcPct val="0"/>
              </a:spcBef>
              <a:spcAft>
                <a:spcPct val="0"/>
              </a:spcAf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Sau</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mỗi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và</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nhận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xét</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tuyên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dương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lang="en-US" sz="2800" dirty="0"/>
          </a:p>
        </p:txBody>
      </p:sp>
    </p:spTree>
    <p:extLst>
      <p:ext uri="{BB962C8B-B14F-4D97-AF65-F5344CB8AC3E}">
        <p14:creationId xmlns:p14="http://schemas.microsoft.com/office/powerpoint/2010/main" val="511087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107842" y="1841648"/>
            <a:ext cx="7126309" cy="1938992"/>
          </a:xfrm>
          <a:prstGeom prst="rect">
            <a:avLst/>
          </a:prstGeom>
        </p:spPr>
        <p:txBody>
          <a:bodyPr wrap="square">
            <a:spAutoFit/>
          </a:bodyPr>
          <a:lstStyle/>
          <a:p>
            <a:r>
              <a:rPr lang="en-US" sz="2800" b="1" dirty="0" err="1" smtClean="0">
                <a:solidFill>
                  <a:srgbClr val="C00000"/>
                </a:solidFill>
                <a:latin typeface="Times New Roman" panose="02020603050405020304" pitchFamily="18" charset="0"/>
                <a:cs typeface="Times New Roman" panose="02020603050405020304" pitchFamily="18" charset="0"/>
              </a:rPr>
              <a:t>Tiết</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học</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đến</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đây</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là</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kết</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thúc</a:t>
            </a:r>
            <a:r>
              <a:rPr lang="en-US" sz="2800" b="1" dirty="0" smtClean="0">
                <a:solidFill>
                  <a:srgbClr val="C00000"/>
                </a:solidFill>
                <a:latin typeface="Times New Roman" panose="02020603050405020304" pitchFamily="18" charset="0"/>
                <a:cs typeface="Times New Roman" panose="02020603050405020304" pitchFamily="18" charset="0"/>
              </a:rPr>
              <a:t> </a:t>
            </a:r>
            <a:r>
              <a:rPr lang="en-US" sz="2800" b="1" dirty="0" err="1" smtClean="0">
                <a:solidFill>
                  <a:srgbClr val="C00000"/>
                </a:solidFill>
                <a:latin typeface="Times New Roman" panose="02020603050405020304" pitchFamily="18" charset="0"/>
                <a:cs typeface="Times New Roman" panose="02020603050405020304" pitchFamily="18" charset="0"/>
              </a:rPr>
              <a:t>rồi</a:t>
            </a:r>
            <a:r>
              <a:rPr lang="en-US" sz="2800" b="1" dirty="0" smtClean="0">
                <a:solidFill>
                  <a:srgbClr val="C00000"/>
                </a:solidFill>
                <a:latin typeface="Times New Roman" panose="02020603050405020304" pitchFamily="18" charset="0"/>
                <a:cs typeface="Times New Roman" panose="02020603050405020304" pitchFamily="18" charset="0"/>
              </a:rPr>
              <a:t>!!!</a:t>
            </a:r>
          </a:p>
          <a:p>
            <a:endParaRPr lang="en-US" sz="2800" b="1" dirty="0" smtClean="0">
              <a:solidFill>
                <a:schemeClr val="accent6">
                  <a:lumMod val="50000"/>
                </a:schemeClr>
              </a:solidFill>
              <a:latin typeface="Times New Roman" panose="02020603050405020304" pitchFamily="18" charset="0"/>
              <a:cs typeface="Times New Roman" panose="02020603050405020304" pitchFamily="18" charset="0"/>
            </a:endParaRPr>
          </a:p>
          <a:p>
            <a:pPr algn="just"/>
            <a:r>
              <a:rPr lang="en-US" sz="3200" b="1" dirty="0" smtClean="0">
                <a:solidFill>
                  <a:srgbClr val="00B050"/>
                </a:solidFill>
                <a:latin typeface="Times New Roman" panose="02020603050405020304" pitchFamily="18" charset="0"/>
                <a:cs typeface="Times New Roman" panose="02020603050405020304" pitchFamily="18" charset="0"/>
              </a:rPr>
              <a:t>Xin </a:t>
            </a:r>
            <a:r>
              <a:rPr lang="en-US" sz="3200" b="1" dirty="0" err="1" smtClean="0">
                <a:solidFill>
                  <a:srgbClr val="00B050"/>
                </a:solidFill>
                <a:latin typeface="Times New Roman" panose="02020603050405020304" pitchFamily="18" charset="0"/>
                <a:cs typeface="Times New Roman" panose="02020603050405020304" pitchFamily="18" charset="0"/>
              </a:rPr>
              <a:t>chào</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các</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bậc</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phụ</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huynh</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và</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hẹn</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gặp</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lại</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các</a:t>
            </a:r>
            <a:r>
              <a:rPr lang="en-US" sz="3200" b="1" dirty="0" smtClean="0">
                <a:solidFill>
                  <a:srgbClr val="00B050"/>
                </a:solidFill>
                <a:latin typeface="Times New Roman" panose="02020603050405020304" pitchFamily="18" charset="0"/>
                <a:cs typeface="Times New Roman" panose="02020603050405020304" pitchFamily="18" charset="0"/>
              </a:rPr>
              <a:t> con ở </a:t>
            </a:r>
            <a:r>
              <a:rPr lang="en-US" sz="3200" b="1" dirty="0" err="1" smtClean="0">
                <a:solidFill>
                  <a:srgbClr val="00B050"/>
                </a:solidFill>
                <a:latin typeface="Times New Roman" panose="02020603050405020304" pitchFamily="18" charset="0"/>
                <a:cs typeface="Times New Roman" panose="02020603050405020304" pitchFamily="18" charset="0"/>
              </a:rPr>
              <a:t>tiết</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học</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lần</a:t>
            </a:r>
            <a:r>
              <a:rPr lang="en-US" sz="3200" b="1" dirty="0" smtClean="0">
                <a:solidFill>
                  <a:srgbClr val="00B050"/>
                </a:solidFill>
                <a:latin typeface="Times New Roman" panose="02020603050405020304" pitchFamily="18" charset="0"/>
                <a:cs typeface="Times New Roman" panose="02020603050405020304" pitchFamily="18" charset="0"/>
              </a:rPr>
              <a:t> </a:t>
            </a:r>
            <a:r>
              <a:rPr lang="en-US" sz="3200" b="1" dirty="0" err="1" smtClean="0">
                <a:solidFill>
                  <a:srgbClr val="00B050"/>
                </a:solidFill>
                <a:latin typeface="Times New Roman" panose="02020603050405020304" pitchFamily="18" charset="0"/>
                <a:cs typeface="Times New Roman" panose="02020603050405020304" pitchFamily="18" charset="0"/>
              </a:rPr>
              <a:t>sau</a:t>
            </a:r>
            <a:endParaRPr lang="en-US" sz="3200" b="1" dirty="0" smtClean="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6492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257</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Arial</vt:lpstr>
      <vt:lpstr>Calibri</vt:lpstr>
      <vt:lpstr>Calibri Light</vt:lpstr>
      <vt:lpstr>Roboto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 Nguyen Duc</dc:creator>
  <cp:lastModifiedBy>Huy Nguyen Duc</cp:lastModifiedBy>
  <cp:revision>6</cp:revision>
  <dcterms:created xsi:type="dcterms:W3CDTF">2025-02-15T13:04:08Z</dcterms:created>
  <dcterms:modified xsi:type="dcterms:W3CDTF">2025-02-15T13:52:18Z</dcterms:modified>
</cp:coreProperties>
</file>