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9" r:id="rId4"/>
    <p:sldId id="290" r:id="rId5"/>
    <p:sldId id="291" r:id="rId6"/>
    <p:sldId id="292" r:id="rId7"/>
    <p:sldId id="293" r:id="rId8"/>
    <p:sldId id="294" r:id="rId9"/>
    <p:sldId id="295" r:id="rId10"/>
    <p:sldId id="296" r:id="rId11"/>
    <p:sldId id="297" r:id="rId12"/>
    <p:sldId id="283"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109" d="100"/>
          <a:sy n="109" d="100"/>
        </p:scale>
        <p:origin x="80"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CBE994-5187-4093-A410-B5FEC56D6B47}"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94504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BE994-5187-4093-A410-B5FEC56D6B47}"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3258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BE994-5187-4093-A410-B5FEC56D6B47}"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928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BE994-5187-4093-A410-B5FEC56D6B47}"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2570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CBE994-5187-4093-A410-B5FEC56D6B47}"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6536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BE994-5187-4093-A410-B5FEC56D6B47}"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75851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CBE994-5187-4093-A410-B5FEC56D6B47}"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407479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CBE994-5187-4093-A410-B5FEC56D6B47}"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8714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BE994-5187-4093-A410-B5FEC56D6B47}"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53615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266561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CBE994-5187-4093-A410-B5FEC56D6B47}"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0A284-CA84-4B52-93F3-69F299B684D1}" type="slidenum">
              <a:rPr lang="en-US" smtClean="0"/>
              <a:t>‹#›</a:t>
            </a:fld>
            <a:endParaRPr lang="en-US"/>
          </a:p>
        </p:txBody>
      </p:sp>
    </p:spTree>
    <p:extLst>
      <p:ext uri="{BB962C8B-B14F-4D97-AF65-F5344CB8AC3E}">
        <p14:creationId xmlns:p14="http://schemas.microsoft.com/office/powerpoint/2010/main" val="172303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BE994-5187-4093-A410-B5FEC56D6B47}" type="datetimeFigureOut">
              <a:rPr lang="en-US" smtClean="0"/>
              <a:t>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0A284-CA84-4B52-93F3-69F299B684D1}" type="slidenum">
              <a:rPr lang="en-US" smtClean="0"/>
              <a:t>‹#›</a:t>
            </a:fld>
            <a:endParaRPr lang="en-US"/>
          </a:p>
        </p:txBody>
      </p:sp>
    </p:spTree>
    <p:extLst>
      <p:ext uri="{BB962C8B-B14F-4D97-AF65-F5344CB8AC3E}">
        <p14:creationId xmlns:p14="http://schemas.microsoft.com/office/powerpoint/2010/main" val="11673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2961502" y="186297"/>
            <a:ext cx="6096000" cy="646331"/>
          </a:xfrm>
          <a:prstGeom prst="rect">
            <a:avLst/>
          </a:prstGeom>
        </p:spPr>
        <p:txBody>
          <a:bodyPr>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UBND QUẬN </a:t>
            </a:r>
            <a:r>
              <a:rPr lang="en-US" b="1" dirty="0">
                <a:solidFill>
                  <a:srgbClr val="002060"/>
                </a:solidFill>
                <a:latin typeface="Times New Roman" panose="02020603050405020304" pitchFamily="18" charset="0"/>
                <a:cs typeface="Times New Roman" panose="02020603050405020304" pitchFamily="18" charset="0"/>
              </a:rPr>
              <a:t>PHƯỜNG BỒ ĐỀ</a:t>
            </a:r>
            <a:endParaRPr lang="vi-VN" b="1" dirty="0">
              <a:solidFill>
                <a:srgbClr val="002060"/>
              </a:solidFill>
              <a:latin typeface="Times New Roman" panose="02020603050405020304" pitchFamily="18" charset="0"/>
              <a:cs typeface="Times New Roman" panose="02020603050405020304" pitchFamily="18" charset="0"/>
            </a:endParaRPr>
          </a:p>
          <a:p>
            <a:pPr algn="ctr"/>
            <a:r>
              <a:rPr lang="vi-VN" b="1" dirty="0">
                <a:solidFill>
                  <a:srgbClr val="002060"/>
                </a:solidFill>
                <a:latin typeface="Times New Roman" panose="02020603050405020304" pitchFamily="18" charset="0"/>
                <a:cs typeface="Times New Roman" panose="02020603050405020304" pitchFamily="18" charset="0"/>
              </a:rPr>
              <a:t>TRƯỜNG MẦM NON BẮC BIÊN</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961502" y="2828132"/>
            <a:ext cx="6096000" cy="2154436"/>
          </a:xfrm>
          <a:prstGeom prst="rect">
            <a:avLst/>
          </a:prstGeom>
        </p:spPr>
        <p:txBody>
          <a:bodyPr>
            <a:spAutoFit/>
          </a:bodyPr>
          <a:lstStyle/>
          <a:p>
            <a:pPr algn="ctr"/>
            <a:r>
              <a:rPr lang="vi-VN" b="1" dirty="0">
                <a:solidFill>
                  <a:srgbClr val="7030A0"/>
                </a:solidFill>
                <a:latin typeface="Times New Roman" panose="02020603050405020304" pitchFamily="18" charset="0"/>
                <a:cs typeface="Times New Roman" panose="02020603050405020304" pitchFamily="18" charset="0"/>
              </a:rPr>
              <a:t>LĨNH VỰC PHÁT TRIỂN NGÔN NGỮ</a:t>
            </a:r>
          </a:p>
          <a:p>
            <a:pPr algn="ctr"/>
            <a:r>
              <a:rPr lang="en-US"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rPr>
              <a:t>HOẠT ĐỘNG LÀM QUEN VĂN HỌC</a:t>
            </a:r>
            <a:endParaRPr lang="vi-VN" b="1" dirty="0">
              <a:ln w="1905"/>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vi-VN" dirty="0">
              <a:solidFill>
                <a:srgbClr val="7030A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Đề</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Truyện</a:t>
            </a:r>
            <a:r>
              <a:rPr lang="en-US" sz="2000" b="1" dirty="0">
                <a:solidFill>
                  <a:srgbClr val="FFFF00"/>
                </a:solidFill>
                <a:latin typeface="Times New Roman" panose="02020603050405020304" pitchFamily="18" charset="0"/>
                <a:cs typeface="Times New Roman" panose="02020603050405020304" pitchFamily="18" charset="0"/>
              </a:rPr>
              <a:t> “ </a:t>
            </a:r>
            <a:r>
              <a:rPr lang="vi-VN" sz="2000" b="1" dirty="0">
                <a:solidFill>
                  <a:srgbClr val="FFFF00"/>
                </a:solidFill>
                <a:latin typeface="Times New Roman" panose="02020603050405020304" pitchFamily="18" charset="0"/>
                <a:cs typeface="Times New Roman" panose="02020603050405020304" pitchFamily="18" charset="0"/>
              </a:rPr>
              <a:t>Cá và Chim </a:t>
            </a:r>
            <a:r>
              <a:rPr lang="en-US" sz="2000" b="1" dirty="0">
                <a:solidFill>
                  <a:srgbClr val="FFFF00"/>
                </a:solidFill>
                <a:latin typeface="Times New Roman" panose="02020603050405020304" pitchFamily="18" charset="0"/>
                <a:cs typeface="Times New Roman" panose="02020603050405020304" pitchFamily="18" charset="0"/>
              </a:rPr>
              <a:t>”</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Lứa</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tuổi</a:t>
            </a:r>
            <a:r>
              <a:rPr lang="en-US" sz="2000" b="1" dirty="0">
                <a:solidFill>
                  <a:srgbClr val="FFFF00"/>
                </a:solidFill>
                <a:latin typeface="Times New Roman" panose="02020603050405020304" pitchFamily="18" charset="0"/>
                <a:cs typeface="Times New Roman" panose="02020603050405020304" pitchFamily="18" charset="0"/>
              </a:rPr>
              <a:t>: 24 - 36 </a:t>
            </a:r>
            <a:r>
              <a:rPr lang="en-US" sz="2000" b="1" dirty="0" err="1">
                <a:solidFill>
                  <a:srgbClr val="FFFF00"/>
                </a:solidFill>
                <a:latin typeface="Times New Roman" panose="02020603050405020304" pitchFamily="18" charset="0"/>
                <a:cs typeface="Times New Roman" panose="02020603050405020304" pitchFamily="18" charset="0"/>
              </a:rPr>
              <a:t>tháng</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Thời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gian</a:t>
            </a:r>
            <a:r>
              <a:rPr lang="en-US" sz="2000" b="1" dirty="0">
                <a:solidFill>
                  <a:srgbClr val="FFFF00"/>
                </a:solidFill>
                <a:latin typeface="Times New Roman" panose="02020603050405020304" pitchFamily="18" charset="0"/>
                <a:cs typeface="Times New Roman" panose="02020603050405020304" pitchFamily="18" charset="0"/>
              </a:rPr>
              <a:t>: 15 - 20 </a:t>
            </a:r>
            <a:r>
              <a:rPr lang="en-US" sz="2000" b="1" dirty="0" err="1">
                <a:solidFill>
                  <a:srgbClr val="FFFF00"/>
                </a:solidFill>
                <a:latin typeface="Times New Roman" panose="02020603050405020304" pitchFamily="18" charset="0"/>
                <a:cs typeface="Times New Roman" panose="02020603050405020304" pitchFamily="18" charset="0"/>
              </a:rPr>
              <a:t>phút</a:t>
            </a:r>
            <a:endParaRPr lang="en-US" sz="2000" dirty="0">
              <a:solidFill>
                <a:srgbClr val="FFFF00"/>
              </a:solidFill>
              <a:latin typeface="Times New Roman" panose="02020603050405020304" pitchFamily="18" charset="0"/>
              <a:cs typeface="Times New Roman" panose="02020603050405020304" pitchFamily="18" charset="0"/>
            </a:endParaRPr>
          </a:p>
          <a:p>
            <a:pPr algn="ctr"/>
            <a:r>
              <a:rPr lang="en-US" sz="2000" b="1" dirty="0" err="1">
                <a:solidFill>
                  <a:srgbClr val="FFFF00"/>
                </a:solidFill>
                <a:latin typeface="Times New Roman" panose="02020603050405020304" pitchFamily="18" charset="0"/>
                <a:cs typeface="Times New Roman" panose="02020603050405020304" pitchFamily="18" charset="0"/>
              </a:rPr>
              <a:t>Số</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trẻ</a:t>
            </a:r>
            <a:r>
              <a:rPr lang="en-US" sz="2000" b="1" dirty="0">
                <a:solidFill>
                  <a:srgbClr val="FFFF00"/>
                </a:solidFill>
                <a:latin typeface="Times New Roman" panose="02020603050405020304" pitchFamily="18" charset="0"/>
                <a:cs typeface="Times New Roman" panose="02020603050405020304" pitchFamily="18" charset="0"/>
              </a:rPr>
              <a:t>: </a:t>
            </a:r>
            <a:r>
              <a:rPr lang="vi-VN" sz="2000" b="1" dirty="0">
                <a:solidFill>
                  <a:srgbClr val="FFFF00"/>
                </a:solidFill>
                <a:latin typeface="Times New Roman" panose="02020603050405020304" pitchFamily="18" charset="0"/>
                <a:cs typeface="Times New Roman" panose="02020603050405020304" pitchFamily="18" charset="0"/>
              </a:rPr>
              <a:t>15 trẻ</a:t>
            </a:r>
          </a:p>
        </p:txBody>
      </p:sp>
      <p:pic>
        <p:nvPicPr>
          <p:cNvPr id="3" name="Picture 2">
            <a:extLst>
              <a:ext uri="{FF2B5EF4-FFF2-40B4-BE49-F238E27FC236}">
                <a16:creationId xmlns:a16="http://schemas.microsoft.com/office/drawing/2014/main" id="{4B3ECBAD-2EAB-4957-99D7-263BB32B5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339" y="1018925"/>
            <a:ext cx="1149700" cy="1149139"/>
          </a:xfrm>
          <a:prstGeom prst="rect">
            <a:avLst/>
          </a:prstGeom>
        </p:spPr>
      </p:pic>
      <p:pic>
        <p:nvPicPr>
          <p:cNvPr id="5" name="Picture 4">
            <a:extLst>
              <a:ext uri="{FF2B5EF4-FFF2-40B4-BE49-F238E27FC236}">
                <a16:creationId xmlns:a16="http://schemas.microsoft.com/office/drawing/2014/main" id="{8C187873-FC6D-45D4-8B83-6C0CBDEE3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3338" cy="1213338"/>
          </a:xfrm>
          <a:prstGeom prst="rect">
            <a:avLst/>
          </a:prstGeom>
        </p:spPr>
      </p:pic>
    </p:spTree>
    <p:extLst>
      <p:ext uri="{BB962C8B-B14F-4D97-AF65-F5344CB8AC3E}">
        <p14:creationId xmlns:p14="http://schemas.microsoft.com/office/powerpoint/2010/main" val="140180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Rectangle 2"/>
          <p:cNvSpPr/>
          <p:nvPr/>
        </p:nvSpPr>
        <p:spPr>
          <a:xfrm>
            <a:off x="1580147" y="3021341"/>
            <a:ext cx="6096000" cy="1938992"/>
          </a:xfrm>
          <a:prstGeom prst="rect">
            <a:avLst/>
          </a:prstGeom>
        </p:spPr>
        <p:txBody>
          <a:bodyPr>
            <a:spAutoFit/>
          </a:bodyPr>
          <a:lstStyle/>
          <a:p>
            <a:r>
              <a:rPr lang="pt-BR" sz="2400" b="1" dirty="0">
                <a:solidFill>
                  <a:srgbClr val="333333"/>
                </a:solidFill>
                <a:latin typeface="Times New Roman" panose="02020603050405020304" pitchFamily="18" charset="0"/>
              </a:rPr>
              <a:t>Giáo dục</a:t>
            </a:r>
            <a:r>
              <a:rPr lang="pt-BR" sz="2400" dirty="0">
                <a:solidFill>
                  <a:srgbClr val="333333"/>
                </a:solidFill>
                <a:latin typeface="Times New Roman" panose="02020603050405020304" pitchFamily="18" charset="0"/>
              </a:rPr>
              <a:t>:  </a:t>
            </a:r>
            <a:r>
              <a:rPr lang="pt-BR" sz="2400" i="1" dirty="0">
                <a:solidFill>
                  <a:srgbClr val="333333"/>
                </a:solidFill>
                <a:latin typeface="Times New Roman" panose="02020603050405020304" pitchFamily="18" charset="0"/>
              </a:rPr>
              <a:t>các con chơi với bạn có đoàn kết không? Có tranh giành đồ chơi của bạn không? Các con chơi với bạn không được tranh giành đồ chơi của nhau, phải học tập tính đoàn kết như bạn cá và bạn chim</a:t>
            </a:r>
            <a:endParaRPr lang="en-US" sz="2400" dirty="0"/>
          </a:p>
        </p:txBody>
      </p:sp>
    </p:spTree>
    <p:extLst>
      <p:ext uri="{BB962C8B-B14F-4D97-AF65-F5344CB8AC3E}">
        <p14:creationId xmlns:p14="http://schemas.microsoft.com/office/powerpoint/2010/main" val="99937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07105" y="637674"/>
            <a:ext cx="6797842" cy="523220"/>
          </a:xfrm>
          <a:prstGeom prst="rect">
            <a:avLst/>
          </a:prstGeom>
        </p:spPr>
        <p:txBody>
          <a:bodyPr wrap="square">
            <a:spAutoFit/>
          </a:bodyPr>
          <a:lstStyle/>
          <a:p>
            <a:pPr algn="ct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3: </a:t>
            </a:r>
            <a:r>
              <a:rPr lang="vi-VN" sz="2800" b="1" dirty="0">
                <a:solidFill>
                  <a:srgbClr val="7030A0"/>
                </a:solidFill>
                <a:latin typeface="Times New Roman" panose="02020603050405020304" pitchFamily="18" charset="0"/>
                <a:cs typeface="Times New Roman" panose="02020603050405020304" pitchFamily="18" charset="0"/>
              </a:rPr>
              <a:t>Cô kể chuyện bằng rối bóng</a:t>
            </a:r>
            <a:endParaRPr lang="en-US"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500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638925" y="983586"/>
            <a:ext cx="6866021" cy="954107"/>
          </a:xfrm>
          <a:prstGeom prst="rect">
            <a:avLst/>
          </a:prstGeom>
        </p:spPr>
        <p:txBody>
          <a:bodyPr wrap="square">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3.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thúc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p>
          <a:p>
            <a:r>
              <a:rPr lang="vi-VN"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Cô</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75000"/>
                  </a:schemeClr>
                </a:solidFill>
                <a:latin typeface="Times New Roman" panose="02020603050405020304" pitchFamily="18" charset="0"/>
                <a:cs typeface="Times New Roman" panose="02020603050405020304" pitchFamily="18" charset="0"/>
              </a:rPr>
              <a:t>xét</a:t>
            </a:r>
            <a:r>
              <a:rPr lang="vi-VN" sz="2800" dirty="0">
                <a:solidFill>
                  <a:schemeClr val="accent6">
                    <a:lumMod val="75000"/>
                  </a:schemeClr>
                </a:solidFill>
                <a:latin typeface="Times New Roman" panose="02020603050405020304" pitchFamily="18" charset="0"/>
                <a:cs typeface="Times New Roman" panose="02020603050405020304" pitchFamily="18" charset="0"/>
              </a:rPr>
              <a:t>, tuyên dương, khen ngợi trẻ</a:t>
            </a:r>
            <a:r>
              <a:rPr lang="en-US" sz="2800"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665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703" y="1876927"/>
            <a:ext cx="5353151" cy="4340393"/>
          </a:xfrm>
          <a:prstGeom prst="rect">
            <a:avLst/>
          </a:prstGeom>
        </p:spPr>
      </p:pic>
    </p:spTree>
    <p:extLst>
      <p:ext uri="{BB962C8B-B14F-4D97-AF65-F5344CB8AC3E}">
        <p14:creationId xmlns:p14="http://schemas.microsoft.com/office/powerpoint/2010/main" val="6157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7" y="0"/>
            <a:ext cx="12296274" cy="6858000"/>
          </a:xfrm>
          <a:prstGeom prst="rect">
            <a:avLst/>
          </a:prstGeom>
        </p:spPr>
      </p:pic>
      <p:sp>
        <p:nvSpPr>
          <p:cNvPr id="5" name="Rectangle 4"/>
          <p:cNvSpPr/>
          <p:nvPr/>
        </p:nvSpPr>
        <p:spPr>
          <a:xfrm>
            <a:off x="2430379" y="2612541"/>
            <a:ext cx="7543800" cy="830997"/>
          </a:xfrm>
          <a:prstGeom prst="rect">
            <a:avLst/>
          </a:prstGeom>
        </p:spPr>
        <p:txBody>
          <a:bodyPr wrap="square">
            <a:spAutoFit/>
          </a:bodyPr>
          <a:lstStyle/>
          <a:p>
            <a:r>
              <a:rPr lang="vi-VN" sz="2400" b="1" dirty="0">
                <a:solidFill>
                  <a:srgbClr val="7030A0"/>
                </a:solidFill>
              </a:rPr>
              <a:t>1. Ổn định tổ chức</a:t>
            </a:r>
          </a:p>
          <a:p>
            <a:r>
              <a:rPr lang="vi-VN" sz="2400" b="1" dirty="0">
                <a:solidFill>
                  <a:srgbClr val="7030A0"/>
                </a:solidFill>
              </a:rPr>
              <a:t>- Cô cùng trẻ hát và vận động bài “ Cá vàng bơi”</a:t>
            </a:r>
            <a:endParaRPr lang="en-US" sz="2400" b="1" dirty="0">
              <a:solidFill>
                <a:srgbClr val="7030A0"/>
              </a:solidFill>
            </a:endParaRPr>
          </a:p>
        </p:txBody>
      </p:sp>
    </p:spTree>
    <p:extLst>
      <p:ext uri="{BB962C8B-B14F-4D97-AF65-F5344CB8AC3E}">
        <p14:creationId xmlns:p14="http://schemas.microsoft.com/office/powerpoint/2010/main" val="316156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819"/>
            <a:ext cx="12192000" cy="6893819"/>
          </a:xfrm>
          <a:prstGeom prst="rect">
            <a:avLst/>
          </a:prstGeom>
        </p:spPr>
      </p:pic>
      <p:sp>
        <p:nvSpPr>
          <p:cNvPr id="3" name="Rectangle 2"/>
          <p:cNvSpPr/>
          <p:nvPr/>
        </p:nvSpPr>
        <p:spPr>
          <a:xfrm>
            <a:off x="2550696" y="2462009"/>
            <a:ext cx="7760368" cy="1200329"/>
          </a:xfrm>
          <a:prstGeom prst="rect">
            <a:avLst/>
          </a:prstGeom>
        </p:spPr>
        <p:txBody>
          <a:bodyPr wrap="square">
            <a:spAutoFit/>
          </a:bodyPr>
          <a:lstStyle/>
          <a:p>
            <a:r>
              <a:rPr lang="vi-VN" sz="2400" b="1" dirty="0">
                <a:solidFill>
                  <a:srgbClr val="7030A0"/>
                </a:solidFill>
              </a:rPr>
              <a:t>2. Phương pháp, hình thức tổ chức</a:t>
            </a:r>
          </a:p>
          <a:p>
            <a:r>
              <a:rPr lang="vi-VN" sz="2400" b="1" dirty="0">
                <a:solidFill>
                  <a:srgbClr val="7030A0"/>
                </a:solidFill>
              </a:rPr>
              <a:t>Hoạt động 1:  Cô kể truyện “Cá và Chim” </a:t>
            </a:r>
          </a:p>
          <a:p>
            <a:r>
              <a:rPr lang="vi-VN" sz="2400" b="1" dirty="0">
                <a:solidFill>
                  <a:srgbClr val="7030A0"/>
                </a:solidFill>
              </a:rPr>
              <a:t>- Lần 1: Cô kể truyện bằng rối tạp dề cho trẻ nghe</a:t>
            </a:r>
          </a:p>
        </p:txBody>
      </p:sp>
    </p:spTree>
    <p:extLst>
      <p:ext uri="{BB962C8B-B14F-4D97-AF65-F5344CB8AC3E}">
        <p14:creationId xmlns:p14="http://schemas.microsoft.com/office/powerpoint/2010/main" val="423429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76164" y="1186934"/>
            <a:ext cx="5719836" cy="523220"/>
          </a:xfrm>
          <a:prstGeom prst="rect">
            <a:avLst/>
          </a:prstGeom>
        </p:spPr>
        <p:txBody>
          <a:bodyPr wrap="none">
            <a:spAutoFit/>
          </a:bodyPr>
          <a:lstStyle/>
          <a:p>
            <a:r>
              <a:rPr lang="vi-VN" sz="2800" b="1" dirty="0">
                <a:solidFill>
                  <a:srgbClr val="FFFF00"/>
                </a:solidFill>
              </a:rPr>
              <a:t>Lần 2: Cô kể truyện bằng sa bàn</a:t>
            </a:r>
            <a:endParaRPr lang="en-US" sz="2800" b="1" dirty="0">
              <a:solidFill>
                <a:srgbClr val="FFFF00"/>
              </a:solidFill>
            </a:endParaRPr>
          </a:p>
        </p:txBody>
      </p:sp>
    </p:spTree>
    <p:extLst>
      <p:ext uri="{BB962C8B-B14F-4D97-AF65-F5344CB8AC3E}">
        <p14:creationId xmlns:p14="http://schemas.microsoft.com/office/powerpoint/2010/main" val="2106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98884" y="2606388"/>
            <a:ext cx="6096000" cy="984885"/>
          </a:xfrm>
          <a:prstGeom prst="rect">
            <a:avLst/>
          </a:prstGeom>
        </p:spPr>
        <p:txBody>
          <a:bodyPr>
            <a:spAutoFit/>
          </a:bodyPr>
          <a:lstStyle/>
          <a:p>
            <a:r>
              <a:rPr lang="vi-VN" b="1" dirty="0">
                <a:solidFill>
                  <a:srgbClr val="7030A0"/>
                </a:solidFill>
              </a:rPr>
              <a:t>Hoạt động 2: Trích dẫn, giảng giải, đàm thoại: </a:t>
            </a:r>
          </a:p>
          <a:p>
            <a:r>
              <a:rPr lang="en-US" b="1" dirty="0">
                <a:solidFill>
                  <a:srgbClr val="7030A0"/>
                </a:solidFill>
              </a:rPr>
              <a:t>- </a:t>
            </a:r>
            <a:r>
              <a:rPr lang="en-US" sz="2000" dirty="0" err="1">
                <a:solidFill>
                  <a:srgbClr val="7030A0"/>
                </a:solidFill>
                <a:cs typeface="Times New Roman" panose="02020603050405020304" pitchFamily="18" charset="0"/>
              </a:rPr>
              <a:t>Cô</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vừa</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kể</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cho</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chúng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mình</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nghe</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truyện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gì</a:t>
            </a:r>
            <a:r>
              <a:rPr lang="en-US" sz="2000" dirty="0">
                <a:solidFill>
                  <a:srgbClr val="7030A0"/>
                </a:solidFill>
                <a:cs typeface="Times New Roman" panose="02020603050405020304" pitchFamily="18" charset="0"/>
              </a:rPr>
              <a:t>?</a:t>
            </a:r>
          </a:p>
          <a:p>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Trong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truyện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có</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những</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nhân</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vật</a:t>
            </a:r>
            <a:r>
              <a:rPr lang="en-US" sz="2000" dirty="0">
                <a:solidFill>
                  <a:srgbClr val="7030A0"/>
                </a:solidFill>
                <a:cs typeface="Times New Roman" panose="02020603050405020304" pitchFamily="18" charset="0"/>
              </a:rPr>
              <a:t> </a:t>
            </a:r>
            <a:r>
              <a:rPr lang="en-US" sz="2000" dirty="0" err="1">
                <a:solidFill>
                  <a:srgbClr val="7030A0"/>
                </a:solidFill>
                <a:cs typeface="Times New Roman" panose="02020603050405020304" pitchFamily="18" charset="0"/>
              </a:rPr>
              <a:t>nào</a:t>
            </a:r>
            <a:r>
              <a:rPr lang="vi-VN" sz="2000" dirty="0">
                <a:solidFill>
                  <a:srgbClr val="7030A0"/>
                </a:solidFill>
                <a:cs typeface="Times New Roman" panose="02020603050405020304" pitchFamily="18" charset="0"/>
              </a:rPr>
              <a:t>?</a:t>
            </a:r>
            <a:endParaRPr lang="en-US" sz="2000" dirty="0">
              <a:solidFill>
                <a:srgbClr val="7030A0"/>
              </a:solidFill>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528" y="3429000"/>
            <a:ext cx="2468479" cy="2468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605" y="3688027"/>
            <a:ext cx="2143125" cy="2143125"/>
          </a:xfrm>
          <a:prstGeom prst="rect">
            <a:avLst/>
          </a:prstGeom>
        </p:spPr>
      </p:pic>
    </p:spTree>
    <p:extLst>
      <p:ext uri="{BB962C8B-B14F-4D97-AF65-F5344CB8AC3E}">
        <p14:creationId xmlns:p14="http://schemas.microsoft.com/office/powerpoint/2010/main" val="2616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101"/>
            <a:ext cx="12230625" cy="7004322"/>
          </a:xfrm>
          <a:prstGeom prst="rect">
            <a:avLst/>
          </a:prstGeom>
        </p:spPr>
      </p:pic>
      <p:sp>
        <p:nvSpPr>
          <p:cNvPr id="3" name="Oval Callout 2"/>
          <p:cNvSpPr/>
          <p:nvPr/>
        </p:nvSpPr>
        <p:spPr>
          <a:xfrm>
            <a:off x="2610854" y="0"/>
            <a:ext cx="3585410" cy="21536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 - Ai đã rủ chim đi chơi?</a:t>
            </a:r>
          </a:p>
          <a:p>
            <a:r>
              <a:rPr lang="vi-VN" dirty="0"/>
              <a:t>-Cá đã nói như thế nào với chim?</a:t>
            </a:r>
          </a:p>
          <a:p>
            <a:r>
              <a:rPr lang="vi-VN" dirty="0"/>
              <a:t>- Chim đã trả lời cá ra sao?</a:t>
            </a:r>
          </a:p>
        </p:txBody>
      </p:sp>
    </p:spTree>
    <p:extLst>
      <p:ext uri="{BB962C8B-B14F-4D97-AF65-F5344CB8AC3E}">
        <p14:creationId xmlns:p14="http://schemas.microsoft.com/office/powerpoint/2010/main" val="337432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114" y="70184"/>
            <a:ext cx="2867528" cy="2867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16" y="4632157"/>
            <a:ext cx="3501174" cy="2033337"/>
          </a:xfrm>
          <a:prstGeom prst="rect">
            <a:avLst/>
          </a:prstGeom>
        </p:spPr>
      </p:pic>
      <p:sp>
        <p:nvSpPr>
          <p:cNvPr id="6" name="Cloud 5"/>
          <p:cNvSpPr/>
          <p:nvPr/>
        </p:nvSpPr>
        <p:spPr>
          <a:xfrm>
            <a:off x="3874170" y="1503948"/>
            <a:ext cx="4764504" cy="52818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“Có một chú chim đậu trên cành cây. Thấy chim, cá bèn bơi lại gần. cá rủ chim:</a:t>
            </a:r>
          </a:p>
          <a:p>
            <a:r>
              <a:rPr lang="vi-VN" i="1" dirty="0"/>
              <a:t>Này bạn chim ơi!             </a:t>
            </a:r>
            <a:br>
              <a:rPr lang="vi-VN" dirty="0"/>
            </a:br>
            <a:r>
              <a:rPr lang="vi-VN" i="1" dirty="0"/>
              <a:t>Chim có biết bơi,             </a:t>
            </a:r>
            <a:br>
              <a:rPr lang="vi-VN" i="1" dirty="0"/>
            </a:br>
            <a:r>
              <a:rPr lang="vi-VN" i="1" dirty="0"/>
              <a:t>Xuống đây mà chơi,             </a:t>
            </a:r>
            <a:br>
              <a:rPr lang="vi-VN" i="1" dirty="0"/>
            </a:br>
            <a:r>
              <a:rPr lang="vi-VN" i="1" dirty="0"/>
              <a:t>Thích lắm! thích lắm! Chim nói với cá:             </a:t>
            </a:r>
            <a:br>
              <a:rPr lang="vi-VN" i="1" dirty="0"/>
            </a:br>
            <a:r>
              <a:rPr lang="vi-VN" i="1" dirty="0"/>
              <a:t>Ơi bạn cá ơi!             </a:t>
            </a:r>
            <a:br>
              <a:rPr lang="vi-VN" i="1" dirty="0"/>
            </a:br>
            <a:r>
              <a:rPr lang="vi-VN" i="1" dirty="0"/>
              <a:t>Chim không biết bơi!             </a:t>
            </a:r>
            <a:br>
              <a:rPr lang="vi-VN" i="1" dirty="0"/>
            </a:br>
            <a:r>
              <a:rPr lang="vi-VN" i="1" dirty="0"/>
              <a:t>Chim có đôi cánh            </a:t>
            </a:r>
            <a:br>
              <a:rPr lang="vi-VN" i="1" dirty="0"/>
            </a:br>
            <a:r>
              <a:rPr lang="vi-VN" i="1" dirty="0"/>
              <a:t>Chim bay trên trời…..”</a:t>
            </a:r>
            <a:endParaRPr lang="vi-VN" dirty="0"/>
          </a:p>
        </p:txBody>
      </p:sp>
    </p:spTree>
    <p:extLst>
      <p:ext uri="{BB962C8B-B14F-4D97-AF65-F5344CB8AC3E}">
        <p14:creationId xmlns:p14="http://schemas.microsoft.com/office/powerpoint/2010/main" val="370612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
            <a:ext cx="12192000" cy="6856208"/>
          </a:xfrm>
          <a:prstGeom prst="rect">
            <a:avLst/>
          </a:prstGeom>
        </p:spPr>
      </p:pic>
      <p:sp>
        <p:nvSpPr>
          <p:cNvPr id="3" name="Cloud 2"/>
          <p:cNvSpPr/>
          <p:nvPr/>
        </p:nvSpPr>
        <p:spPr>
          <a:xfrm>
            <a:off x="553453" y="2526632"/>
            <a:ext cx="5101389" cy="4150895"/>
          </a:xfrm>
          <a:prstGeom prst="cloud">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Cá bơi ở đâu?</a:t>
            </a:r>
          </a:p>
          <a:p>
            <a:pPr algn="ctr"/>
            <a:r>
              <a:rPr lang="vi-VN" dirty="0"/>
              <a:t>+ Chim bay ở đâu?</a:t>
            </a:r>
          </a:p>
          <a:p>
            <a:pPr algn="ctr"/>
            <a:r>
              <a:rPr lang="vi-VN" dirty="0"/>
              <a:t>“.....Cá nghĩ một lát rồi bảo chim:             </a:t>
            </a:r>
            <a:br>
              <a:rPr lang="vi-VN" dirty="0"/>
            </a:br>
            <a:r>
              <a:rPr lang="vi-VN" i="1" dirty="0"/>
              <a:t>Không sao chim ơi             </a:t>
            </a:r>
            <a:br>
              <a:rPr lang="vi-VN" i="1" dirty="0"/>
            </a:br>
            <a:r>
              <a:rPr lang="vi-VN" i="1" dirty="0"/>
              <a:t>Cá bơi dưới nước.             </a:t>
            </a:r>
            <a:br>
              <a:rPr lang="vi-VN" i="1" dirty="0"/>
            </a:br>
            <a:r>
              <a:rPr lang="vi-VN" i="1" dirty="0"/>
              <a:t>Chim bay trên trời             </a:t>
            </a:r>
            <a:br>
              <a:rPr lang="vi-VN" i="1" dirty="0"/>
            </a:br>
            <a:r>
              <a:rPr lang="vi-VN" i="1" dirty="0"/>
              <a:t>Ta cùng đi chơi.             </a:t>
            </a:r>
            <a:br>
              <a:rPr lang="vi-VN" i="1" dirty="0"/>
            </a:br>
            <a:r>
              <a:rPr lang="vi-VN" i="1" dirty="0"/>
              <a:t>Thích lắm! Thích lắm!</a:t>
            </a:r>
            <a:endParaRPr lang="vi-VN" dirty="0"/>
          </a:p>
          <a:p>
            <a:pPr algn="ctr"/>
            <a:r>
              <a:rPr lang="vi-VN" dirty="0"/>
              <a:t>Thế rồi cá và chim rủ nhau đi chơi, cá bơi dưới nước, chim bay trên trời.”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2819"/>
            <a:ext cx="5116430" cy="34109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847" y="4602079"/>
            <a:ext cx="2143125" cy="2143125"/>
          </a:xfrm>
          <a:prstGeom prst="rect">
            <a:avLst/>
          </a:prstGeom>
        </p:spPr>
      </p:pic>
    </p:spTree>
    <p:extLst>
      <p:ext uri="{BB962C8B-B14F-4D97-AF65-F5344CB8AC3E}">
        <p14:creationId xmlns:p14="http://schemas.microsoft.com/office/powerpoint/2010/main" val="32386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1"/>
            <a:ext cx="12192000" cy="6868161"/>
          </a:xfrm>
          <a:prstGeom prst="rect">
            <a:avLst/>
          </a:prstGeom>
        </p:spPr>
      </p:pic>
      <p:sp>
        <p:nvSpPr>
          <p:cNvPr id="3" name="Rectangle 2"/>
          <p:cNvSpPr/>
          <p:nvPr/>
        </p:nvSpPr>
        <p:spPr>
          <a:xfrm>
            <a:off x="3156285" y="1490007"/>
            <a:ext cx="6096000" cy="1938992"/>
          </a:xfrm>
          <a:prstGeom prst="rect">
            <a:avLst/>
          </a:prstGeom>
        </p:spPr>
        <p:txBody>
          <a:bodyPr>
            <a:spAutoFit/>
          </a:bodyPr>
          <a:lstStyle/>
          <a:p>
            <a:r>
              <a:rPr lang="vi-VN" sz="2400" b="1" i="1" dirty="0">
                <a:solidFill>
                  <a:srgbClr val="333333"/>
                </a:solidFill>
                <a:latin typeface="Times New Roman" panose="02020603050405020304" pitchFamily="18" charset="0"/>
              </a:rPr>
              <a:t>Nội dung chuyện: Cá và chim là 2 bạn sống ở 2 môi trường khác nhau, cá sống dưới nước, chim bay trên trời nhưng 2 bạn chơi với nhau rất thân, hai bạn đã rủ nhau đi chơi và chơi rất đoàn kết.</a:t>
            </a:r>
            <a:endParaRPr lang="en-US" sz="2400" dirty="0"/>
          </a:p>
        </p:txBody>
      </p:sp>
    </p:spTree>
    <p:extLst>
      <p:ext uri="{BB962C8B-B14F-4D97-AF65-F5344CB8AC3E}">
        <p14:creationId xmlns:p14="http://schemas.microsoft.com/office/powerpoint/2010/main" val="2803766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444</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49</cp:revision>
  <dcterms:created xsi:type="dcterms:W3CDTF">2024-10-09T02:48:20Z</dcterms:created>
  <dcterms:modified xsi:type="dcterms:W3CDTF">2025-12-06T14:22:21Z</dcterms:modified>
</cp:coreProperties>
</file>