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62" r:id="rId5"/>
    <p:sldId id="258" r:id="rId6"/>
    <p:sldId id="266" r:id="rId7"/>
    <p:sldId id="268"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85" d="100"/>
          <a:sy n="85" d="100"/>
        </p:scale>
        <p:origin x="1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37795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31903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8604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92204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F64092-E4E7-4FC5-BE4B-CC10ABDD6DC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16658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64092-E4E7-4FC5-BE4B-CC10ABDD6DC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10467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64092-E4E7-4FC5-BE4B-CC10ABDD6DC7}" type="datetimeFigureOut">
              <a:rPr lang="en-US" smtClean="0"/>
              <a:t>29/11/2025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9248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64092-E4E7-4FC5-BE4B-CC10ABDD6DC7}" type="datetimeFigureOut">
              <a:rPr lang="en-US" smtClean="0"/>
              <a:t>29/11/2025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80119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64092-E4E7-4FC5-BE4B-CC10ABDD6DC7}" type="datetimeFigureOut">
              <a:rPr lang="en-US" smtClean="0"/>
              <a:t>29/11/2025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50368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44698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7087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64092-E4E7-4FC5-BE4B-CC10ABDD6DC7}" type="datetimeFigureOut">
              <a:rPr lang="en-US" smtClean="0"/>
              <a:t>29/11/2025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D990A-F9A7-41E2-B7A3-ABF799DA2EC8}" type="slidenum">
              <a:rPr lang="en-US" smtClean="0"/>
              <a:t>‹#›</a:t>
            </a:fld>
            <a:endParaRPr lang="en-US"/>
          </a:p>
        </p:txBody>
      </p:sp>
    </p:spTree>
    <p:extLst>
      <p:ext uri="{BB962C8B-B14F-4D97-AF65-F5344CB8AC3E}">
        <p14:creationId xmlns:p14="http://schemas.microsoft.com/office/powerpoint/2010/main" val="128447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mnonhoami.edu.vn/tag/pham-h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amnonhoami.edu.vn/tag/pham-h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1"/>
            <a:ext cx="12192000" cy="6868161"/>
          </a:xfrm>
          <a:prstGeom prst="rect">
            <a:avLst/>
          </a:prstGeom>
        </p:spPr>
      </p:pic>
      <p:sp>
        <p:nvSpPr>
          <p:cNvPr id="7" name="Rectangle 6"/>
          <p:cNvSpPr/>
          <p:nvPr/>
        </p:nvSpPr>
        <p:spPr>
          <a:xfrm>
            <a:off x="3685673" y="222069"/>
            <a:ext cx="6096000" cy="707886"/>
          </a:xfrm>
          <a:prstGeom prst="rect">
            <a:avLst/>
          </a:prstGeom>
        </p:spPr>
        <p:txBody>
          <a:bodyPr>
            <a:spAutoFit/>
          </a:bodyPr>
          <a:lstStyle/>
          <a:p>
            <a:pPr algn="ctr"/>
            <a:endParaRPr lang="vi-VN" sz="2000" b="1" dirty="0">
              <a:solidFill>
                <a:srgbClr val="0070C0"/>
              </a:solidFill>
              <a:latin typeface="Times New Roman" panose="02020603050405020304" pitchFamily="18" charset="0"/>
              <a:cs typeface="Times New Roman" panose="02020603050405020304" pitchFamily="18" charset="0"/>
            </a:endParaRPr>
          </a:p>
          <a:p>
            <a:pPr algn="ctr"/>
            <a:r>
              <a:rPr lang="vi-VN" sz="2000" b="1" dirty="0">
                <a:solidFill>
                  <a:srgbClr val="0070C0"/>
                </a:solidFill>
                <a:latin typeface="Times New Roman" panose="02020603050405020304" pitchFamily="18" charset="0"/>
                <a:cs typeface="Times New Roman" panose="02020603050405020304" pitchFamily="18" charset="0"/>
              </a:rPr>
              <a:t>TRƯỜNG MẦM NON BẮC BIÊN</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41989" y="3109147"/>
            <a:ext cx="5727032" cy="1569660"/>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LĨNH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VỰC</a:t>
            </a:r>
            <a:r>
              <a:rPr lang="en-US" sz="2400" b="1" dirty="0">
                <a:solidFill>
                  <a:srgbClr val="7030A0"/>
                </a:solidFill>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PHÁT TRIỂN NGÔN NGỮ</a:t>
            </a:r>
          </a:p>
          <a:p>
            <a:r>
              <a:rPr lang="vi-VN" sz="2400" b="1" dirty="0">
                <a:solidFill>
                  <a:srgbClr val="7030A0"/>
                </a:solidFill>
                <a:latin typeface="Times New Roman" panose="02020603050405020304" pitchFamily="18" charset="0"/>
                <a:cs typeface="Times New Roman" panose="02020603050405020304" pitchFamily="18" charset="0"/>
              </a:rPr>
              <a:t>ĐỀ TÀI: THƠ </a:t>
            </a:r>
            <a:r>
              <a:rPr lang="vi-VN" sz="2400" b="1" dirty="0" smtClean="0">
                <a:solidFill>
                  <a:srgbClr val="7030A0"/>
                </a:solidFill>
                <a:latin typeface="Times New Roman" panose="02020603050405020304" pitchFamily="18" charset="0"/>
                <a:cs typeface="Times New Roman" panose="02020603050405020304" pitchFamily="18" charset="0"/>
              </a:rPr>
              <a:t>“</a:t>
            </a:r>
            <a:r>
              <a:rPr lang="en-US" sz="2400" b="1" dirty="0" err="1" smtClean="0">
                <a:solidFill>
                  <a:srgbClr val="7030A0"/>
                </a:solidFill>
                <a:latin typeface="Times New Roman" panose="02020603050405020304" pitchFamily="18" charset="0"/>
                <a:cs typeface="Times New Roman" panose="02020603050405020304" pitchFamily="18" charset="0"/>
              </a:rPr>
              <a:t>ĐÀN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GÀ</a:t>
            </a:r>
            <a:r>
              <a:rPr lang="en-US" sz="2400" b="1" dirty="0" smtClean="0">
                <a:solidFill>
                  <a:srgbClr val="7030A0"/>
                </a:solidFill>
                <a:latin typeface="Times New Roman" panose="02020603050405020304" pitchFamily="18" charset="0"/>
                <a:cs typeface="Times New Roman" panose="02020603050405020304" pitchFamily="18" charset="0"/>
              </a:rPr>
              <a:t> CON</a:t>
            </a:r>
            <a:r>
              <a:rPr lang="vi-VN" sz="2400" b="1" dirty="0" smtClean="0">
                <a:solidFill>
                  <a:srgbClr val="7030A0"/>
                </a:solidFill>
                <a:latin typeface="Times New Roman" panose="02020603050405020304" pitchFamily="18" charset="0"/>
                <a:cs typeface="Times New Roman" panose="02020603050405020304" pitchFamily="18" charset="0"/>
              </a:rPr>
              <a:t>”</a:t>
            </a:r>
            <a:endParaRPr lang="vi-VN" sz="2400" b="1" dirty="0">
              <a:solidFill>
                <a:srgbClr val="7030A0"/>
              </a:solidFill>
              <a:latin typeface="Times New Roman" panose="02020603050405020304" pitchFamily="18" charset="0"/>
              <a:cs typeface="Times New Roman" panose="02020603050405020304" pitchFamily="18" charset="0"/>
            </a:endParaRPr>
          </a:p>
          <a:p>
            <a:r>
              <a:rPr lang="vi-VN" sz="2400" b="1" dirty="0">
                <a:solidFill>
                  <a:srgbClr val="7030A0"/>
                </a:solidFill>
                <a:latin typeface="Times New Roman" panose="02020603050405020304" pitchFamily="18" charset="0"/>
                <a:cs typeface="Times New Roman" panose="02020603050405020304" pitchFamily="18" charset="0"/>
              </a:rPr>
              <a:t>Lứa tuổi: </a:t>
            </a:r>
            <a:r>
              <a:rPr lang="en-US" sz="2400" b="1" dirty="0" err="1">
                <a:solidFill>
                  <a:srgbClr val="7030A0"/>
                </a:solidFill>
                <a:latin typeface="Times New Roman" panose="02020603050405020304" pitchFamily="18" charset="0"/>
                <a:cs typeface="Times New Roman" panose="02020603050405020304" pitchFamily="18" charset="0"/>
              </a:rPr>
              <a:t>Mẫu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bé</a:t>
            </a:r>
            <a:endParaRPr lang="en-US" sz="2400" b="1" dirty="0" smtClean="0">
              <a:solidFill>
                <a:srgbClr val="7030A0"/>
              </a:solidFill>
              <a:latin typeface="Times New Roman" panose="02020603050405020304" pitchFamily="18" charset="0"/>
              <a:cs typeface="Times New Roman" panose="02020603050405020304" pitchFamily="18" charset="0"/>
            </a:endParaRPr>
          </a:p>
          <a:p>
            <a:r>
              <a:rPr lang="en-US" sz="2400" b="1" dirty="0" err="1" smtClean="0">
                <a:solidFill>
                  <a:srgbClr val="7030A0"/>
                </a:solidFill>
                <a:latin typeface="Times New Roman" panose="02020603050405020304" pitchFamily="18" charset="0"/>
                <a:cs typeface="Times New Roman" panose="02020603050405020304" pitchFamily="18" charset="0"/>
              </a:rPr>
              <a:t>Giáo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viên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Lương</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Vân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Anh</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424" y="929955"/>
            <a:ext cx="1800498" cy="1800498"/>
          </a:xfrm>
          <a:prstGeom prst="rect">
            <a:avLst/>
          </a:prstGeom>
        </p:spPr>
      </p:pic>
    </p:spTree>
    <p:extLst>
      <p:ext uri="{BB962C8B-B14F-4D97-AF65-F5344CB8AC3E}">
        <p14:creationId xmlns:p14="http://schemas.microsoft.com/office/powerpoint/2010/main" val="1061114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89"/>
            <a:ext cx="12318273" cy="6922808"/>
          </a:xfrm>
          <a:prstGeom prst="rect">
            <a:avLst/>
          </a:prstGeom>
        </p:spPr>
      </p:pic>
      <p:sp>
        <p:nvSpPr>
          <p:cNvPr id="5" name="TextBox 4"/>
          <p:cNvSpPr txBox="1"/>
          <p:nvPr/>
        </p:nvSpPr>
        <p:spPr>
          <a:xfrm>
            <a:off x="718457" y="209006"/>
            <a:ext cx="7027817" cy="2893100"/>
          </a:xfrm>
          <a:prstGeom prst="rect">
            <a:avLst/>
          </a:prstGeom>
          <a:noFill/>
        </p:spPr>
        <p:txBody>
          <a:bodyPr wrap="square" rtlCol="0">
            <a:spAutoFit/>
          </a:bodyPr>
          <a:lstStyle/>
          <a:p>
            <a:r>
              <a:rPr lang="en-US" sz="2000" b="1" dirty="0" smtClean="0">
                <a:latin typeface="+mj-lt"/>
              </a:rPr>
              <a:t>* </a:t>
            </a:r>
            <a:r>
              <a:rPr lang="vi-VN" sz="2000" b="1" dirty="0" smtClean="0">
                <a:latin typeface="+mj-lt"/>
              </a:rPr>
              <a:t>Ổn </a:t>
            </a:r>
            <a:r>
              <a:rPr lang="vi-VN" sz="2000" b="1" dirty="0">
                <a:latin typeface="+mj-lt"/>
              </a:rPr>
              <a:t>định, gây hứng </a:t>
            </a:r>
            <a:r>
              <a:rPr lang="vi-VN" sz="2000" b="1" dirty="0" smtClean="0">
                <a:latin typeface="+mj-lt"/>
              </a:rPr>
              <a:t>thú</a:t>
            </a:r>
            <a:endParaRPr lang="en-US" sz="2000" b="1" dirty="0" smtClean="0">
              <a:latin typeface="+mj-lt"/>
            </a:endParaRPr>
          </a:p>
          <a:p>
            <a:r>
              <a:rPr lang="vi-VN" dirty="0"/>
              <a:t>- Cô cho trẻ hát bài : “ Gà trống, mèo con và cún con”</a:t>
            </a:r>
          </a:p>
          <a:p>
            <a:r>
              <a:rPr lang="vi-VN" b="1" dirty="0"/>
              <a:t> </a:t>
            </a:r>
            <a:r>
              <a:rPr lang="vi-VN" dirty="0"/>
              <a:t>* Trò chuyện:</a:t>
            </a:r>
          </a:p>
          <a:p>
            <a:r>
              <a:rPr lang="vi-VN" dirty="0"/>
              <a:t> - Các con vừa hát bài gì?</a:t>
            </a:r>
          </a:p>
          <a:p>
            <a:r>
              <a:rPr lang="vi-VN" dirty="0"/>
              <a:t> - Trong bài hát có những con vật gì ?</a:t>
            </a:r>
          </a:p>
          <a:p>
            <a:r>
              <a:rPr lang="vi-VN" dirty="0"/>
              <a:t> - Những con vật đó được nuôi ở đâu?</a:t>
            </a:r>
          </a:p>
          <a:p>
            <a:r>
              <a:rPr lang="vi-VN" dirty="0"/>
              <a:t> Giáo dục: Trẻ  phải biết chăm sóc các con vật nuôi trong gia đình.</a:t>
            </a:r>
          </a:p>
          <a:p>
            <a:r>
              <a:rPr lang="vi-VN" dirty="0"/>
              <a:t>Giới thiệu bài: Có một bài thơ rất hay viết về sự trưởng thành của các chú gà con. Đó là bài thơ: “ Đàn gà con” do bác Phạm Hổ sáng tác. Các con lắng nghe cô đọc nhé</a:t>
            </a:r>
          </a:p>
        </p:txBody>
      </p:sp>
    </p:spTree>
    <p:extLst>
      <p:ext uri="{BB962C8B-B14F-4D97-AF65-F5344CB8AC3E}">
        <p14:creationId xmlns:p14="http://schemas.microsoft.com/office/powerpoint/2010/main" val="11109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615112"/>
          </a:xfrm>
          <a:prstGeom prst="rect">
            <a:avLst/>
          </a:prstGeom>
        </p:spPr>
      </p:pic>
      <p:sp>
        <p:nvSpPr>
          <p:cNvPr id="5" name="Rectangle 4"/>
          <p:cNvSpPr/>
          <p:nvPr/>
        </p:nvSpPr>
        <p:spPr>
          <a:xfrm>
            <a:off x="4402666" y="248355"/>
            <a:ext cx="5915378" cy="6124754"/>
          </a:xfrm>
          <a:prstGeom prst="rect">
            <a:avLst/>
          </a:prstGeom>
        </p:spPr>
        <p:txBody>
          <a:bodyPr wrap="square">
            <a:spAutoFit/>
          </a:bodyPr>
          <a:lstStyle/>
          <a:p>
            <a:r>
              <a:rPr lang="en-US" sz="1400" b="1" dirty="0" err="1"/>
              <a:t>ĐÀN</a:t>
            </a:r>
            <a:r>
              <a:rPr lang="en-US" sz="1400" b="1" dirty="0"/>
              <a:t> </a:t>
            </a:r>
            <a:r>
              <a:rPr lang="en-US" sz="1400" b="1" dirty="0" err="1"/>
              <a:t>GÀ</a:t>
            </a:r>
            <a:r>
              <a:rPr lang="en-US" sz="1400" b="1" dirty="0"/>
              <a:t> </a:t>
            </a:r>
            <a:r>
              <a:rPr lang="en-US" sz="1400" b="1" dirty="0" smtClean="0"/>
              <a:t>CON</a:t>
            </a:r>
          </a:p>
          <a:p>
            <a:endParaRPr lang="en-US" sz="1400" dirty="0"/>
          </a:p>
          <a:p>
            <a:r>
              <a:rPr lang="vi-VN" sz="1400" dirty="0"/>
              <a:t>Mười quả trứng tròn</a:t>
            </a:r>
            <a:br>
              <a:rPr lang="vi-VN" sz="1400" dirty="0"/>
            </a:br>
            <a:r>
              <a:rPr lang="vi-VN" sz="1400" dirty="0"/>
              <a:t>Mẹ gà ấp ủ</a:t>
            </a:r>
            <a:br>
              <a:rPr lang="vi-VN" sz="1400" dirty="0"/>
            </a:br>
            <a:r>
              <a:rPr lang="vi-VN" sz="1400" dirty="0"/>
              <a:t>Mười chú gà con</a:t>
            </a:r>
            <a:br>
              <a:rPr lang="vi-VN" sz="1400" dirty="0"/>
            </a:br>
            <a:r>
              <a:rPr lang="vi-VN" sz="1400" dirty="0"/>
              <a:t>Hôm nay ra đủ</a:t>
            </a:r>
          </a:p>
          <a:p>
            <a:r>
              <a:rPr lang="vi-VN" sz="1400" dirty="0"/>
              <a:t>Lòng trắng, lòng đỏ,</a:t>
            </a:r>
            <a:br>
              <a:rPr lang="vi-VN" sz="1400" dirty="0"/>
            </a:br>
            <a:r>
              <a:rPr lang="vi-VN" sz="1400" dirty="0"/>
              <a:t>Thành mỏ, thành chân</a:t>
            </a:r>
            <a:br>
              <a:rPr lang="vi-VN" sz="1400" dirty="0"/>
            </a:br>
            <a:r>
              <a:rPr lang="vi-VN" sz="1400" dirty="0"/>
              <a:t>Cái mỏ tí hon</a:t>
            </a:r>
            <a:br>
              <a:rPr lang="vi-VN" sz="1400" dirty="0"/>
            </a:br>
            <a:r>
              <a:rPr lang="vi-VN" sz="1400" dirty="0"/>
              <a:t>Cái chân bé xíu</a:t>
            </a:r>
          </a:p>
          <a:p>
            <a:r>
              <a:rPr lang="vi-VN" sz="1400" dirty="0"/>
              <a:t>Lông vàng mát dịu</a:t>
            </a:r>
            <a:br>
              <a:rPr lang="vi-VN" sz="1400" dirty="0"/>
            </a:br>
            <a:r>
              <a:rPr lang="vi-VN" sz="1400" dirty="0"/>
              <a:t>Mắt đen sáng ngời</a:t>
            </a:r>
            <a:br>
              <a:rPr lang="vi-VN" sz="1400" dirty="0"/>
            </a:br>
            <a:r>
              <a:rPr lang="vi-VN" sz="1400" dirty="0"/>
              <a:t>Ơi chú gà ơi!</a:t>
            </a:r>
            <a:br>
              <a:rPr lang="vi-VN" sz="1400" dirty="0"/>
            </a:br>
            <a:r>
              <a:rPr lang="vi-VN" sz="1400" dirty="0"/>
              <a:t>Ta yêu chú lắm</a:t>
            </a:r>
          </a:p>
          <a:p>
            <a:r>
              <a:rPr lang="vi-VN" sz="1400" dirty="0"/>
              <a:t>Trong bàn tay ấm</a:t>
            </a:r>
            <a:br>
              <a:rPr lang="vi-VN" sz="1400" dirty="0"/>
            </a:br>
            <a:r>
              <a:rPr lang="vi-VN" sz="1400" dirty="0"/>
              <a:t>Chú đứng chú kêu</a:t>
            </a:r>
            <a:br>
              <a:rPr lang="vi-VN" sz="1400" dirty="0"/>
            </a:br>
            <a:r>
              <a:rPr lang="vi-VN" sz="1400" dirty="0"/>
              <a:t>Mẹ gà “tục tục”</a:t>
            </a:r>
            <a:br>
              <a:rPr lang="vi-VN" sz="1400" dirty="0"/>
            </a:br>
            <a:r>
              <a:rPr lang="vi-VN" sz="1400" dirty="0"/>
              <a:t>Chú ngoái nhìn theo</a:t>
            </a:r>
          </a:p>
          <a:p>
            <a:r>
              <a:rPr lang="vi-VN" sz="1400" dirty="0"/>
              <a:t>Ta thả chú ra</a:t>
            </a:r>
            <a:br>
              <a:rPr lang="vi-VN" sz="1400" dirty="0"/>
            </a:br>
            <a:r>
              <a:rPr lang="vi-VN" sz="1400" dirty="0"/>
              <a:t>Chạy ăn cùng mẹ</a:t>
            </a:r>
            <a:br>
              <a:rPr lang="vi-VN" sz="1400" dirty="0"/>
            </a:br>
            <a:r>
              <a:rPr lang="vi-VN" sz="1400" dirty="0"/>
              <a:t>Chạy biến cả chân</a:t>
            </a:r>
            <a:br>
              <a:rPr lang="vi-VN" sz="1400" dirty="0"/>
            </a:br>
            <a:r>
              <a:rPr lang="vi-VN" sz="1400" dirty="0"/>
              <a:t>Chạy sao nhanh thế!</a:t>
            </a:r>
          </a:p>
          <a:p>
            <a:r>
              <a:rPr lang="vi-VN" sz="1400" dirty="0"/>
              <a:t>Là gà của bé</a:t>
            </a:r>
            <a:br>
              <a:rPr lang="vi-VN" sz="1400" dirty="0"/>
            </a:br>
            <a:r>
              <a:rPr lang="vi-VN" sz="1400" dirty="0"/>
              <a:t>Gà nhé đừng quên</a:t>
            </a:r>
            <a:br>
              <a:rPr lang="vi-VN" sz="1400" dirty="0"/>
            </a:br>
            <a:r>
              <a:rPr lang="vi-VN" sz="1400" dirty="0"/>
              <a:t>Ăn khỏe, lớn khỏe</a:t>
            </a:r>
            <a:br>
              <a:rPr lang="vi-VN" sz="1400" dirty="0"/>
            </a:br>
            <a:r>
              <a:rPr lang="vi-VN" sz="1400" dirty="0"/>
              <a:t>Đẻ rõ nhiều lên</a:t>
            </a:r>
            <a:r>
              <a:rPr lang="vi-VN" sz="1400" dirty="0" smtClean="0"/>
              <a:t>!</a:t>
            </a:r>
            <a:endParaRPr lang="en-US" sz="1400" dirty="0" smtClean="0"/>
          </a:p>
          <a:p>
            <a:endParaRPr lang="vi-VN" sz="1400" dirty="0"/>
          </a:p>
          <a:p>
            <a:r>
              <a:rPr lang="en-US" sz="1400" i="1" dirty="0" smtClean="0"/>
              <a:t>                                                                       </a:t>
            </a:r>
            <a:r>
              <a:rPr lang="vi-VN" sz="1400" i="1" dirty="0" smtClean="0"/>
              <a:t>Tác </a:t>
            </a:r>
            <a:r>
              <a:rPr lang="vi-VN" sz="1400" i="1" dirty="0"/>
              <a:t>giả: </a:t>
            </a:r>
            <a:r>
              <a:rPr lang="vi-VN" sz="1400" b="1" i="1" dirty="0">
                <a:hlinkClick r:id="rId3" tooltip="Phạm Hổ"/>
              </a:rPr>
              <a:t>Phạm Hổ</a:t>
            </a:r>
            <a:r>
              <a:rPr lang="vi-VN" sz="1400" i="1" dirty="0"/>
              <a:t>.</a:t>
            </a:r>
            <a:endParaRPr lang="vi-VN" sz="1400" dirty="0"/>
          </a:p>
        </p:txBody>
      </p:sp>
      <p:sp>
        <p:nvSpPr>
          <p:cNvPr id="7" name="TextBox 6"/>
          <p:cNvSpPr txBox="1"/>
          <p:nvPr/>
        </p:nvSpPr>
        <p:spPr>
          <a:xfrm>
            <a:off x="666044" y="248355"/>
            <a:ext cx="2178756" cy="646331"/>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Cô đọc lần 1: </a:t>
            </a:r>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5230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579" y="144379"/>
            <a:ext cx="3212432" cy="400110"/>
          </a:xfrm>
          <a:prstGeom prst="rect">
            <a:avLst/>
          </a:prstGeom>
          <a:noFill/>
        </p:spPr>
        <p:txBody>
          <a:bodyPr wrap="square" rtlCol="0">
            <a:spAutoFit/>
          </a:bodyPr>
          <a:lstStyle/>
          <a:p>
            <a:r>
              <a:rPr lang="vi-VN" sz="2000" b="1" dirty="0" smtClean="0">
                <a:latin typeface="+mj-lt"/>
              </a:rPr>
              <a:t>Cô đọc thơ lần 2:</a:t>
            </a:r>
            <a:endParaRPr lang="en-US" sz="2000" b="1" dirty="0">
              <a:latin typeface="+mj-lt"/>
            </a:endParaRPr>
          </a:p>
        </p:txBody>
      </p:sp>
      <p:sp>
        <p:nvSpPr>
          <p:cNvPr id="11" name="Rectangle 10"/>
          <p:cNvSpPr/>
          <p:nvPr/>
        </p:nvSpPr>
        <p:spPr>
          <a:xfrm>
            <a:off x="6570617" y="651534"/>
            <a:ext cx="4950823" cy="5997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ĐÀN</a:t>
            </a:r>
            <a:r>
              <a:rPr lang="en-US" b="1" dirty="0"/>
              <a:t> </a:t>
            </a:r>
            <a:r>
              <a:rPr lang="en-US" b="1" dirty="0" err="1"/>
              <a:t>GÀ</a:t>
            </a:r>
            <a:r>
              <a:rPr lang="en-US" b="1" dirty="0"/>
              <a:t> CON</a:t>
            </a:r>
          </a:p>
          <a:p>
            <a:pPr algn="ctr"/>
            <a:endParaRPr lang="en-US" dirty="0"/>
          </a:p>
          <a:p>
            <a:pPr algn="ctr"/>
            <a:r>
              <a:rPr lang="vi-VN" sz="1400" dirty="0"/>
              <a:t>Mười quả trứng tròn</a:t>
            </a:r>
            <a:br>
              <a:rPr lang="vi-VN" sz="1400" dirty="0"/>
            </a:br>
            <a:r>
              <a:rPr lang="vi-VN" sz="1400" dirty="0"/>
              <a:t>Mẹ gà ấp ủ</a:t>
            </a:r>
            <a:br>
              <a:rPr lang="vi-VN" sz="1400" dirty="0"/>
            </a:br>
            <a:r>
              <a:rPr lang="vi-VN" sz="1400" dirty="0"/>
              <a:t>Mười chú gà con</a:t>
            </a:r>
            <a:br>
              <a:rPr lang="vi-VN" sz="1400" dirty="0"/>
            </a:br>
            <a:r>
              <a:rPr lang="vi-VN" sz="1400" dirty="0"/>
              <a:t>Hôm nay ra đủ</a:t>
            </a:r>
          </a:p>
          <a:p>
            <a:pPr algn="ctr"/>
            <a:r>
              <a:rPr lang="vi-VN" sz="1400" dirty="0"/>
              <a:t>Lòng trắng, lòng đỏ,</a:t>
            </a:r>
            <a:br>
              <a:rPr lang="vi-VN" sz="1400" dirty="0"/>
            </a:br>
            <a:r>
              <a:rPr lang="vi-VN" sz="1400" dirty="0"/>
              <a:t>Thành mỏ, thành chân</a:t>
            </a:r>
            <a:br>
              <a:rPr lang="vi-VN" sz="1400" dirty="0"/>
            </a:br>
            <a:r>
              <a:rPr lang="vi-VN" sz="1400" dirty="0"/>
              <a:t>Cái mỏ tí hon</a:t>
            </a:r>
            <a:br>
              <a:rPr lang="vi-VN" sz="1400" dirty="0"/>
            </a:br>
            <a:r>
              <a:rPr lang="vi-VN" sz="1400" dirty="0"/>
              <a:t>Cái chân bé xíu</a:t>
            </a:r>
          </a:p>
          <a:p>
            <a:pPr algn="ctr"/>
            <a:r>
              <a:rPr lang="vi-VN" sz="1400" dirty="0"/>
              <a:t>Lông vàng mát dịu</a:t>
            </a:r>
            <a:br>
              <a:rPr lang="vi-VN" sz="1400" dirty="0"/>
            </a:br>
            <a:r>
              <a:rPr lang="vi-VN" sz="1400" dirty="0"/>
              <a:t>Mắt đen sáng ngời</a:t>
            </a:r>
            <a:br>
              <a:rPr lang="vi-VN" sz="1400" dirty="0"/>
            </a:br>
            <a:r>
              <a:rPr lang="vi-VN" sz="1400" dirty="0"/>
              <a:t>Ơi chú gà ơi!</a:t>
            </a:r>
            <a:br>
              <a:rPr lang="vi-VN" sz="1400" dirty="0"/>
            </a:br>
            <a:r>
              <a:rPr lang="vi-VN" sz="1400" dirty="0"/>
              <a:t>Ta yêu chú lắm</a:t>
            </a:r>
          </a:p>
          <a:p>
            <a:pPr algn="ctr"/>
            <a:r>
              <a:rPr lang="vi-VN" sz="1400" dirty="0"/>
              <a:t>Trong bàn tay ấm</a:t>
            </a:r>
            <a:br>
              <a:rPr lang="vi-VN" sz="1400" dirty="0"/>
            </a:br>
            <a:r>
              <a:rPr lang="vi-VN" sz="1400" dirty="0"/>
              <a:t>Chú đứng chú kêu</a:t>
            </a:r>
            <a:br>
              <a:rPr lang="vi-VN" sz="1400" dirty="0"/>
            </a:br>
            <a:r>
              <a:rPr lang="vi-VN" sz="1400" dirty="0"/>
              <a:t>Mẹ gà “tục tục”</a:t>
            </a:r>
            <a:br>
              <a:rPr lang="vi-VN" sz="1400" dirty="0"/>
            </a:br>
            <a:r>
              <a:rPr lang="vi-VN" sz="1400" dirty="0"/>
              <a:t>Chú ngoái nhìn theo</a:t>
            </a:r>
          </a:p>
          <a:p>
            <a:pPr algn="ctr"/>
            <a:r>
              <a:rPr lang="vi-VN" sz="1400" dirty="0"/>
              <a:t>Ta thả chú ra</a:t>
            </a:r>
            <a:br>
              <a:rPr lang="vi-VN" sz="1400" dirty="0"/>
            </a:br>
            <a:r>
              <a:rPr lang="vi-VN" sz="1400" dirty="0"/>
              <a:t>Chạy ăn cùng mẹ</a:t>
            </a:r>
            <a:br>
              <a:rPr lang="vi-VN" sz="1400" dirty="0"/>
            </a:br>
            <a:r>
              <a:rPr lang="vi-VN" sz="1400" dirty="0"/>
              <a:t>Chạy biến cả chân</a:t>
            </a:r>
            <a:br>
              <a:rPr lang="vi-VN" sz="1400" dirty="0"/>
            </a:br>
            <a:r>
              <a:rPr lang="vi-VN" sz="1400" dirty="0"/>
              <a:t>Chạy sao nhanh thế!</a:t>
            </a:r>
          </a:p>
          <a:p>
            <a:pPr algn="ctr"/>
            <a:r>
              <a:rPr lang="vi-VN" sz="1400" dirty="0"/>
              <a:t>Là gà của bé</a:t>
            </a:r>
            <a:br>
              <a:rPr lang="vi-VN" sz="1400" dirty="0"/>
            </a:br>
            <a:r>
              <a:rPr lang="vi-VN" sz="1400" dirty="0"/>
              <a:t>Gà nhé đừng quên</a:t>
            </a:r>
            <a:br>
              <a:rPr lang="vi-VN" sz="1400" dirty="0"/>
            </a:br>
            <a:r>
              <a:rPr lang="vi-VN" sz="1400" dirty="0"/>
              <a:t>Ăn khỏe, lớn khỏe</a:t>
            </a:r>
            <a:br>
              <a:rPr lang="vi-VN" sz="1400" dirty="0"/>
            </a:br>
            <a:r>
              <a:rPr lang="vi-VN" sz="1400" dirty="0"/>
              <a:t>Đẻ rõ nhiều lên!</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9" y="651534"/>
            <a:ext cx="4688303" cy="27774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79" y="3536045"/>
            <a:ext cx="4688303" cy="3000420"/>
          </a:xfrm>
          <a:prstGeom prst="rect">
            <a:avLst/>
          </a:prstGeom>
        </p:spPr>
      </p:pic>
    </p:spTree>
    <p:extLst>
      <p:ext uri="{BB962C8B-B14F-4D97-AF65-F5344CB8AC3E}">
        <p14:creationId xmlns:p14="http://schemas.microsoft.com/office/powerpoint/2010/main" val="16888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81"/>
            <a:ext cx="12182983" cy="6863081"/>
          </a:xfrm>
          <a:prstGeom prst="rect">
            <a:avLst/>
          </a:prstGeom>
        </p:spPr>
      </p:pic>
      <p:sp>
        <p:nvSpPr>
          <p:cNvPr id="4" name="TextBox 3"/>
          <p:cNvSpPr txBox="1"/>
          <p:nvPr/>
        </p:nvSpPr>
        <p:spPr>
          <a:xfrm>
            <a:off x="2155370" y="313508"/>
            <a:ext cx="9274629" cy="3046988"/>
          </a:xfrm>
          <a:prstGeom prst="rect">
            <a:avLst/>
          </a:prstGeom>
          <a:noFill/>
        </p:spPr>
        <p:txBody>
          <a:bodyPr wrap="square" rtlCol="0">
            <a:spAutoFit/>
          </a:bodyPr>
          <a:lstStyle/>
          <a:p>
            <a:pPr algn="ctr"/>
            <a:endParaRPr lang="en-US" sz="1600" dirty="0" smtClean="0"/>
          </a:p>
          <a:p>
            <a:pPr algn="ctr"/>
            <a:r>
              <a:rPr lang="vi-VN" sz="1600" dirty="0" smtClean="0"/>
              <a:t>Đàm </a:t>
            </a:r>
            <a:r>
              <a:rPr lang="vi-VN" sz="1600" dirty="0"/>
              <a:t>thoại:</a:t>
            </a:r>
          </a:p>
          <a:p>
            <a:pPr indent="-285750" algn="ctr">
              <a:buFontTx/>
              <a:buChar char="-"/>
            </a:pPr>
            <a:r>
              <a:rPr lang="vi-VN" sz="1600" dirty="0"/>
              <a:t>Cô vừa đọc bài thơ gì? ( Bài thơ “</a:t>
            </a:r>
            <a:r>
              <a:rPr lang="en-US" sz="1600" dirty="0" err="1"/>
              <a:t>Đàn</a:t>
            </a:r>
            <a:r>
              <a:rPr lang="en-US" sz="1600" dirty="0"/>
              <a:t> </a:t>
            </a:r>
            <a:r>
              <a:rPr lang="en-US" sz="1600" dirty="0" err="1"/>
              <a:t>gà</a:t>
            </a:r>
            <a:r>
              <a:rPr lang="en-US" sz="1600" dirty="0"/>
              <a:t> con</a:t>
            </a:r>
            <a:r>
              <a:rPr lang="vi-VN" sz="1600" dirty="0"/>
              <a:t>”)</a:t>
            </a:r>
          </a:p>
          <a:p>
            <a:pPr algn="ctr"/>
            <a:r>
              <a:rPr lang="vi-VN" sz="1600" dirty="0"/>
              <a:t>- Bài thơ do ai sáng tác? ( Tác giả </a:t>
            </a:r>
            <a:r>
              <a:rPr lang="en-US" sz="1600" dirty="0" err="1"/>
              <a:t>Phạm</a:t>
            </a:r>
            <a:r>
              <a:rPr lang="en-US" sz="1600" dirty="0"/>
              <a:t> </a:t>
            </a:r>
            <a:r>
              <a:rPr lang="en-US" sz="1600" dirty="0" err="1"/>
              <a:t>Hổ</a:t>
            </a:r>
            <a:r>
              <a:rPr lang="vi-VN" sz="1600" dirty="0"/>
              <a:t>)</a:t>
            </a:r>
          </a:p>
          <a:p>
            <a:pPr algn="ctr"/>
            <a:r>
              <a:rPr lang="vi-VN" sz="1600" dirty="0"/>
              <a:t>- Trong bài thơ nhắc đến bao nhiêu quả trứng?</a:t>
            </a:r>
          </a:p>
          <a:p>
            <a:pPr algn="ctr"/>
            <a:r>
              <a:rPr lang="vi-VN" sz="1600" dirty="0"/>
              <a:t>- Gà mẹ đã làm gì để những quả trứng nở thành những chú gà con?</a:t>
            </a:r>
          </a:p>
          <a:p>
            <a:pPr marL="285750" indent="-285750" algn="ctr">
              <a:buFontTx/>
              <a:buChar char="-"/>
            </a:pPr>
            <a:r>
              <a:rPr lang="vi-VN" sz="1600" dirty="0" smtClean="0"/>
              <a:t>Các </a:t>
            </a:r>
            <a:r>
              <a:rPr lang="vi-VN" sz="1600" dirty="0"/>
              <a:t>chú gà con được tác giả miêu tả như thế nào? </a:t>
            </a:r>
            <a:endParaRPr lang="en-US" sz="1600" dirty="0"/>
          </a:p>
          <a:p>
            <a:pPr marL="285750" indent="-285750" algn="ctr">
              <a:buFontTx/>
              <a:buChar char="-"/>
            </a:pPr>
            <a:r>
              <a:rPr lang="vi-VN" sz="1600" dirty="0" smtClean="0"/>
              <a:t>(</a:t>
            </a:r>
            <a:r>
              <a:rPr lang="vi-VN" sz="1600" dirty="0"/>
              <a:t>Trẻ tự nói từng đặc điểm của gà con theo cá nhân</a:t>
            </a:r>
            <a:r>
              <a:rPr lang="vi-VN" sz="1600" dirty="0" smtClean="0"/>
              <a:t>).</a:t>
            </a:r>
            <a:endParaRPr lang="en-US" sz="1600" dirty="0" smtClean="0"/>
          </a:p>
          <a:p>
            <a:pPr marL="285750" indent="-285750" algn="ctr">
              <a:buFontTx/>
              <a:buChar char="-"/>
            </a:pPr>
            <a:r>
              <a:rPr lang="vi-VN" sz="1600" dirty="0" smtClean="0"/>
              <a:t> </a:t>
            </a:r>
            <a:r>
              <a:rPr lang="vi-VN" sz="1600" dirty="0"/>
              <a:t>Cô cho trẻ đọc diễn cảm những câu thơ miêu tả đặc điểm của gà con.</a:t>
            </a:r>
          </a:p>
          <a:p>
            <a:pPr algn="ctr"/>
            <a:r>
              <a:rPr lang="vi-VN" sz="1600" dirty="0"/>
              <a:t>- Các con cảm thấy những chú gà con như thế nào?</a:t>
            </a:r>
          </a:p>
          <a:p>
            <a:pPr algn="ctr"/>
            <a:r>
              <a:rPr lang="vi-VN" sz="1600" dirty="0"/>
              <a:t>- Tác giả thể hiện tình cảm của mình đối với những chú gà con qua câu thơ nào?</a:t>
            </a:r>
          </a:p>
          <a:p>
            <a:pPr algn="ctr"/>
            <a:r>
              <a:rPr lang="vi-VN" sz="1600" dirty="0"/>
              <a:t>- Còn các con sẽ thể hiện tình cảm của mình với những chú gà con đáng yêu thế nào</a:t>
            </a:r>
            <a:r>
              <a:rPr lang="vi-VN" sz="1600" dirty="0" smtClean="0"/>
              <a:t>?</a:t>
            </a:r>
            <a:endParaRPr lang="vi-VN" sz="1600" dirty="0"/>
          </a:p>
        </p:txBody>
      </p:sp>
    </p:spTree>
    <p:extLst>
      <p:ext uri="{BB962C8B-B14F-4D97-AF65-F5344CB8AC3E}">
        <p14:creationId xmlns:p14="http://schemas.microsoft.com/office/powerpoint/2010/main" val="195825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0"/>
            <a:ext cx="12192000" cy="6865839"/>
          </a:xfrm>
          <a:prstGeom prst="rect">
            <a:avLst/>
          </a:prstGeom>
        </p:spPr>
      </p:pic>
      <p:sp>
        <p:nvSpPr>
          <p:cNvPr id="5" name="TextBox 4"/>
          <p:cNvSpPr txBox="1"/>
          <p:nvPr/>
        </p:nvSpPr>
        <p:spPr>
          <a:xfrm>
            <a:off x="1959429" y="2965269"/>
            <a:ext cx="5852160" cy="2308324"/>
          </a:xfrm>
          <a:prstGeom prst="rect">
            <a:avLst/>
          </a:prstGeom>
          <a:noFill/>
        </p:spPr>
        <p:txBody>
          <a:bodyPr wrap="square" rtlCol="0">
            <a:spAutoFit/>
          </a:bodyPr>
          <a:lstStyle/>
          <a:p>
            <a:pPr algn="ctr"/>
            <a:r>
              <a:rPr lang="vi-VN" sz="2400" dirty="0" smtClean="0">
                <a:latin typeface="Times New Roman" panose="02020603050405020304" pitchFamily="18" charset="0"/>
                <a:cs typeface="Times New Roman" panose="02020603050405020304" pitchFamily="18" charset="0"/>
              </a:rPr>
              <a:t>=&gt;</a:t>
            </a:r>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dục</a:t>
            </a:r>
            <a:r>
              <a:rPr lang="vi-VN" sz="2400" dirty="0" smtClean="0"/>
              <a:t>:</a:t>
            </a:r>
            <a:r>
              <a:rPr lang="vi-VN" sz="2400" dirty="0"/>
              <a:t> Con gà là con vật nuôi sống trong gia đình rất gần gũi với chúng ta và rất đáng yêu các con nhớ phải luôn yêu quí, chăm sóc cho những con gà thật mau lớn .</a:t>
            </a:r>
          </a:p>
          <a:p>
            <a:pPr algn="ctr"/>
            <a:endParaRPr lang="en-US" sz="2400" dirty="0"/>
          </a:p>
        </p:txBody>
      </p:sp>
    </p:spTree>
    <p:extLst>
      <p:ext uri="{BB962C8B-B14F-4D97-AF65-F5344CB8AC3E}">
        <p14:creationId xmlns:p14="http://schemas.microsoft.com/office/powerpoint/2010/main" val="320550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615112"/>
          </a:xfrm>
          <a:prstGeom prst="rect">
            <a:avLst/>
          </a:prstGeom>
        </p:spPr>
      </p:pic>
      <p:sp>
        <p:nvSpPr>
          <p:cNvPr id="5" name="Rectangle 4"/>
          <p:cNvSpPr/>
          <p:nvPr/>
        </p:nvSpPr>
        <p:spPr>
          <a:xfrm>
            <a:off x="4402666" y="248355"/>
            <a:ext cx="5915378" cy="6124754"/>
          </a:xfrm>
          <a:prstGeom prst="rect">
            <a:avLst/>
          </a:prstGeom>
        </p:spPr>
        <p:txBody>
          <a:bodyPr wrap="square">
            <a:spAutoFit/>
          </a:bodyPr>
          <a:lstStyle/>
          <a:p>
            <a:r>
              <a:rPr lang="en-US" sz="1400" b="1" dirty="0" err="1"/>
              <a:t>ĐÀN</a:t>
            </a:r>
            <a:r>
              <a:rPr lang="en-US" sz="1400" b="1" dirty="0"/>
              <a:t> </a:t>
            </a:r>
            <a:r>
              <a:rPr lang="en-US" sz="1400" b="1" dirty="0" err="1"/>
              <a:t>GÀ</a:t>
            </a:r>
            <a:r>
              <a:rPr lang="en-US" sz="1400" b="1" dirty="0"/>
              <a:t> </a:t>
            </a:r>
            <a:r>
              <a:rPr lang="en-US" sz="1400" b="1" dirty="0" smtClean="0"/>
              <a:t>CON</a:t>
            </a:r>
          </a:p>
          <a:p>
            <a:endParaRPr lang="en-US" sz="1400" dirty="0"/>
          </a:p>
          <a:p>
            <a:r>
              <a:rPr lang="vi-VN" sz="1400" dirty="0"/>
              <a:t>Mười quả trứng tròn</a:t>
            </a:r>
            <a:br>
              <a:rPr lang="vi-VN" sz="1400" dirty="0"/>
            </a:br>
            <a:r>
              <a:rPr lang="vi-VN" sz="1400" dirty="0"/>
              <a:t>Mẹ gà ấp ủ</a:t>
            </a:r>
            <a:br>
              <a:rPr lang="vi-VN" sz="1400" dirty="0"/>
            </a:br>
            <a:r>
              <a:rPr lang="vi-VN" sz="1400" dirty="0"/>
              <a:t>Mười chú gà con</a:t>
            </a:r>
            <a:br>
              <a:rPr lang="vi-VN" sz="1400" dirty="0"/>
            </a:br>
            <a:r>
              <a:rPr lang="vi-VN" sz="1400" dirty="0"/>
              <a:t>Hôm nay ra đủ</a:t>
            </a:r>
          </a:p>
          <a:p>
            <a:r>
              <a:rPr lang="vi-VN" sz="1400" dirty="0"/>
              <a:t>Lòng trắng, lòng đỏ,</a:t>
            </a:r>
            <a:br>
              <a:rPr lang="vi-VN" sz="1400" dirty="0"/>
            </a:br>
            <a:r>
              <a:rPr lang="vi-VN" sz="1400" dirty="0"/>
              <a:t>Thành mỏ, thành chân</a:t>
            </a:r>
            <a:br>
              <a:rPr lang="vi-VN" sz="1400" dirty="0"/>
            </a:br>
            <a:r>
              <a:rPr lang="vi-VN" sz="1400" dirty="0"/>
              <a:t>Cái mỏ tí hon</a:t>
            </a:r>
            <a:br>
              <a:rPr lang="vi-VN" sz="1400" dirty="0"/>
            </a:br>
            <a:r>
              <a:rPr lang="vi-VN" sz="1400" dirty="0"/>
              <a:t>Cái chân bé xíu</a:t>
            </a:r>
          </a:p>
          <a:p>
            <a:r>
              <a:rPr lang="vi-VN" sz="1400" dirty="0"/>
              <a:t>Lông vàng mát dịu</a:t>
            </a:r>
            <a:br>
              <a:rPr lang="vi-VN" sz="1400" dirty="0"/>
            </a:br>
            <a:r>
              <a:rPr lang="vi-VN" sz="1400" dirty="0"/>
              <a:t>Mắt đen sáng ngời</a:t>
            </a:r>
            <a:br>
              <a:rPr lang="vi-VN" sz="1400" dirty="0"/>
            </a:br>
            <a:r>
              <a:rPr lang="vi-VN" sz="1400" dirty="0"/>
              <a:t>Ơi chú gà ơi!</a:t>
            </a:r>
            <a:br>
              <a:rPr lang="vi-VN" sz="1400" dirty="0"/>
            </a:br>
            <a:r>
              <a:rPr lang="vi-VN" sz="1400" dirty="0"/>
              <a:t>Ta yêu chú lắm</a:t>
            </a:r>
          </a:p>
          <a:p>
            <a:r>
              <a:rPr lang="vi-VN" sz="1400" dirty="0"/>
              <a:t>Trong bàn tay ấm</a:t>
            </a:r>
            <a:br>
              <a:rPr lang="vi-VN" sz="1400" dirty="0"/>
            </a:br>
            <a:r>
              <a:rPr lang="vi-VN" sz="1400" dirty="0"/>
              <a:t>Chú đứng chú kêu</a:t>
            </a:r>
            <a:br>
              <a:rPr lang="vi-VN" sz="1400" dirty="0"/>
            </a:br>
            <a:r>
              <a:rPr lang="vi-VN" sz="1400" dirty="0"/>
              <a:t>Mẹ gà “tục tục”</a:t>
            </a:r>
            <a:br>
              <a:rPr lang="vi-VN" sz="1400" dirty="0"/>
            </a:br>
            <a:r>
              <a:rPr lang="vi-VN" sz="1400" dirty="0"/>
              <a:t>Chú ngoái nhìn theo</a:t>
            </a:r>
          </a:p>
          <a:p>
            <a:r>
              <a:rPr lang="vi-VN" sz="1400" dirty="0"/>
              <a:t>Ta thả chú ra</a:t>
            </a:r>
            <a:br>
              <a:rPr lang="vi-VN" sz="1400" dirty="0"/>
            </a:br>
            <a:r>
              <a:rPr lang="vi-VN" sz="1400" dirty="0"/>
              <a:t>Chạy ăn cùng mẹ</a:t>
            </a:r>
            <a:br>
              <a:rPr lang="vi-VN" sz="1400" dirty="0"/>
            </a:br>
            <a:r>
              <a:rPr lang="vi-VN" sz="1400" dirty="0"/>
              <a:t>Chạy biến cả chân</a:t>
            </a:r>
            <a:br>
              <a:rPr lang="vi-VN" sz="1400" dirty="0"/>
            </a:br>
            <a:r>
              <a:rPr lang="vi-VN" sz="1400" dirty="0"/>
              <a:t>Chạy sao nhanh thế!</a:t>
            </a:r>
          </a:p>
          <a:p>
            <a:r>
              <a:rPr lang="vi-VN" sz="1400" dirty="0"/>
              <a:t>Là gà của bé</a:t>
            </a:r>
            <a:br>
              <a:rPr lang="vi-VN" sz="1400" dirty="0"/>
            </a:br>
            <a:r>
              <a:rPr lang="vi-VN" sz="1400" dirty="0"/>
              <a:t>Gà nhé đừng quên</a:t>
            </a:r>
            <a:br>
              <a:rPr lang="vi-VN" sz="1400" dirty="0"/>
            </a:br>
            <a:r>
              <a:rPr lang="vi-VN" sz="1400" dirty="0"/>
              <a:t>Ăn khỏe, lớn khỏe</a:t>
            </a:r>
            <a:br>
              <a:rPr lang="vi-VN" sz="1400" dirty="0"/>
            </a:br>
            <a:r>
              <a:rPr lang="vi-VN" sz="1400" dirty="0"/>
              <a:t>Đẻ rõ nhiều lên</a:t>
            </a:r>
            <a:r>
              <a:rPr lang="vi-VN" sz="1400" dirty="0" smtClean="0"/>
              <a:t>!</a:t>
            </a:r>
            <a:endParaRPr lang="en-US" sz="1400" dirty="0" smtClean="0"/>
          </a:p>
          <a:p>
            <a:endParaRPr lang="vi-VN" sz="1400" dirty="0"/>
          </a:p>
          <a:p>
            <a:r>
              <a:rPr lang="en-US" sz="1400" i="1" dirty="0" smtClean="0"/>
              <a:t>                                                                       </a:t>
            </a:r>
            <a:r>
              <a:rPr lang="vi-VN" sz="1400" i="1" dirty="0" smtClean="0"/>
              <a:t>Tác </a:t>
            </a:r>
            <a:r>
              <a:rPr lang="vi-VN" sz="1400" i="1" dirty="0"/>
              <a:t>giả: </a:t>
            </a:r>
            <a:r>
              <a:rPr lang="vi-VN" sz="1400" b="1" i="1" dirty="0">
                <a:hlinkClick r:id="rId3" tooltip="Phạm Hổ"/>
              </a:rPr>
              <a:t>Phạm Hổ</a:t>
            </a:r>
            <a:r>
              <a:rPr lang="vi-VN" sz="1400" i="1" dirty="0"/>
              <a:t>.</a:t>
            </a:r>
            <a:endParaRPr lang="vi-VN" sz="1400" dirty="0"/>
          </a:p>
        </p:txBody>
      </p:sp>
      <p:sp>
        <p:nvSpPr>
          <p:cNvPr id="7" name="TextBox 6"/>
          <p:cNvSpPr txBox="1"/>
          <p:nvPr/>
        </p:nvSpPr>
        <p:spPr>
          <a:xfrm>
            <a:off x="666044" y="248355"/>
            <a:ext cx="2562578" cy="369332"/>
          </a:xfrm>
          <a:prstGeom prst="rect">
            <a:avLst/>
          </a:prstGeom>
          <a:noFill/>
        </p:spPr>
        <p:txBody>
          <a:bodyPr wrap="square" rtlCol="0">
            <a:spAutoFit/>
          </a:bodyPr>
          <a:lstStyle/>
          <a:p>
            <a:r>
              <a:rPr lang="vi-VN" dirty="0">
                <a:solidFill>
                  <a:srgbClr val="7030A0"/>
                </a:solidFill>
              </a:rPr>
              <a:t>Cô cho trẻ đọc bài thơ</a:t>
            </a:r>
            <a:endParaRPr lang="en-US" dirty="0"/>
          </a:p>
        </p:txBody>
      </p:sp>
    </p:spTree>
    <p:extLst>
      <p:ext uri="{BB962C8B-B14F-4D97-AF65-F5344CB8AC3E}">
        <p14:creationId xmlns:p14="http://schemas.microsoft.com/office/powerpoint/2010/main" val="236673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902" y="1179095"/>
            <a:ext cx="8131194" cy="4710142"/>
          </a:xfrm>
          <a:prstGeom prst="rect">
            <a:avLst/>
          </a:prstGeom>
        </p:spPr>
      </p:pic>
    </p:spTree>
    <p:extLst>
      <p:ext uri="{BB962C8B-B14F-4D97-AF65-F5344CB8AC3E}">
        <p14:creationId xmlns:p14="http://schemas.microsoft.com/office/powerpoint/2010/main" val="2085318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257</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2024-08-14T09:05:18Z</dcterms:created>
  <dcterms:modified xsi:type="dcterms:W3CDTF">2025-11-29T14:45:23Z</dcterms:modified>
</cp:coreProperties>
</file>