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0" r:id="rId5"/>
    <p:sldId id="281" r:id="rId6"/>
    <p:sldId id="287" r:id="rId7"/>
    <p:sldId id="289" r:id="rId8"/>
    <p:sldId id="290" r:id="rId9"/>
    <p:sldId id="285" r:id="rId10"/>
    <p:sldId id="284" r:id="rId11"/>
    <p:sldId id="283"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5" d="100"/>
          <a:sy n="85" d="100"/>
        </p:scale>
        <p:origin x="13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94504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3258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928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BE994-5187-4093-A410-B5FEC56D6B4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2570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CBE994-5187-4093-A410-B5FEC56D6B4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653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BE994-5187-4093-A410-B5FEC56D6B4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75851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BE994-5187-4093-A410-B5FEC56D6B47}" type="datetimeFigureOut">
              <a:rPr lang="en-US" smtClean="0"/>
              <a:t>29/11/2025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07479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BE994-5187-4093-A410-B5FEC56D6B47}" type="datetimeFigureOut">
              <a:rPr lang="en-US" smtClean="0"/>
              <a:t>29/11/2025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8714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E994-5187-4093-A410-B5FEC56D6B47}" type="datetimeFigureOut">
              <a:rPr lang="en-US" smtClean="0"/>
              <a:t>29/11/2025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53615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66561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230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BE994-5187-4093-A410-B5FEC56D6B47}" type="datetimeFigureOut">
              <a:rPr lang="en-US" smtClean="0"/>
              <a:t>29/11/2025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0A284-CA84-4B52-93F3-69F299B684D1}" type="slidenum">
              <a:rPr lang="en-US" smtClean="0"/>
              <a:t>‹#›</a:t>
            </a:fld>
            <a:endParaRPr lang="en-US"/>
          </a:p>
        </p:txBody>
      </p:sp>
    </p:spTree>
    <p:extLst>
      <p:ext uri="{BB962C8B-B14F-4D97-AF65-F5344CB8AC3E}">
        <p14:creationId xmlns:p14="http://schemas.microsoft.com/office/powerpoint/2010/main" val="11673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0"/>
            <a:ext cx="12288253" cy="6858000"/>
          </a:xfrm>
          <a:prstGeom prst="rect">
            <a:avLst/>
          </a:prstGeom>
        </p:spPr>
      </p:pic>
      <p:sp>
        <p:nvSpPr>
          <p:cNvPr id="5" name="Rectangle 4"/>
          <p:cNvSpPr/>
          <p:nvPr/>
        </p:nvSpPr>
        <p:spPr>
          <a:xfrm>
            <a:off x="3048000" y="386698"/>
            <a:ext cx="6096000" cy="646331"/>
          </a:xfrm>
          <a:prstGeom prst="rect">
            <a:avLst/>
          </a:prstGeom>
        </p:spPr>
        <p:txBody>
          <a:bodyPr>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UBND QUẬN LONG BIÊN</a:t>
            </a:r>
          </a:p>
          <a:p>
            <a:pPr algn="ctr"/>
            <a:r>
              <a:rPr lang="vi-VN" b="1" dirty="0">
                <a:solidFill>
                  <a:srgbClr val="002060"/>
                </a:solidFill>
                <a:latin typeface="Times New Roman" panose="02020603050405020304" pitchFamily="18" charset="0"/>
                <a:cs typeface="Times New Roman" panose="02020603050405020304" pitchFamily="18" charset="0"/>
              </a:rPr>
              <a:t>TRƯỜNG MẦM NON BẮC BIÊN</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65" y="1004001"/>
            <a:ext cx="1535470" cy="1535470"/>
          </a:xfrm>
          <a:prstGeom prst="rect">
            <a:avLst/>
          </a:prstGeom>
        </p:spPr>
      </p:pic>
      <p:sp>
        <p:nvSpPr>
          <p:cNvPr id="9" name="Rectangle 8"/>
          <p:cNvSpPr/>
          <p:nvPr/>
        </p:nvSpPr>
        <p:spPr>
          <a:xfrm>
            <a:off x="3048000" y="2575077"/>
            <a:ext cx="6096000" cy="2123658"/>
          </a:xfrm>
          <a:prstGeom prst="rect">
            <a:avLst/>
          </a:prstGeom>
        </p:spPr>
        <p:txBody>
          <a:bodyPr>
            <a:spAutoFit/>
          </a:bodyPr>
          <a:lstStyle/>
          <a:p>
            <a:pPr algn="ctr"/>
            <a:r>
              <a:rPr lang="vi-VN" sz="2200" b="1" dirty="0">
                <a:solidFill>
                  <a:srgbClr val="7030A0"/>
                </a:solidFill>
                <a:latin typeface="Times New Roman" panose="02020603050405020304" pitchFamily="18" charset="0"/>
                <a:cs typeface="Times New Roman" panose="02020603050405020304" pitchFamily="18" charset="0"/>
              </a:rPr>
              <a:t>LĨNH VỰC PHÁT TRIỂN NGÔN NGỮ</a:t>
            </a:r>
          </a:p>
          <a:p>
            <a:pPr algn="ctr"/>
            <a:r>
              <a:rPr lang="en-US" sz="22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HOẠT ĐỘNG LÀM QUEN VĂN </a:t>
            </a:r>
            <a:r>
              <a:rPr lang="en-US" sz="2200" b="1" dirty="0" smtClean="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HỌC</a:t>
            </a:r>
            <a:endParaRPr lang="vi-VN"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Đề</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tài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Truyện</a:t>
            </a:r>
            <a:r>
              <a:rPr lang="en-US" sz="2200" b="1" dirty="0">
                <a:solidFill>
                  <a:srgbClr val="0070C0"/>
                </a:solidFill>
                <a:latin typeface="Times New Roman" panose="02020603050405020304" pitchFamily="18" charset="0"/>
                <a:cs typeface="Times New Roman" panose="02020603050405020304" pitchFamily="18" charset="0"/>
              </a:rPr>
              <a:t> “ </a:t>
            </a:r>
            <a:r>
              <a:rPr lang="en-US" sz="2200" b="1" dirty="0" err="1" smtClean="0">
                <a:solidFill>
                  <a:srgbClr val="0070C0"/>
                </a:solidFill>
                <a:latin typeface="Times New Roman" panose="02020603050405020304" pitchFamily="18" charset="0"/>
                <a:cs typeface="Times New Roman" panose="02020603050405020304" pitchFamily="18" charset="0"/>
              </a:rPr>
              <a:t>Chú</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Thỏ</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tinh</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khôn</a:t>
            </a:r>
            <a:r>
              <a:rPr lang="en-US" sz="2200" b="1" dirty="0" smtClean="0">
                <a:solidFill>
                  <a:srgbClr val="0070C0"/>
                </a:solidFill>
                <a:latin typeface="Times New Roman" panose="02020603050405020304" pitchFamily="18" charset="0"/>
                <a:cs typeface="Times New Roman" panose="02020603050405020304" pitchFamily="18" charset="0"/>
              </a:rPr>
              <a:t>”</a:t>
            </a:r>
            <a:endParaRPr lang="en-US"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Lứa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tuổi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mẫu</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giáo</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bé</a:t>
            </a:r>
            <a:r>
              <a:rPr lang="en-US" sz="2200" b="1" dirty="0" smtClean="0">
                <a:solidFill>
                  <a:srgbClr val="0070C0"/>
                </a:solidFill>
                <a:latin typeface="Times New Roman" panose="02020603050405020304" pitchFamily="18" charset="0"/>
                <a:cs typeface="Times New Roman" panose="02020603050405020304" pitchFamily="18" charset="0"/>
              </a:rPr>
              <a:t> </a:t>
            </a:r>
            <a:endParaRPr lang="en-US" sz="2200" dirty="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Thời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gian</a:t>
            </a:r>
            <a:r>
              <a:rPr lang="en-US" sz="2200" b="1" dirty="0">
                <a:solidFill>
                  <a:srgbClr val="0070C0"/>
                </a:solidFill>
                <a:latin typeface="Times New Roman" panose="02020603050405020304" pitchFamily="18" charset="0"/>
                <a:cs typeface="Times New Roman" panose="02020603050405020304" pitchFamily="18" charset="0"/>
              </a:rPr>
              <a:t>: 15 - 20 </a:t>
            </a:r>
            <a:r>
              <a:rPr lang="en-US" sz="2200" b="1" dirty="0" err="1" smtClean="0">
                <a:solidFill>
                  <a:srgbClr val="0070C0"/>
                </a:solidFill>
                <a:latin typeface="Times New Roman" panose="02020603050405020304" pitchFamily="18" charset="0"/>
                <a:cs typeface="Times New Roman" panose="02020603050405020304" pitchFamily="18" charset="0"/>
              </a:rPr>
              <a:t>phút</a:t>
            </a:r>
            <a:endParaRPr lang="en-US" sz="2200" b="1" dirty="0" smtClean="0">
              <a:solidFill>
                <a:srgbClr val="0070C0"/>
              </a:solidFill>
              <a:latin typeface="Times New Roman" panose="02020603050405020304" pitchFamily="18" charset="0"/>
              <a:cs typeface="Times New Roman" panose="02020603050405020304" pitchFamily="18" charset="0"/>
            </a:endParaRPr>
          </a:p>
          <a:p>
            <a:pPr algn="ctr"/>
            <a:r>
              <a:rPr lang="en-US" sz="2200" b="1" dirty="0" err="1">
                <a:solidFill>
                  <a:srgbClr val="0070C0"/>
                </a:solidFill>
                <a:latin typeface="Times New Roman" panose="02020603050405020304" pitchFamily="18" charset="0"/>
                <a:cs typeface="Times New Roman" panose="02020603050405020304" pitchFamily="18" charset="0"/>
              </a:rPr>
              <a:t>G</a:t>
            </a:r>
            <a:r>
              <a:rPr lang="en-US" sz="2200" b="1" dirty="0" err="1" smtClean="0">
                <a:solidFill>
                  <a:srgbClr val="0070C0"/>
                </a:solidFill>
                <a:latin typeface="Times New Roman" panose="02020603050405020304" pitchFamily="18" charset="0"/>
                <a:cs typeface="Times New Roman" panose="02020603050405020304" pitchFamily="18" charset="0"/>
              </a:rPr>
              <a:t>iáo</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viên</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Nguyễn</a:t>
            </a:r>
            <a:r>
              <a:rPr lang="en-US" sz="2200" b="1" dirty="0" smtClean="0">
                <a:solidFill>
                  <a:srgbClr val="0070C0"/>
                </a:solidFill>
                <a:latin typeface="Times New Roman" panose="02020603050405020304" pitchFamily="18" charset="0"/>
                <a:cs typeface="Times New Roman" panose="02020603050405020304" pitchFamily="18" charset="0"/>
              </a:rPr>
              <a:t> Thu </a:t>
            </a:r>
            <a:r>
              <a:rPr lang="en-US" sz="2200" b="1" dirty="0" err="1">
                <a:solidFill>
                  <a:srgbClr val="0070C0"/>
                </a:solidFill>
                <a:latin typeface="Times New Roman" panose="02020603050405020304" pitchFamily="18" charset="0"/>
                <a:cs typeface="Times New Roman" panose="02020603050405020304" pitchFamily="18" charset="0"/>
              </a:rPr>
              <a:t>H</a:t>
            </a:r>
            <a:r>
              <a:rPr lang="en-US" sz="2200" b="1" dirty="0" err="1" smtClean="0">
                <a:solidFill>
                  <a:srgbClr val="0070C0"/>
                </a:solidFill>
                <a:latin typeface="Times New Roman" panose="02020603050405020304" pitchFamily="18" charset="0"/>
                <a:cs typeface="Times New Roman" panose="02020603050405020304" pitchFamily="18" charset="0"/>
              </a:rPr>
              <a:t>oài</a:t>
            </a:r>
            <a:endParaRPr lang="en-US" sz="2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29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057400" y="1565793"/>
            <a:ext cx="7230979" cy="1077218"/>
          </a:xfrm>
          <a:prstGeom prst="rect">
            <a:avLst/>
          </a:prstGeom>
        </p:spPr>
        <p:txBody>
          <a:bodyPr wrap="square">
            <a:spAutoFit/>
          </a:bodyPr>
          <a:lstStyle/>
          <a:p>
            <a:pPr algn="ctr"/>
            <a:r>
              <a:rPr lang="vi-VN" sz="3200" b="1" dirty="0" smtClean="0">
                <a:solidFill>
                  <a:srgbClr val="7030A0"/>
                </a:solidFill>
                <a:latin typeface="Times New Roman" panose="02020603050405020304" pitchFamily="18" charset="0"/>
                <a:cs typeface="Times New Roman" panose="02020603050405020304" pitchFamily="18" charset="0"/>
              </a:rPr>
              <a:t>Lần </a:t>
            </a:r>
            <a:r>
              <a:rPr lang="en-US" sz="3200" b="1" dirty="0" smtClean="0">
                <a:solidFill>
                  <a:srgbClr val="7030A0"/>
                </a:solidFill>
                <a:latin typeface="Times New Roman" panose="02020603050405020304" pitchFamily="18" charset="0"/>
                <a:cs typeface="Times New Roman" panose="02020603050405020304" pitchFamily="18" charset="0"/>
              </a:rPr>
              <a:t>3</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smtClean="0">
                <a:solidFill>
                  <a:srgbClr val="7030A0"/>
                </a:solidFill>
                <a:latin typeface="Times New Roman" panose="02020603050405020304" pitchFamily="18" charset="0"/>
                <a:cs typeface="Times New Roman" panose="02020603050405020304" pitchFamily="18" charset="0"/>
              </a:rPr>
              <a:t>Cô kể truyện “Thỏ con đón Tết” bằng rối bóng</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2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638925" y="983586"/>
            <a:ext cx="6866021" cy="1815882"/>
          </a:xfrm>
          <a:prstGeom prst="rect">
            <a:avLst/>
          </a:prstGeom>
        </p:spPr>
        <p:txBody>
          <a:bodyPr wrap="square">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thúc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dirty="0" err="1" smtClean="0">
                <a:solidFill>
                  <a:schemeClr val="accent6">
                    <a:lumMod val="75000"/>
                  </a:schemeClr>
                </a:solidFill>
                <a:latin typeface="Times New Roman" panose="02020603050405020304" pitchFamily="18" charset="0"/>
                <a:cs typeface="Times New Roman" panose="02020603050405020304" pitchFamily="18" charset="0"/>
              </a:rPr>
              <a:t>Cô</a:t>
            </a:r>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xét</a:t>
            </a:r>
            <a:r>
              <a:rPr lang="vi-VN" sz="2800" dirty="0">
                <a:solidFill>
                  <a:schemeClr val="accent6">
                    <a:lumMod val="75000"/>
                  </a:schemeClr>
                </a:solidFill>
                <a:latin typeface="Times New Roman" panose="02020603050405020304" pitchFamily="18" charset="0"/>
                <a:cs typeface="Times New Roman" panose="02020603050405020304" pitchFamily="18" charset="0"/>
              </a:rPr>
              <a:t>, tuyên dương, khen ngợi trẻ</a:t>
            </a:r>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vi-VN" sz="2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FontTx/>
              <a:buChar char="-"/>
            </a:pPr>
            <a:r>
              <a:rPr lang="en-US" sz="2800" dirty="0">
                <a:solidFill>
                  <a:schemeClr val="accent6">
                    <a:lumMod val="75000"/>
                  </a:schemeClr>
                </a:solidFill>
                <a:latin typeface="Times New Roman" panose="02020603050405020304" pitchFamily="18" charset="0"/>
                <a:cs typeface="Times New Roman" panose="02020603050405020304" pitchFamily="18" charset="0"/>
              </a:rPr>
              <a:t>Cho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trẻ</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nhạc</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dirty="0">
                <a:solidFill>
                  <a:schemeClr val="accent6">
                    <a:lumMod val="75000"/>
                  </a:schemeClr>
                </a:solidFill>
                <a:latin typeface="Times New Roman" panose="02020603050405020304" pitchFamily="18" charset="0"/>
                <a:cs typeface="Times New Roman" panose="02020603050405020304" pitchFamily="18" charset="0"/>
              </a:rPr>
              <a:t> “Let’s go to the zoo”</a:t>
            </a:r>
          </a:p>
        </p:txBody>
      </p:sp>
    </p:spTree>
    <p:extLst>
      <p:ext uri="{BB962C8B-B14F-4D97-AF65-F5344CB8AC3E}">
        <p14:creationId xmlns:p14="http://schemas.microsoft.com/office/powerpoint/2010/main" val="385665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703" y="1876927"/>
            <a:ext cx="5353151" cy="4340393"/>
          </a:xfrm>
          <a:prstGeom prst="rect">
            <a:avLst/>
          </a:prstGeom>
        </p:spPr>
      </p:pic>
    </p:spTree>
    <p:extLst>
      <p:ext uri="{BB962C8B-B14F-4D97-AF65-F5344CB8AC3E}">
        <p14:creationId xmlns:p14="http://schemas.microsoft.com/office/powerpoint/2010/main" val="61573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06515" y="747645"/>
            <a:ext cx="7688179" cy="2062103"/>
          </a:xfrm>
          <a:prstGeom prst="rect">
            <a:avLst/>
          </a:prstGeom>
        </p:spPr>
        <p:txBody>
          <a:bodyPr wrap="square">
            <a:spAutoFit/>
          </a:bodyPr>
          <a:lstStyle/>
          <a:p>
            <a:r>
              <a:rPr lang="vi-VN" sz="3200" b="1" dirty="0" smtClean="0">
                <a:solidFill>
                  <a:srgbClr val="7030A0"/>
                </a:solidFill>
                <a:latin typeface="+mj-lt"/>
              </a:rPr>
              <a:t>1. Ổn </a:t>
            </a:r>
            <a:r>
              <a:rPr lang="vi-VN" sz="3200" b="1" dirty="0">
                <a:solidFill>
                  <a:srgbClr val="7030A0"/>
                </a:solidFill>
                <a:latin typeface="+mj-lt"/>
              </a:rPr>
              <a:t>định tổ chức</a:t>
            </a:r>
          </a:p>
          <a:p>
            <a:r>
              <a:rPr lang="vi-VN" sz="3200" dirty="0">
                <a:solidFill>
                  <a:srgbClr val="7030A0"/>
                </a:solidFill>
                <a:latin typeface="+mj-lt"/>
              </a:rPr>
              <a:t>-</a:t>
            </a:r>
            <a:r>
              <a:rPr lang="vi-VN" dirty="0"/>
              <a:t> </a:t>
            </a:r>
            <a:r>
              <a:rPr lang="vi-VN" sz="3200" dirty="0">
                <a:solidFill>
                  <a:srgbClr val="7030A0"/>
                </a:solidFill>
                <a:latin typeface="+mj-lt"/>
              </a:rPr>
              <a:t>Cô và trẻ chơi trò chơi " con thỏ"</a:t>
            </a:r>
          </a:p>
          <a:p>
            <a:r>
              <a:rPr lang="vi-VN" sz="3200" dirty="0">
                <a:solidFill>
                  <a:srgbClr val="7030A0"/>
                </a:solidFill>
                <a:latin typeface="+mj-lt"/>
              </a:rPr>
              <a:t>- Hỏi trẻ cô và các con vừa hát bài hát gì</a:t>
            </a:r>
            <a:r>
              <a:rPr lang="vi-VN" sz="3200" dirty="0">
                <a:solidFill>
                  <a:srgbClr val="7030A0"/>
                </a:solidFill>
                <a:latin typeface="+mj-lt"/>
              </a:rPr>
              <a:t>?</a:t>
            </a:r>
            <a:endParaRPr lang="vi-VN" sz="3200" dirty="0">
              <a:solidFill>
                <a:srgbClr val="7030A0"/>
              </a:solidFill>
              <a:latin typeface="+mj-lt"/>
            </a:endParaRPr>
          </a:p>
          <a:p>
            <a:pPr marL="457200" indent="-457200">
              <a:buFontTx/>
              <a:buChar char="-"/>
            </a:pPr>
            <a:r>
              <a:rPr lang="vi-VN" sz="3200" dirty="0" smtClean="0">
                <a:solidFill>
                  <a:srgbClr val="7030A0"/>
                </a:solidFill>
                <a:latin typeface="+mj-lt"/>
              </a:rPr>
              <a:t>Cô </a:t>
            </a:r>
            <a:r>
              <a:rPr lang="vi-VN" sz="3200" dirty="0" smtClean="0">
                <a:solidFill>
                  <a:srgbClr val="7030A0"/>
                </a:solidFill>
                <a:latin typeface="+mj-lt"/>
              </a:rPr>
              <a:t>trò chuyện dẫn dắt vào bài</a:t>
            </a:r>
            <a:endParaRPr lang="en-US" sz="3200" dirty="0">
              <a:solidFill>
                <a:srgbClr val="7030A0"/>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2616867"/>
            <a:ext cx="3814011" cy="3814011"/>
          </a:xfrm>
          <a:prstGeom prst="rect">
            <a:avLst/>
          </a:prstGeom>
        </p:spPr>
      </p:pic>
    </p:spTree>
    <p:extLst>
      <p:ext uri="{BB962C8B-B14F-4D97-AF65-F5344CB8AC3E}">
        <p14:creationId xmlns:p14="http://schemas.microsoft.com/office/powerpoint/2010/main" val="330559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156029" y="661877"/>
            <a:ext cx="8494295" cy="3108543"/>
          </a:xfrm>
          <a:prstGeom prst="rect">
            <a:avLst/>
          </a:prstGeom>
          <a:ln>
            <a:solidFill>
              <a:srgbClr val="C00000"/>
            </a:solidFill>
          </a:ln>
        </p:spPr>
        <p:txBody>
          <a:bodyPr wrap="square">
            <a:spAutoFit/>
          </a:bodyPr>
          <a:lstStyle/>
          <a:p>
            <a:r>
              <a:rPr lang="vi-VN" sz="2400" b="1" dirty="0">
                <a:solidFill>
                  <a:srgbClr val="00B0F0"/>
                </a:solidFill>
                <a:latin typeface="+mj-lt"/>
              </a:rPr>
              <a:t>2. Phương pháp, hình thức tổ chức</a:t>
            </a:r>
          </a:p>
          <a:p>
            <a:r>
              <a:rPr lang="vi-VN" sz="2400" b="1" dirty="0">
                <a:solidFill>
                  <a:srgbClr val="00B0F0"/>
                </a:solidFill>
                <a:latin typeface="+mj-lt"/>
              </a:rPr>
              <a:t>Hoạt động 1:  Cô kể truyện </a:t>
            </a:r>
            <a:r>
              <a:rPr lang="vi-VN" sz="2400" b="1" dirty="0">
                <a:solidFill>
                  <a:srgbClr val="00B0F0"/>
                </a:solidFill>
                <a:latin typeface="+mj-lt"/>
              </a:rPr>
              <a:t>“</a:t>
            </a:r>
            <a:r>
              <a:rPr lang="en-US" sz="2400" b="1" dirty="0" err="1">
                <a:solidFill>
                  <a:srgbClr val="00B0F0"/>
                </a:solidFill>
                <a:latin typeface="+mj-lt"/>
              </a:rPr>
              <a:t>Chú</a:t>
            </a:r>
            <a:r>
              <a:rPr lang="en-US" sz="2400" b="1" dirty="0">
                <a:solidFill>
                  <a:srgbClr val="00B0F0"/>
                </a:solidFill>
                <a:latin typeface="+mj-lt"/>
              </a:rPr>
              <a:t> </a:t>
            </a:r>
            <a:r>
              <a:rPr lang="en-US" sz="2400" b="1" dirty="0" err="1">
                <a:solidFill>
                  <a:srgbClr val="00B0F0"/>
                </a:solidFill>
                <a:latin typeface="+mj-lt"/>
              </a:rPr>
              <a:t>Thỏ</a:t>
            </a:r>
            <a:r>
              <a:rPr lang="en-US" sz="2400" b="1" dirty="0">
                <a:solidFill>
                  <a:srgbClr val="00B0F0"/>
                </a:solidFill>
                <a:latin typeface="+mj-lt"/>
              </a:rPr>
              <a:t> </a:t>
            </a:r>
            <a:r>
              <a:rPr lang="en-US" sz="2400" b="1" dirty="0" err="1">
                <a:solidFill>
                  <a:srgbClr val="00B0F0"/>
                </a:solidFill>
                <a:latin typeface="+mj-lt"/>
              </a:rPr>
              <a:t>tinh</a:t>
            </a:r>
            <a:r>
              <a:rPr lang="en-US" sz="2400" b="1" dirty="0">
                <a:solidFill>
                  <a:srgbClr val="00B0F0"/>
                </a:solidFill>
                <a:latin typeface="+mj-lt"/>
              </a:rPr>
              <a:t> </a:t>
            </a:r>
            <a:r>
              <a:rPr lang="en-US" sz="2400" b="1" dirty="0" err="1">
                <a:solidFill>
                  <a:srgbClr val="00B0F0"/>
                </a:solidFill>
                <a:latin typeface="+mj-lt"/>
              </a:rPr>
              <a:t>khôn</a:t>
            </a:r>
            <a:r>
              <a:rPr lang="vi-VN" sz="2400" b="1" dirty="0">
                <a:solidFill>
                  <a:srgbClr val="00B0F0"/>
                </a:solidFill>
                <a:latin typeface="+mj-lt"/>
              </a:rPr>
              <a:t>” </a:t>
            </a:r>
          </a:p>
          <a:p>
            <a:r>
              <a:rPr lang="vi-VN" sz="2400" b="1" dirty="0">
                <a:solidFill>
                  <a:srgbClr val="00B0F0"/>
                </a:solidFill>
                <a:latin typeface="+mj-lt"/>
              </a:rPr>
              <a:t>- </a:t>
            </a:r>
            <a:r>
              <a:rPr lang="vi-VN" sz="2400" b="1" dirty="0">
                <a:solidFill>
                  <a:srgbClr val="00B0F0"/>
                </a:solidFill>
                <a:latin typeface="+mj-lt"/>
              </a:rPr>
              <a:t>Lần 1: Cô kể truyện bằng rối tạp dề cho trẻ </a:t>
            </a:r>
            <a:r>
              <a:rPr lang="vi-VN" sz="2400" b="1" dirty="0">
                <a:solidFill>
                  <a:srgbClr val="00B0F0"/>
                </a:solidFill>
                <a:latin typeface="+mj-lt"/>
              </a:rPr>
              <a:t>nghe</a:t>
            </a:r>
          </a:p>
          <a:p>
            <a:r>
              <a:rPr lang="en-US" sz="2800" b="1" dirty="0" smtClean="0">
                <a:solidFill>
                  <a:srgbClr val="00B0F0"/>
                </a:solidFill>
                <a:latin typeface="+mj-lt"/>
              </a:rPr>
              <a:t>- </a:t>
            </a:r>
            <a:r>
              <a:rPr lang="vi-VN" sz="2400" b="1" dirty="0" smtClean="0">
                <a:solidFill>
                  <a:srgbClr val="00B0F0"/>
                </a:solidFill>
                <a:latin typeface="+mj-lt"/>
              </a:rPr>
              <a:t>Hỏi </a:t>
            </a:r>
            <a:r>
              <a:rPr lang="vi-VN" sz="2400" b="1" dirty="0">
                <a:solidFill>
                  <a:srgbClr val="00B0F0"/>
                </a:solidFill>
                <a:latin typeface="+mj-lt"/>
              </a:rPr>
              <a:t>trẻ tên câu chuyện</a:t>
            </a:r>
            <a:endParaRPr lang="en-US" sz="2400" b="1" dirty="0">
              <a:solidFill>
                <a:srgbClr val="00B0F0"/>
              </a:solidFill>
              <a:latin typeface="+mj-lt"/>
            </a:endParaRPr>
          </a:p>
          <a:p>
            <a:r>
              <a:rPr lang="en-US" sz="2400" b="1" dirty="0" smtClean="0">
                <a:solidFill>
                  <a:srgbClr val="00B0F0"/>
                </a:solidFill>
                <a:latin typeface="+mj-lt"/>
              </a:rPr>
              <a:t>- </a:t>
            </a:r>
            <a:r>
              <a:rPr lang="vi-VN" sz="2400" b="1" dirty="0" smtClean="0">
                <a:solidFill>
                  <a:srgbClr val="00B0F0"/>
                </a:solidFill>
                <a:latin typeface="+mj-lt"/>
              </a:rPr>
              <a:t>Giảng </a:t>
            </a:r>
            <a:r>
              <a:rPr lang="vi-VN" sz="2400" b="1" dirty="0">
                <a:solidFill>
                  <a:srgbClr val="00B0F0"/>
                </a:solidFill>
                <a:latin typeface="+mj-lt"/>
              </a:rPr>
              <a:t>nội dung </a:t>
            </a:r>
            <a:r>
              <a:rPr lang="vi-VN" sz="2400" b="1" dirty="0" smtClean="0">
                <a:solidFill>
                  <a:srgbClr val="00B0F0"/>
                </a:solidFill>
                <a:latin typeface="+mj-lt"/>
              </a:rPr>
              <a:t>:</a:t>
            </a:r>
            <a:r>
              <a:rPr lang="vi-VN" sz="2400" b="1" dirty="0">
                <a:solidFill>
                  <a:srgbClr val="00B0F0"/>
                </a:solidFill>
                <a:latin typeface="+mj-lt"/>
              </a:rPr>
              <a:t> Các con ơi câu truyện “Chú thỏ tinh khôn” kể về bạn thỏ con suýt nữa thì bị cá sấu ăn thịt nhưng với sự bình tĩnh, thông minh nhanh trí của mình nên đã thoát khỏi miệng cá sấu đấy.</a:t>
            </a:r>
          </a:p>
        </p:txBody>
      </p:sp>
    </p:spTree>
    <p:extLst>
      <p:ext uri="{BB962C8B-B14F-4D97-AF65-F5344CB8AC3E}">
        <p14:creationId xmlns:p14="http://schemas.microsoft.com/office/powerpoint/2010/main" val="1263186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543119" y="1451630"/>
            <a:ext cx="6635150" cy="646331"/>
          </a:xfrm>
          <a:prstGeom prst="rect">
            <a:avLst/>
          </a:prstGeom>
        </p:spPr>
        <p:txBody>
          <a:bodyPr wrap="none">
            <a:spAutoFit/>
          </a:bodyPr>
          <a:lstStyle/>
          <a:p>
            <a:r>
              <a:rPr lang="vi-VN" sz="3600" b="1" dirty="0">
                <a:solidFill>
                  <a:schemeClr val="accent6">
                    <a:lumMod val="75000"/>
                  </a:schemeClr>
                </a:solidFill>
                <a:latin typeface="+mj-lt"/>
              </a:rPr>
              <a:t>Lần 2: Cô kể truyện bằng sa bàn</a:t>
            </a:r>
            <a:endParaRPr lang="en-US" sz="3600" b="1" dirty="0">
              <a:solidFill>
                <a:schemeClr val="accent6">
                  <a:lumMod val="75000"/>
                </a:schemeClr>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562" y="2869531"/>
            <a:ext cx="3643563" cy="3643563"/>
          </a:xfrm>
          <a:prstGeom prst="rect">
            <a:avLst/>
          </a:prstGeom>
        </p:spPr>
      </p:pic>
    </p:spTree>
    <p:extLst>
      <p:ext uri="{BB962C8B-B14F-4D97-AF65-F5344CB8AC3E}">
        <p14:creationId xmlns:p14="http://schemas.microsoft.com/office/powerpoint/2010/main" val="393779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9" y="0"/>
            <a:ext cx="12284539" cy="6858000"/>
          </a:xfrm>
          <a:prstGeom prst="rect">
            <a:avLst/>
          </a:prstGeom>
        </p:spPr>
      </p:pic>
      <p:sp>
        <p:nvSpPr>
          <p:cNvPr id="5" name="Rectangle 4"/>
          <p:cNvSpPr/>
          <p:nvPr/>
        </p:nvSpPr>
        <p:spPr>
          <a:xfrm>
            <a:off x="425115" y="260230"/>
            <a:ext cx="7046495" cy="1569660"/>
          </a:xfrm>
          <a:prstGeom prst="rect">
            <a:avLst/>
          </a:prstGeom>
        </p:spPr>
        <p:txBody>
          <a:bodyPr wrap="square">
            <a:spAutoFit/>
          </a:bodyPr>
          <a:lstStyle/>
          <a:p>
            <a:r>
              <a:rPr lang="vi-VN" sz="2400" b="1" dirty="0">
                <a:solidFill>
                  <a:srgbClr val="7030A0"/>
                </a:solidFill>
                <a:latin typeface="+mj-lt"/>
              </a:rPr>
              <a:t>Hoạt động 2: Trích dẫn, giảng giải, đàm thoại: </a:t>
            </a:r>
          </a:p>
          <a:p>
            <a:r>
              <a:rPr lang="en-US" sz="2400" b="1" dirty="0">
                <a:solidFill>
                  <a:srgbClr val="7030A0"/>
                </a:solidFill>
                <a:latin typeface="+mj-lt"/>
              </a:rPr>
              <a:t>- </a:t>
            </a:r>
            <a:r>
              <a:rPr lang="en-US" sz="2400" dirty="0" err="1">
                <a:solidFill>
                  <a:srgbClr val="7030A0"/>
                </a:solidFill>
                <a:latin typeface="Times New Roman" panose="02020603050405020304" pitchFamily="18" charset="0"/>
                <a:cs typeface="Times New Roman" panose="02020603050405020304" pitchFamily="18" charset="0"/>
              </a:rPr>
              <a:t>Cô</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vừa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kể</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chúng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nghe</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truyện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gì</a:t>
            </a:r>
            <a:r>
              <a:rPr lang="en-US" sz="2400" dirty="0">
                <a:solidFill>
                  <a:srgbClr val="7030A0"/>
                </a:solidFill>
                <a:latin typeface="Times New Roman" panose="02020603050405020304" pitchFamily="18" charset="0"/>
                <a:cs typeface="Times New Roman" panose="02020603050405020304" pitchFamily="18" charset="0"/>
              </a:rPr>
              <a:t>?</a:t>
            </a:r>
          </a:p>
          <a:p>
            <a:pPr indent="-342900">
              <a:buFontTx/>
              <a:buChar char="-"/>
            </a:pP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truyện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có</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những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vật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nào</a:t>
            </a:r>
            <a:r>
              <a:rPr lang="vi-VN" sz="2400" dirty="0">
                <a:solidFill>
                  <a:srgbClr val="7030A0"/>
                </a:solidFill>
                <a:latin typeface="Times New Roman" panose="02020603050405020304" pitchFamily="18" charset="0"/>
                <a:cs typeface="Times New Roman" panose="02020603050405020304" pitchFamily="18" charset="0"/>
              </a:rPr>
              <a:t>?</a:t>
            </a:r>
          </a:p>
          <a:p>
            <a:pPr marL="342900" indent="-342900">
              <a:buFontTx/>
              <a:buChar char="-"/>
            </a:pP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Thỏ</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Sấu</a:t>
            </a:r>
            <a:r>
              <a:rPr lang="en-US" sz="2400"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13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989" y="470919"/>
            <a:ext cx="7070557" cy="1323439"/>
          </a:xfrm>
          <a:prstGeom prst="rect">
            <a:avLst/>
          </a:prstGeom>
        </p:spPr>
        <p:txBody>
          <a:bodyPr wrap="square">
            <a:spAutoFit/>
          </a:bodyPr>
          <a:lstStyle/>
          <a:p>
            <a:r>
              <a:rPr lang="en-US" dirty="0" smtClean="0"/>
              <a:t> </a:t>
            </a:r>
            <a:r>
              <a:rPr lang="en-US" sz="2000" dirty="0" smtClean="0">
                <a:solidFill>
                  <a:srgbClr val="7030A0"/>
                </a:solidFill>
              </a:rPr>
              <a:t>+ </a:t>
            </a:r>
            <a:r>
              <a:rPr lang="en-US" sz="2000" dirty="0" err="1">
                <a:solidFill>
                  <a:srgbClr val="7030A0"/>
                </a:solidFill>
              </a:rPr>
              <a:t>Thỏ</a:t>
            </a:r>
            <a:r>
              <a:rPr lang="en-US" sz="2000" dirty="0">
                <a:solidFill>
                  <a:srgbClr val="7030A0"/>
                </a:solidFill>
              </a:rPr>
              <a:t> con </a:t>
            </a:r>
            <a:r>
              <a:rPr lang="en-US" sz="2000" dirty="0" err="1">
                <a:solidFill>
                  <a:srgbClr val="7030A0"/>
                </a:solidFill>
              </a:rPr>
              <a:t>đi</a:t>
            </a:r>
            <a:r>
              <a:rPr lang="en-US" sz="2000" dirty="0">
                <a:solidFill>
                  <a:srgbClr val="7030A0"/>
                </a:solidFill>
              </a:rPr>
              <a:t> </a:t>
            </a:r>
            <a:r>
              <a:rPr lang="en-US" sz="2000" dirty="0" err="1">
                <a:solidFill>
                  <a:srgbClr val="7030A0"/>
                </a:solidFill>
              </a:rPr>
              <a:t>ra</a:t>
            </a:r>
            <a:r>
              <a:rPr lang="en-US" sz="2000" dirty="0">
                <a:solidFill>
                  <a:srgbClr val="7030A0"/>
                </a:solidFill>
              </a:rPr>
              <a:t> </a:t>
            </a:r>
            <a:r>
              <a:rPr lang="en-US" sz="2000" dirty="0" err="1">
                <a:solidFill>
                  <a:srgbClr val="7030A0"/>
                </a:solidFill>
              </a:rPr>
              <a:t>bờ</a:t>
            </a:r>
            <a:r>
              <a:rPr lang="en-US" sz="2000" dirty="0">
                <a:solidFill>
                  <a:srgbClr val="7030A0"/>
                </a:solidFill>
              </a:rPr>
              <a:t> </a:t>
            </a:r>
            <a:r>
              <a:rPr lang="en-US" sz="2000" dirty="0" err="1">
                <a:solidFill>
                  <a:srgbClr val="7030A0"/>
                </a:solidFill>
              </a:rPr>
              <a:t>sông</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gì</a:t>
            </a:r>
            <a:r>
              <a:rPr lang="en-US" sz="2000" dirty="0">
                <a:solidFill>
                  <a:srgbClr val="7030A0"/>
                </a:solidFill>
              </a:rPr>
              <a:t>?</a:t>
            </a:r>
          </a:p>
          <a:p>
            <a:r>
              <a:rPr lang="en-US" sz="2000" dirty="0">
                <a:solidFill>
                  <a:srgbClr val="7030A0"/>
                </a:solidFill>
              </a:rPr>
              <a:t>  + </a:t>
            </a:r>
            <a:r>
              <a:rPr lang="en-US" sz="2000" dirty="0" err="1">
                <a:solidFill>
                  <a:srgbClr val="7030A0"/>
                </a:solidFill>
              </a:rPr>
              <a:t>Thỏ</a:t>
            </a:r>
            <a:r>
              <a:rPr lang="en-US" sz="2000" dirty="0">
                <a:solidFill>
                  <a:srgbClr val="7030A0"/>
                </a:solidFill>
              </a:rPr>
              <a:t> con </a:t>
            </a:r>
            <a:r>
              <a:rPr lang="en-US" sz="2000" dirty="0" err="1">
                <a:solidFill>
                  <a:srgbClr val="7030A0"/>
                </a:solidFill>
              </a:rPr>
              <a:t>đã</a:t>
            </a:r>
            <a:r>
              <a:rPr lang="en-US" sz="2000" dirty="0">
                <a:solidFill>
                  <a:srgbClr val="7030A0"/>
                </a:solidFill>
              </a:rPr>
              <a:t> </a:t>
            </a:r>
            <a:r>
              <a:rPr lang="en-US" sz="2000" dirty="0" err="1">
                <a:solidFill>
                  <a:srgbClr val="7030A0"/>
                </a:solidFill>
              </a:rPr>
              <a:t>gặp</a:t>
            </a:r>
            <a:r>
              <a:rPr lang="en-US" sz="2000" dirty="0">
                <a:solidFill>
                  <a:srgbClr val="7030A0"/>
                </a:solidFill>
              </a:rPr>
              <a:t> </a:t>
            </a:r>
            <a:r>
              <a:rPr lang="en-US" sz="2000" dirty="0" err="1">
                <a:solidFill>
                  <a:srgbClr val="7030A0"/>
                </a:solidFill>
              </a:rPr>
              <a:t>ai</a:t>
            </a:r>
            <a:r>
              <a:rPr lang="en-US" sz="2000" dirty="0">
                <a:solidFill>
                  <a:srgbClr val="7030A0"/>
                </a:solidFill>
              </a:rPr>
              <a:t>?</a:t>
            </a:r>
          </a:p>
          <a:p>
            <a:r>
              <a:rPr lang="en-US" sz="2000" dirty="0">
                <a:solidFill>
                  <a:srgbClr val="7030A0"/>
                </a:solidFill>
              </a:rPr>
              <a:t>  + </a:t>
            </a:r>
            <a:r>
              <a:rPr lang="en-US" sz="2000" dirty="0" err="1">
                <a:solidFill>
                  <a:srgbClr val="7030A0"/>
                </a:solidFill>
              </a:rPr>
              <a:t>Khi</a:t>
            </a:r>
            <a:r>
              <a:rPr lang="en-US" sz="2000" dirty="0">
                <a:solidFill>
                  <a:srgbClr val="7030A0"/>
                </a:solidFill>
              </a:rPr>
              <a:t> </a:t>
            </a:r>
            <a:r>
              <a:rPr lang="en-US" sz="2000" dirty="0" err="1">
                <a:solidFill>
                  <a:srgbClr val="7030A0"/>
                </a:solidFill>
              </a:rPr>
              <a:t>nhìn</a:t>
            </a:r>
            <a:r>
              <a:rPr lang="en-US" sz="2000" dirty="0">
                <a:solidFill>
                  <a:srgbClr val="7030A0"/>
                </a:solidFill>
              </a:rPr>
              <a:t> </a:t>
            </a:r>
            <a:r>
              <a:rPr lang="en-US" sz="2000" dirty="0" err="1">
                <a:solidFill>
                  <a:srgbClr val="7030A0"/>
                </a:solidFill>
              </a:rPr>
              <a:t>thấy</a:t>
            </a:r>
            <a:r>
              <a:rPr lang="en-US" sz="2000" dirty="0">
                <a:solidFill>
                  <a:srgbClr val="7030A0"/>
                </a:solidFill>
              </a:rPr>
              <a:t> </a:t>
            </a:r>
            <a:r>
              <a:rPr lang="en-US" sz="2000" dirty="0" err="1">
                <a:solidFill>
                  <a:srgbClr val="7030A0"/>
                </a:solidFill>
              </a:rPr>
              <a:t>thỏ</a:t>
            </a:r>
            <a:r>
              <a:rPr lang="en-US" sz="2000" dirty="0">
                <a:solidFill>
                  <a:srgbClr val="7030A0"/>
                </a:solidFill>
              </a:rPr>
              <a:t>, </a:t>
            </a:r>
            <a:r>
              <a:rPr lang="en-US" sz="2000" dirty="0" err="1">
                <a:solidFill>
                  <a:srgbClr val="7030A0"/>
                </a:solidFill>
              </a:rPr>
              <a:t>cá</a:t>
            </a:r>
            <a:r>
              <a:rPr lang="en-US" sz="2000" dirty="0">
                <a:solidFill>
                  <a:srgbClr val="7030A0"/>
                </a:solidFill>
              </a:rPr>
              <a:t> </a:t>
            </a:r>
            <a:r>
              <a:rPr lang="en-US" sz="2000" dirty="0" err="1">
                <a:solidFill>
                  <a:srgbClr val="7030A0"/>
                </a:solidFill>
              </a:rPr>
              <a:t>sấu</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gì</a:t>
            </a:r>
            <a:r>
              <a:rPr lang="en-US" sz="2000" dirty="0">
                <a:solidFill>
                  <a:srgbClr val="7030A0"/>
                </a:solidFill>
              </a:rPr>
              <a:t>?</a:t>
            </a:r>
          </a:p>
          <a:p>
            <a:r>
              <a:rPr lang="en-US" sz="2000" dirty="0">
                <a:solidFill>
                  <a:srgbClr val="7030A0"/>
                </a:solidFill>
              </a:rPr>
              <a:t>  + </a:t>
            </a:r>
            <a:r>
              <a:rPr lang="en-US" sz="2000" dirty="0" err="1">
                <a:solidFill>
                  <a:srgbClr val="7030A0"/>
                </a:solidFill>
              </a:rPr>
              <a:t>Khi</a:t>
            </a:r>
            <a:r>
              <a:rPr lang="en-US" sz="2000" dirty="0">
                <a:solidFill>
                  <a:srgbClr val="7030A0"/>
                </a:solidFill>
              </a:rPr>
              <a:t> </a:t>
            </a:r>
            <a:r>
              <a:rPr lang="en-US" sz="2000" dirty="0" err="1">
                <a:solidFill>
                  <a:srgbClr val="7030A0"/>
                </a:solidFill>
              </a:rPr>
              <a:t>bị</a:t>
            </a:r>
            <a:r>
              <a:rPr lang="en-US" sz="2000" dirty="0">
                <a:solidFill>
                  <a:srgbClr val="7030A0"/>
                </a:solidFill>
              </a:rPr>
              <a:t> </a:t>
            </a:r>
            <a:r>
              <a:rPr lang="en-US" sz="2000" dirty="0" err="1">
                <a:solidFill>
                  <a:srgbClr val="7030A0"/>
                </a:solidFill>
              </a:rPr>
              <a:t>cá</a:t>
            </a:r>
            <a:r>
              <a:rPr lang="en-US" sz="2000" dirty="0">
                <a:solidFill>
                  <a:srgbClr val="7030A0"/>
                </a:solidFill>
              </a:rPr>
              <a:t> </a:t>
            </a:r>
            <a:r>
              <a:rPr lang="en-US" sz="2000" dirty="0" err="1">
                <a:solidFill>
                  <a:srgbClr val="7030A0"/>
                </a:solidFill>
              </a:rPr>
              <a:t>sấu</a:t>
            </a:r>
            <a:r>
              <a:rPr lang="en-US" sz="2000" dirty="0">
                <a:solidFill>
                  <a:srgbClr val="7030A0"/>
                </a:solidFill>
              </a:rPr>
              <a:t> </a:t>
            </a:r>
            <a:r>
              <a:rPr lang="en-US" sz="2000" dirty="0" err="1">
                <a:solidFill>
                  <a:srgbClr val="7030A0"/>
                </a:solidFill>
              </a:rPr>
              <a:t>đớp</a:t>
            </a:r>
            <a:r>
              <a:rPr lang="en-US" sz="2000" dirty="0">
                <a:solidFill>
                  <a:srgbClr val="7030A0"/>
                </a:solidFill>
              </a:rPr>
              <a:t> </a:t>
            </a:r>
            <a:r>
              <a:rPr lang="en-US" sz="2000" dirty="0" err="1">
                <a:solidFill>
                  <a:srgbClr val="7030A0"/>
                </a:solidFill>
              </a:rPr>
              <a:t>gọn</a:t>
            </a:r>
            <a:r>
              <a:rPr lang="en-US" sz="2000" dirty="0">
                <a:solidFill>
                  <a:srgbClr val="7030A0"/>
                </a:solidFill>
              </a:rPr>
              <a:t> </a:t>
            </a:r>
            <a:r>
              <a:rPr lang="en-US" sz="2000" dirty="0" err="1">
                <a:solidFill>
                  <a:srgbClr val="7030A0"/>
                </a:solidFill>
              </a:rPr>
              <a:t>vào</a:t>
            </a:r>
            <a:r>
              <a:rPr lang="en-US" sz="2000" dirty="0">
                <a:solidFill>
                  <a:srgbClr val="7030A0"/>
                </a:solidFill>
              </a:rPr>
              <a:t> </a:t>
            </a:r>
            <a:r>
              <a:rPr lang="en-US" sz="2000" dirty="0" err="1">
                <a:solidFill>
                  <a:srgbClr val="7030A0"/>
                </a:solidFill>
              </a:rPr>
              <a:t>miệng</a:t>
            </a:r>
            <a:r>
              <a:rPr lang="en-US" sz="2000" dirty="0">
                <a:solidFill>
                  <a:srgbClr val="7030A0"/>
                </a:solidFill>
              </a:rPr>
              <a:t> </a:t>
            </a:r>
            <a:r>
              <a:rPr lang="en-US" sz="2000" dirty="0" err="1">
                <a:solidFill>
                  <a:srgbClr val="7030A0"/>
                </a:solidFill>
              </a:rPr>
              <a:t>thì</a:t>
            </a:r>
            <a:r>
              <a:rPr lang="en-US" sz="2000" dirty="0">
                <a:solidFill>
                  <a:srgbClr val="7030A0"/>
                </a:solidFill>
              </a:rPr>
              <a:t> </a:t>
            </a:r>
            <a:r>
              <a:rPr lang="en-US" sz="2000" dirty="0" err="1">
                <a:solidFill>
                  <a:srgbClr val="7030A0"/>
                </a:solidFill>
              </a:rPr>
              <a:t>thỏ</a:t>
            </a:r>
            <a:r>
              <a:rPr lang="en-US" sz="2000" dirty="0">
                <a:solidFill>
                  <a:srgbClr val="7030A0"/>
                </a:solidFill>
              </a:rPr>
              <a:t> </a:t>
            </a:r>
            <a:r>
              <a:rPr lang="en-US" sz="2000" dirty="0" err="1">
                <a:solidFill>
                  <a:srgbClr val="7030A0"/>
                </a:solidFill>
              </a:rPr>
              <a:t>cảm</a:t>
            </a:r>
            <a:r>
              <a:rPr lang="en-US" sz="2000" dirty="0">
                <a:solidFill>
                  <a:srgbClr val="7030A0"/>
                </a:solidFill>
              </a:rPr>
              <a:t> </a:t>
            </a:r>
            <a:r>
              <a:rPr lang="en-US" sz="2000" dirty="0" err="1">
                <a:solidFill>
                  <a:srgbClr val="7030A0"/>
                </a:solidFill>
              </a:rPr>
              <a:t>thấy</a:t>
            </a:r>
            <a:r>
              <a:rPr lang="en-US" sz="2000" dirty="0">
                <a:solidFill>
                  <a:srgbClr val="7030A0"/>
                </a:solidFill>
              </a:rPr>
              <a:t> </a:t>
            </a:r>
            <a:r>
              <a:rPr lang="en-US" sz="2000" dirty="0" err="1">
                <a:solidFill>
                  <a:srgbClr val="7030A0"/>
                </a:solidFill>
              </a:rPr>
              <a:t>thế</a:t>
            </a:r>
            <a:r>
              <a:rPr lang="en-US" sz="2000" dirty="0">
                <a:solidFill>
                  <a:srgbClr val="7030A0"/>
                </a:solidFill>
              </a:rPr>
              <a:t> </a:t>
            </a:r>
            <a:r>
              <a:rPr lang="en-US" sz="2000" dirty="0" err="1">
                <a:solidFill>
                  <a:srgbClr val="7030A0"/>
                </a:solidFill>
              </a:rPr>
              <a:t>nào</a:t>
            </a:r>
            <a:r>
              <a:rPr lang="en-US" sz="2000" dirty="0">
                <a:solidFill>
                  <a:srgbClr val="7030A0"/>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89" y="2471208"/>
            <a:ext cx="7620000" cy="4286250"/>
          </a:xfrm>
          <a:prstGeom prst="rect">
            <a:avLst/>
          </a:prstGeom>
        </p:spPr>
      </p:pic>
    </p:spTree>
    <p:extLst>
      <p:ext uri="{BB962C8B-B14F-4D97-AF65-F5344CB8AC3E}">
        <p14:creationId xmlns:p14="http://schemas.microsoft.com/office/powerpoint/2010/main" val="331552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0"/>
            <a:ext cx="12288253" cy="6858000"/>
          </a:xfrm>
          <a:prstGeom prst="rect">
            <a:avLst/>
          </a:prstGeom>
        </p:spPr>
      </p:pic>
      <p:sp>
        <p:nvSpPr>
          <p:cNvPr id="4" name="Rectangle 3"/>
          <p:cNvSpPr/>
          <p:nvPr/>
        </p:nvSpPr>
        <p:spPr>
          <a:xfrm>
            <a:off x="0" y="356209"/>
            <a:ext cx="6096000" cy="707886"/>
          </a:xfrm>
          <a:prstGeom prst="rect">
            <a:avLst/>
          </a:prstGeom>
        </p:spPr>
        <p:txBody>
          <a:bodyPr>
            <a:spAutoFit/>
          </a:bodyPr>
          <a:lstStyle/>
          <a:p>
            <a:r>
              <a:rPr lang="en-US" sz="2000" dirty="0">
                <a:solidFill>
                  <a:srgbClr val="7030A0"/>
                </a:solidFill>
              </a:rPr>
              <a:t>+</a:t>
            </a:r>
            <a:r>
              <a:rPr lang="en-US" sz="2000" dirty="0" err="1">
                <a:solidFill>
                  <a:srgbClr val="7030A0"/>
                </a:solidFill>
              </a:rPr>
              <a:t>Thỏ</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nói</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với</a:t>
            </a:r>
            <a:r>
              <a:rPr lang="en-US" sz="2000" dirty="0">
                <a:solidFill>
                  <a:srgbClr val="7030A0"/>
                </a:solidFill>
              </a:rPr>
              <a:t> </a:t>
            </a:r>
            <a:r>
              <a:rPr lang="en-US" sz="2000" dirty="0" err="1">
                <a:solidFill>
                  <a:srgbClr val="7030A0"/>
                </a:solidFill>
              </a:rPr>
              <a:t>cá</a:t>
            </a:r>
            <a:r>
              <a:rPr lang="en-US" sz="2000" dirty="0">
                <a:solidFill>
                  <a:srgbClr val="7030A0"/>
                </a:solidFill>
              </a:rPr>
              <a:t> </a:t>
            </a:r>
            <a:r>
              <a:rPr lang="en-US" sz="2000" dirty="0" err="1">
                <a:solidFill>
                  <a:srgbClr val="7030A0"/>
                </a:solidFill>
              </a:rPr>
              <a:t>sấu</a:t>
            </a:r>
            <a:r>
              <a:rPr lang="en-US" sz="2000" dirty="0">
                <a:solidFill>
                  <a:srgbClr val="7030A0"/>
                </a:solidFill>
              </a:rPr>
              <a:t>?</a:t>
            </a:r>
          </a:p>
          <a:p>
            <a:r>
              <a:rPr lang="en-US" sz="2000" dirty="0">
                <a:solidFill>
                  <a:srgbClr val="7030A0"/>
                </a:solidFill>
              </a:rPr>
              <a:t> </a:t>
            </a:r>
            <a:r>
              <a:rPr lang="en-US" sz="2000" dirty="0" smtClean="0">
                <a:solidFill>
                  <a:srgbClr val="7030A0"/>
                </a:solidFill>
              </a:rPr>
              <a:t>+ </a:t>
            </a:r>
            <a:r>
              <a:rPr lang="en-US" sz="2000" dirty="0" err="1">
                <a:solidFill>
                  <a:srgbClr val="7030A0"/>
                </a:solidFill>
              </a:rPr>
              <a:t>Nghe</a:t>
            </a:r>
            <a:r>
              <a:rPr lang="en-US" sz="2000" dirty="0">
                <a:solidFill>
                  <a:srgbClr val="7030A0"/>
                </a:solidFill>
              </a:rPr>
              <a:t> </a:t>
            </a:r>
            <a:r>
              <a:rPr lang="en-US" sz="2000" dirty="0" err="1">
                <a:solidFill>
                  <a:srgbClr val="7030A0"/>
                </a:solidFill>
              </a:rPr>
              <a:t>Thỏ</a:t>
            </a:r>
            <a:r>
              <a:rPr lang="en-US" sz="2000" dirty="0">
                <a:solidFill>
                  <a:srgbClr val="7030A0"/>
                </a:solidFill>
              </a:rPr>
              <a:t> </a:t>
            </a:r>
            <a:r>
              <a:rPr lang="en-US" sz="2000" dirty="0" err="1">
                <a:solidFill>
                  <a:srgbClr val="7030A0"/>
                </a:solidFill>
              </a:rPr>
              <a:t>nói</a:t>
            </a:r>
            <a:r>
              <a:rPr lang="en-US" sz="2000" dirty="0">
                <a:solidFill>
                  <a:srgbClr val="7030A0"/>
                </a:solidFill>
              </a:rPr>
              <a:t>, </a:t>
            </a:r>
            <a:r>
              <a:rPr lang="en-US" sz="2000" dirty="0" err="1">
                <a:solidFill>
                  <a:srgbClr val="7030A0"/>
                </a:solidFill>
              </a:rPr>
              <a:t>cá</a:t>
            </a:r>
            <a:r>
              <a:rPr lang="en-US" sz="2000" dirty="0">
                <a:solidFill>
                  <a:srgbClr val="7030A0"/>
                </a:solidFill>
              </a:rPr>
              <a:t> </a:t>
            </a:r>
            <a:r>
              <a:rPr lang="en-US" sz="2000" dirty="0" err="1">
                <a:solidFill>
                  <a:srgbClr val="7030A0"/>
                </a:solidFill>
              </a:rPr>
              <a:t>sấu</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gì</a:t>
            </a:r>
            <a:r>
              <a:rPr lang="en-US" sz="2000" dirty="0">
                <a:solidFill>
                  <a:srgbClr val="7030A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420304"/>
            <a:ext cx="7153682" cy="4010659"/>
          </a:xfrm>
          <a:prstGeom prst="rect">
            <a:avLst/>
          </a:prstGeom>
        </p:spPr>
      </p:pic>
    </p:spTree>
    <p:extLst>
      <p:ext uri="{BB962C8B-B14F-4D97-AF65-F5344CB8AC3E}">
        <p14:creationId xmlns:p14="http://schemas.microsoft.com/office/powerpoint/2010/main" val="396590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4" y="0"/>
            <a:ext cx="12288253" cy="6858000"/>
          </a:xfrm>
          <a:prstGeom prst="rect">
            <a:avLst/>
          </a:prstGeom>
        </p:spPr>
      </p:pic>
      <p:sp>
        <p:nvSpPr>
          <p:cNvPr id="4" name="Rectangle 3"/>
          <p:cNvSpPr/>
          <p:nvPr/>
        </p:nvSpPr>
        <p:spPr>
          <a:xfrm>
            <a:off x="0" y="356209"/>
            <a:ext cx="6096000" cy="400110"/>
          </a:xfrm>
          <a:prstGeom prst="rect">
            <a:avLst/>
          </a:prstGeom>
        </p:spPr>
        <p:txBody>
          <a:bodyPr>
            <a:spAutoFit/>
          </a:bodyPr>
          <a:lstStyle/>
          <a:p>
            <a:r>
              <a:rPr lang="vi-VN" sz="2000" dirty="0">
                <a:solidFill>
                  <a:srgbClr val="7030A0"/>
                </a:solidFill>
              </a:rPr>
              <a:t>+ Điều gì đã đến với thỏ khi cá sấu cười ha ha?</a:t>
            </a:r>
            <a:endParaRPr lang="en-US" sz="2000" dirty="0">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133" y="1020056"/>
            <a:ext cx="7163506" cy="4524375"/>
          </a:xfrm>
          <a:prstGeom prst="rect">
            <a:avLst/>
          </a:prstGeom>
        </p:spPr>
      </p:pic>
    </p:spTree>
    <p:extLst>
      <p:ext uri="{BB962C8B-B14F-4D97-AF65-F5344CB8AC3E}">
        <p14:creationId xmlns:p14="http://schemas.microsoft.com/office/powerpoint/2010/main" val="141904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49" y="2829579"/>
            <a:ext cx="4429625" cy="4429625"/>
          </a:xfrm>
          <a:prstGeom prst="rect">
            <a:avLst/>
          </a:prstGeom>
        </p:spPr>
      </p:pic>
      <p:sp>
        <p:nvSpPr>
          <p:cNvPr id="2" name="Rectangle 1"/>
          <p:cNvSpPr/>
          <p:nvPr/>
        </p:nvSpPr>
        <p:spPr>
          <a:xfrm>
            <a:off x="3517231" y="814625"/>
            <a:ext cx="6096000" cy="1631216"/>
          </a:xfrm>
          <a:prstGeom prst="rect">
            <a:avLst/>
          </a:prstGeom>
        </p:spPr>
        <p:txBody>
          <a:bodyPr>
            <a:spAutoFit/>
          </a:bodyPr>
          <a:lstStyle/>
          <a:p>
            <a:r>
              <a:rPr lang="vi-VN" sz="2000" dirty="0">
                <a:solidFill>
                  <a:srgbClr val="7030A0"/>
                </a:solidFill>
                <a:cs typeface="Times New Roman" panose="02020603050405020304" pitchFamily="18" charset="0"/>
              </a:rPr>
              <a:t>- Giáo dục: </a:t>
            </a:r>
            <a:r>
              <a:rPr lang="vi-VN" sz="2000" dirty="0">
                <a:solidFill>
                  <a:srgbClr val="7030A0"/>
                </a:solidFill>
                <a:cs typeface="Times New Roman" panose="02020603050405020304" pitchFamily="18" charset="0"/>
              </a:rPr>
              <a:t>chúng ta hãy học tập Thỏ luôn giữ bình tĩnh trong mọi tình huống nguy hiểm để mang lại an toàn cho bản thân mình nhé. Đặc biệt khi đi tham quan vườn bách thú gặp những con vật hung dữ các con không được lại gần hoặc trêu chúng nhé!</a:t>
            </a:r>
            <a:endParaRPr lang="en-US" sz="20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49576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319</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44</cp:revision>
  <dcterms:created xsi:type="dcterms:W3CDTF">2024-10-09T02:48:20Z</dcterms:created>
  <dcterms:modified xsi:type="dcterms:W3CDTF">2025-11-29T15:11:09Z</dcterms:modified>
</cp:coreProperties>
</file>