
<file path=[Content_Types].xml><?xml version="1.0" encoding="utf-8"?>
<Types xmlns="http://schemas.openxmlformats.org/package/2006/content-types">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9" r:id="rId5"/>
    <p:sldId id="261" r:id="rId6"/>
    <p:sldId id="263" r:id="rId7"/>
    <p:sldId id="258" r:id="rId8"/>
    <p:sldId id="265"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84"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7D25-7FCC-44DC-9DCA-3083B75A0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5EB01-20A8-4923-947C-B7CE2217F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8BE6F-D69D-4C9E-B99B-95CCF06F9F40}"/>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ECCA5BEA-E615-4FF6-AA2F-44996DA83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1EB57-57B3-4BC1-B02C-FCBAA3F8BAB9}"/>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82366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E67D-29D2-4EC2-A45D-2095BA8394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E9544-7798-4DD0-8A9B-5F7392762F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6642C-EBD1-4811-82B4-458E40846E06}"/>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D97961F6-37BC-4E44-B13C-EA31C2E53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0CD57-D682-44B6-8C68-C1BF9129C5CE}"/>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165318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D109A-7674-4C48-9D1C-F804D1978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02F64-6516-44D3-9425-FF3157094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BC08A-84B5-40D4-A9C8-702EEAC8E1BE}"/>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94D9A80D-BF0C-41A9-8075-42C5EA55E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598F1-0E81-4B23-9D35-8B79A88CBC79}"/>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189910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3B146D-93A7-4F3B-ACCE-CEF0ECD0D138}"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330445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B146D-93A7-4F3B-ACCE-CEF0ECD0D138}"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225081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3B146D-93A7-4F3B-ACCE-CEF0ECD0D138}"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111559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3B146D-93A7-4F3B-ACCE-CEF0ECD0D138}"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426130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B146D-93A7-4F3B-ACCE-CEF0ECD0D138}"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330663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3B146D-93A7-4F3B-ACCE-CEF0ECD0D138}"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3725424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B146D-93A7-4F3B-ACCE-CEF0ECD0D138}"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297169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3B146D-93A7-4F3B-ACCE-CEF0ECD0D138}"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111994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65A1-77D4-4141-AE1B-6AC7199E2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2E8EB-DCCE-4AF0-8E33-8B6F1FB77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E8AEA-F76B-40A1-8163-A286FA8C0535}"/>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20C35AF4-7082-4CFF-990B-E8C6DD513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56A73-AC0B-4A44-9D4E-E63CADD1BBA7}"/>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793466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3B146D-93A7-4F3B-ACCE-CEF0ECD0D138}"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363515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B146D-93A7-4F3B-ACCE-CEF0ECD0D138}"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309097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B146D-93A7-4F3B-ACCE-CEF0ECD0D138}"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E5AD-C7D5-49A6-9ECB-80EC5EEE150A}" type="slidenum">
              <a:rPr lang="en-US" smtClean="0"/>
              <a:t>‹#›</a:t>
            </a:fld>
            <a:endParaRPr lang="en-US"/>
          </a:p>
        </p:txBody>
      </p:sp>
    </p:spTree>
    <p:extLst>
      <p:ext uri="{BB962C8B-B14F-4D97-AF65-F5344CB8AC3E}">
        <p14:creationId xmlns:p14="http://schemas.microsoft.com/office/powerpoint/2010/main" val="27673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51FB-2805-42DC-8D87-B053B73C0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202456-C547-471B-BB26-CBBFBB96A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B9AD-513A-4AEE-9DE3-9649748716F1}"/>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184D3C7E-67DF-4895-89C4-42071AF2A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90776-2696-4DBB-8AFC-5295CB911D99}"/>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295382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09F0-8415-423A-BF39-291B543B3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5229F-795E-4A7B-9F27-D7D952032E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8561D3-C1B7-479C-913F-E53B6FFF9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B59320-055A-4B98-920D-45359FD241D2}"/>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6" name="Footer Placeholder 5">
            <a:extLst>
              <a:ext uri="{FF2B5EF4-FFF2-40B4-BE49-F238E27FC236}">
                <a16:creationId xmlns:a16="http://schemas.microsoft.com/office/drawing/2014/main" id="{1836E405-2ED7-4DC9-9533-C0FC9401B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030F3-71A8-40BA-8F06-04CB148E653F}"/>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17287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9CFC-47C8-460A-B2D3-9C71EDB0E3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A9385-E84E-416D-A151-38DA4FAB1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B6D9D-187F-4146-AD2C-A86C78C45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E9AA-A014-4D25-89F0-4BE48F471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44C23-8F15-4040-9449-599EE9BF5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8EE85-7394-4FCE-B7DE-3830C5845F17}"/>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8" name="Footer Placeholder 7">
            <a:extLst>
              <a:ext uri="{FF2B5EF4-FFF2-40B4-BE49-F238E27FC236}">
                <a16:creationId xmlns:a16="http://schemas.microsoft.com/office/drawing/2014/main" id="{65390CE4-CD08-4E70-9B42-3E0801467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1272C-D6C1-4376-99DD-65CE3253C336}"/>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116569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534A-924A-497A-8607-813C6DA27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45826-B13C-4F78-BE6A-7589B1AEF558}"/>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4" name="Footer Placeholder 3">
            <a:extLst>
              <a:ext uri="{FF2B5EF4-FFF2-40B4-BE49-F238E27FC236}">
                <a16:creationId xmlns:a16="http://schemas.microsoft.com/office/drawing/2014/main" id="{B67AB86A-4844-4906-90EB-873786C7B4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CCA58-8564-4881-B8C8-22C1797F7A58}"/>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26046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4F6DE-25ED-421F-9D51-584A304D5AE3}"/>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3" name="Footer Placeholder 2">
            <a:extLst>
              <a:ext uri="{FF2B5EF4-FFF2-40B4-BE49-F238E27FC236}">
                <a16:creationId xmlns:a16="http://schemas.microsoft.com/office/drawing/2014/main" id="{1F513E65-8D7C-499E-92AC-3DF30E981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8E9A3A-C2C9-4B37-BBC8-6B2999A41328}"/>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14515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1BA3-1DB3-4734-A2B0-EC3FD37BC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F1C43-4807-4867-8FFF-B9525A4D7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E6908-5A92-4EDC-A0A1-89828398C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C1B73-1205-4C47-950D-85F1F5A97F3F}"/>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6" name="Footer Placeholder 5">
            <a:extLst>
              <a:ext uri="{FF2B5EF4-FFF2-40B4-BE49-F238E27FC236}">
                <a16:creationId xmlns:a16="http://schemas.microsoft.com/office/drawing/2014/main" id="{BA967D0C-4836-409E-905F-C252EE122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31476-1724-46A8-AB19-B033A5FF3370}"/>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329130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B0C1-08DE-495F-9675-7B1547DCD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FA528-A913-4483-B13E-B8E554D69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3648FD-78BF-431F-BF5B-315CC291D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F6299-E4CF-41F9-A208-DA643BE61DD9}"/>
              </a:ext>
            </a:extLst>
          </p:cNvPr>
          <p:cNvSpPr>
            <a:spLocks noGrp="1"/>
          </p:cNvSpPr>
          <p:nvPr>
            <p:ph type="dt" sz="half" idx="10"/>
          </p:nvPr>
        </p:nvSpPr>
        <p:spPr/>
        <p:txBody>
          <a:bodyPr/>
          <a:lstStyle/>
          <a:p>
            <a:fld id="{0D530DA3-F130-49EC-B12C-0512E33AEB43}" type="datetimeFigureOut">
              <a:rPr lang="en-US" smtClean="0"/>
              <a:t>11/1/2025</a:t>
            </a:fld>
            <a:endParaRPr lang="en-US"/>
          </a:p>
        </p:txBody>
      </p:sp>
      <p:sp>
        <p:nvSpPr>
          <p:cNvPr id="6" name="Footer Placeholder 5">
            <a:extLst>
              <a:ext uri="{FF2B5EF4-FFF2-40B4-BE49-F238E27FC236}">
                <a16:creationId xmlns:a16="http://schemas.microsoft.com/office/drawing/2014/main" id="{9CA74F61-0638-42EF-8D5E-23108817C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E3285-A493-4B5D-B1AB-0B24C446668B}"/>
              </a:ext>
            </a:extLst>
          </p:cNvPr>
          <p:cNvSpPr>
            <a:spLocks noGrp="1"/>
          </p:cNvSpPr>
          <p:nvPr>
            <p:ph type="sldNum" sz="quarter" idx="12"/>
          </p:nvPr>
        </p:nvSpPr>
        <p:spPr/>
        <p:txBody>
          <a:bodyPr/>
          <a:lstStyle/>
          <a:p>
            <a:fld id="{E2F33C81-6DC4-44A1-9794-240AB0C946B5}" type="slidenum">
              <a:rPr lang="en-US" smtClean="0"/>
              <a:t>‹#›</a:t>
            </a:fld>
            <a:endParaRPr lang="en-US"/>
          </a:p>
        </p:txBody>
      </p:sp>
    </p:spTree>
    <p:extLst>
      <p:ext uri="{BB962C8B-B14F-4D97-AF65-F5344CB8AC3E}">
        <p14:creationId xmlns:p14="http://schemas.microsoft.com/office/powerpoint/2010/main" val="6584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4057C-B846-49F9-918B-2B5B2648D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5AF19-3077-43F7-94D9-8629612A6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941AB-4F3F-459D-9369-5D9DF4D39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30DA3-F130-49EC-B12C-0512E33AEB43}" type="datetimeFigureOut">
              <a:rPr lang="en-US" smtClean="0"/>
              <a:t>11/1/2025</a:t>
            </a:fld>
            <a:endParaRPr lang="en-US"/>
          </a:p>
        </p:txBody>
      </p:sp>
      <p:sp>
        <p:nvSpPr>
          <p:cNvPr id="5" name="Footer Placeholder 4">
            <a:extLst>
              <a:ext uri="{FF2B5EF4-FFF2-40B4-BE49-F238E27FC236}">
                <a16:creationId xmlns:a16="http://schemas.microsoft.com/office/drawing/2014/main" id="{B2FB3BA0-48AA-4C20-8DF2-5426B9C02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45644-8705-46C8-93A7-7336C601F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33C81-6DC4-44A1-9794-240AB0C946B5}" type="slidenum">
              <a:rPr lang="en-US" smtClean="0"/>
              <a:t>‹#›</a:t>
            </a:fld>
            <a:endParaRPr lang="en-US"/>
          </a:p>
        </p:txBody>
      </p:sp>
    </p:spTree>
    <p:extLst>
      <p:ext uri="{BB962C8B-B14F-4D97-AF65-F5344CB8AC3E}">
        <p14:creationId xmlns:p14="http://schemas.microsoft.com/office/powerpoint/2010/main" val="94763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B146D-93A7-4F3B-ACCE-CEF0ECD0D138}" type="datetimeFigureOut">
              <a:rPr lang="en-US" smtClean="0"/>
              <a:t>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AE5AD-C7D5-49A6-9ECB-80EC5EEE150A}" type="slidenum">
              <a:rPr lang="en-US" smtClean="0"/>
              <a:t>‹#›</a:t>
            </a:fld>
            <a:endParaRPr lang="en-US"/>
          </a:p>
        </p:txBody>
      </p:sp>
    </p:spTree>
    <p:extLst>
      <p:ext uri="{BB962C8B-B14F-4D97-AF65-F5344CB8AC3E}">
        <p14:creationId xmlns:p14="http://schemas.microsoft.com/office/powerpoint/2010/main" val="4182208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7.jfif"/></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816180" y="168256"/>
            <a:ext cx="6881611" cy="954107"/>
          </a:xfrm>
          <a:prstGeom prst="rect">
            <a:avLst/>
          </a:prstGeom>
        </p:spPr>
        <p:txBody>
          <a:bodyPr wrap="square">
            <a:spAutoFit/>
          </a:bodyPr>
          <a:lstStyle/>
          <a:p>
            <a:pPr algn="ctr"/>
            <a:r>
              <a:rPr lang="en-US" sz="2800" b="1" dirty="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ỦY BAN NHÂN DÂN QUẬN LONG BIÊN</a:t>
            </a:r>
          </a:p>
          <a:p>
            <a:pPr algn="ctr"/>
            <a:r>
              <a:rPr lang="en-US" sz="2800" b="1" cap="none" spc="0" dirty="0">
                <a:ln w="13462">
                  <a:solidFill>
                    <a:schemeClr val="bg1"/>
                  </a:solidFill>
                  <a:prstDash val="solid"/>
                </a:ln>
                <a:solidFill>
                  <a:srgbClr val="7030A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TRƯỜNG MẦM NON BẮC BIÊN</a:t>
            </a:r>
          </a:p>
        </p:txBody>
      </p:sp>
      <p:pic>
        <p:nvPicPr>
          <p:cNvPr id="6" name="Picture 5"/>
          <p:cNvPicPr>
            <a:picLocks noChangeAspect="1"/>
          </p:cNvPicPr>
          <p:nvPr/>
        </p:nvPicPr>
        <p:blipFill>
          <a:blip r:embed="rId3"/>
          <a:stretch>
            <a:fillRect/>
          </a:stretch>
        </p:blipFill>
        <p:spPr>
          <a:xfrm>
            <a:off x="5452816" y="1323286"/>
            <a:ext cx="1286367" cy="1146147"/>
          </a:xfrm>
          <a:prstGeom prst="rect">
            <a:avLst/>
          </a:prstGeom>
        </p:spPr>
      </p:pic>
      <p:sp>
        <p:nvSpPr>
          <p:cNvPr id="8" name="Rectangle 7"/>
          <p:cNvSpPr/>
          <p:nvPr/>
        </p:nvSpPr>
        <p:spPr>
          <a:xfrm>
            <a:off x="3438659" y="3177177"/>
            <a:ext cx="7229341" cy="461665"/>
          </a:xfrm>
          <a:prstGeom prst="rect">
            <a:avLst/>
          </a:prstGeom>
        </p:spPr>
        <p:txBody>
          <a:bodyPr wrap="square">
            <a:spAutoFit/>
          </a:bodyPr>
          <a:lstStyle/>
          <a:p>
            <a:pPr lvl="0"/>
            <a:r>
              <a:rPr lang="en-US" sz="2400" b="1"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GIÁO ÁN HOẠT ĐỘNG VỚI ĐỒ VẬT</a:t>
            </a:r>
          </a:p>
        </p:txBody>
      </p:sp>
      <p:sp>
        <p:nvSpPr>
          <p:cNvPr id="9" name="Rectangle 8"/>
          <p:cNvSpPr/>
          <p:nvPr/>
        </p:nvSpPr>
        <p:spPr>
          <a:xfrm>
            <a:off x="5452816" y="4128389"/>
            <a:ext cx="6096000" cy="1323439"/>
          </a:xfrm>
          <a:prstGeom prst="rect">
            <a:avLst/>
          </a:prstGeom>
        </p:spPr>
        <p:txBody>
          <a:bodyPr>
            <a:spAutoFit/>
          </a:bodyPr>
          <a:lstStyle/>
          <a:p>
            <a:r>
              <a:rPr lang="en-US" sz="2000" b="1" dirty="0" err="1">
                <a:solidFill>
                  <a:schemeClr val="accent5">
                    <a:lumMod val="50000"/>
                  </a:schemeClr>
                </a:solidFill>
                <a:latin typeface="Times New Roman" panose="02020603050405020304" pitchFamily="18" charset="0"/>
                <a:cs typeface="Times New Roman" panose="02020603050405020304" pitchFamily="18" charset="0"/>
              </a:rPr>
              <a:t>Đề</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tài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Xâu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tặng</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cô</a:t>
            </a:r>
            <a:endParaRPr lang="en-US" sz="2000" b="1" dirty="0">
              <a:solidFill>
                <a:schemeClr val="accent5">
                  <a:lumMod val="50000"/>
                </a:schemeClr>
              </a:solidFill>
              <a:latin typeface="Times New Roman" panose="02020603050405020304" pitchFamily="18" charset="0"/>
              <a:cs typeface="Times New Roman" panose="02020603050405020304" pitchFamily="18" charset="0"/>
            </a:endParaRPr>
          </a:p>
          <a:p>
            <a:r>
              <a:rPr lang="en-US" sz="2000" b="1" dirty="0" err="1">
                <a:solidFill>
                  <a:schemeClr val="accent5">
                    <a:lumMod val="50000"/>
                  </a:schemeClr>
                </a:solidFill>
                <a:latin typeface="Times New Roman" panose="02020603050405020304" pitchFamily="18" charset="0"/>
                <a:cs typeface="Times New Roman" panose="02020603050405020304" pitchFamily="18" charset="0"/>
              </a:rPr>
              <a:t>Đối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tượng</a:t>
            </a:r>
            <a:r>
              <a:rPr lang="en-US" sz="2000" b="1" dirty="0">
                <a:solidFill>
                  <a:schemeClr val="accent5">
                    <a:lumMod val="50000"/>
                  </a:schemeClr>
                </a:solidFill>
                <a:latin typeface="Times New Roman" panose="02020603050405020304" pitchFamily="18" charset="0"/>
                <a:cs typeface="Times New Roman" panose="02020603050405020304" pitchFamily="18" charset="0"/>
              </a:rPr>
              <a:t> :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Nhà</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trẻ</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D1</a:t>
            </a:r>
          </a:p>
          <a:p>
            <a:r>
              <a:rPr lang="en-US" sz="2000" b="1"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viên</a:t>
            </a:r>
            <a:r>
              <a:rPr lang="en-US" sz="2000" b="1" dirty="0">
                <a:solidFill>
                  <a:schemeClr val="accent5">
                    <a:lumMod val="50000"/>
                  </a:schemeClr>
                </a:solidFill>
                <a:latin typeface="Times New Roman" panose="02020603050405020304" pitchFamily="18" charset="0"/>
                <a:cs typeface="Times New Roman" panose="02020603050405020304" pitchFamily="18" charset="0"/>
              </a:rPr>
              <a:t>  :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Nguyễn</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Ngọc</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Anh</a:t>
            </a:r>
            <a:endParaRPr lang="en-US" sz="2000" b="1" dirty="0">
              <a:solidFill>
                <a:schemeClr val="accent5">
                  <a:lumMod val="50000"/>
                </a:schemeClr>
              </a:solidFill>
              <a:latin typeface="Times New Roman" panose="02020603050405020304" pitchFamily="18" charset="0"/>
              <a:cs typeface="Times New Roman" panose="02020603050405020304" pitchFamily="18" charset="0"/>
            </a:endParaRPr>
          </a:p>
          <a:p>
            <a:r>
              <a:rPr lang="en-US" sz="2000" b="1" dirty="0" err="1">
                <a:solidFill>
                  <a:schemeClr val="accent5">
                    <a:lumMod val="50000"/>
                  </a:schemeClr>
                </a:solidFill>
                <a:latin typeface="Times New Roman" panose="02020603050405020304" pitchFamily="18" charset="0"/>
                <a:cs typeface="Times New Roman" panose="02020603050405020304" pitchFamily="18" charset="0"/>
              </a:rPr>
              <a:t>Năm</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2000" b="1" dirty="0">
                <a:solidFill>
                  <a:schemeClr val="accent5">
                    <a:lumMod val="50000"/>
                  </a:schemeClr>
                </a:solidFill>
                <a:latin typeface="Times New Roman" panose="02020603050405020304" pitchFamily="18" charset="0"/>
                <a:cs typeface="Times New Roman" panose="02020603050405020304" pitchFamily="18" charset="0"/>
              </a:rPr>
              <a:t>   : 2024 - 2025</a:t>
            </a:r>
          </a:p>
        </p:txBody>
      </p:sp>
    </p:spTree>
    <p:extLst>
      <p:ext uri="{BB962C8B-B14F-4D97-AF65-F5344CB8AC3E}">
        <p14:creationId xmlns:p14="http://schemas.microsoft.com/office/powerpoint/2010/main" val="107154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88" y="0"/>
            <a:ext cx="12247788" cy="6857999"/>
          </a:xfrm>
        </p:spPr>
      </p:pic>
      <p:sp>
        <p:nvSpPr>
          <p:cNvPr id="5" name="Rectangle 4"/>
          <p:cNvSpPr/>
          <p:nvPr/>
        </p:nvSpPr>
        <p:spPr>
          <a:xfrm>
            <a:off x="1841679" y="543082"/>
            <a:ext cx="8744755" cy="5771836"/>
          </a:xfrm>
          <a:prstGeom prst="rect">
            <a:avLst/>
          </a:prstGeom>
        </p:spPr>
        <p:txBody>
          <a:bodyPr wrap="square">
            <a:spAutoFit/>
          </a:bodyPr>
          <a:lstStyle/>
          <a:p>
            <a:pPr>
              <a:lnSpc>
                <a:spcPct val="120000"/>
              </a:lnSpc>
              <a:spcAft>
                <a:spcPts val="750"/>
              </a:spcAft>
            </a:pPr>
            <a:r>
              <a:rPr lang="fr-FR" b="1" dirty="0" err="1">
                <a:solidFill>
                  <a:schemeClr val="accent6">
                    <a:lumMod val="75000"/>
                  </a:schemeClr>
                </a:solidFill>
                <a:latin typeface="Times New Roman" panose="02020603050405020304" pitchFamily="18" charset="0"/>
                <a:ea typeface="Times New Roman" panose="02020603050405020304" pitchFamily="18" charset="0"/>
              </a:rPr>
              <a:t>Mục</a:t>
            </a:r>
            <a:r>
              <a:rPr lang="fr-FR" b="1" dirty="0">
                <a:solidFill>
                  <a:schemeClr val="accent6">
                    <a:lumMod val="75000"/>
                  </a:schemeClr>
                </a:solidFill>
                <a:latin typeface="Times New Roman" panose="02020603050405020304" pitchFamily="18" charset="0"/>
                <a:ea typeface="Times New Roman" panose="02020603050405020304" pitchFamily="18" charset="0"/>
              </a:rPr>
              <a:t> </a:t>
            </a:r>
            <a:r>
              <a:rPr lang="fr-FR" b="1" dirty="0" err="1">
                <a:solidFill>
                  <a:schemeClr val="accent6">
                    <a:lumMod val="75000"/>
                  </a:schemeClr>
                </a:solidFill>
                <a:latin typeface="Times New Roman" panose="02020603050405020304" pitchFamily="18" charset="0"/>
                <a:ea typeface="Times New Roman" panose="02020603050405020304" pitchFamily="18" charset="0"/>
              </a:rPr>
              <a:t>đích</a:t>
            </a:r>
            <a:r>
              <a:rPr lang="fr-FR" b="1" dirty="0">
                <a:solidFill>
                  <a:schemeClr val="accent6">
                    <a:lumMod val="75000"/>
                  </a:schemeClr>
                </a:solidFill>
                <a:latin typeface="Times New Roman" panose="02020603050405020304" pitchFamily="18" charset="0"/>
                <a:ea typeface="Times New Roman" panose="02020603050405020304" pitchFamily="18" charset="0"/>
              </a:rPr>
              <a:t>, </a:t>
            </a:r>
            <a:r>
              <a:rPr lang="fr-FR" b="1" dirty="0" err="1">
                <a:solidFill>
                  <a:schemeClr val="accent6">
                    <a:lumMod val="75000"/>
                  </a:schemeClr>
                </a:solidFill>
                <a:latin typeface="Times New Roman" panose="02020603050405020304" pitchFamily="18" charset="0"/>
                <a:ea typeface="Times New Roman" panose="02020603050405020304" pitchFamily="18" charset="0"/>
              </a:rPr>
              <a:t>yêu</a:t>
            </a:r>
            <a:r>
              <a:rPr lang="fr-FR" b="1" dirty="0">
                <a:solidFill>
                  <a:schemeClr val="accent6">
                    <a:lumMod val="75000"/>
                  </a:schemeClr>
                </a:solidFill>
                <a:latin typeface="Times New Roman" panose="02020603050405020304" pitchFamily="18" charset="0"/>
                <a:ea typeface="Times New Roman" panose="02020603050405020304" pitchFamily="18" charset="0"/>
              </a:rPr>
              <a:t> </a:t>
            </a:r>
            <a:r>
              <a:rPr lang="fr-FR" b="1" dirty="0" err="1">
                <a:solidFill>
                  <a:schemeClr val="accent6">
                    <a:lumMod val="75000"/>
                  </a:schemeClr>
                </a:solidFill>
                <a:latin typeface="Times New Roman" panose="02020603050405020304" pitchFamily="18" charset="0"/>
                <a:ea typeface="Times New Roman" panose="02020603050405020304" pitchFamily="18" charset="0"/>
              </a:rPr>
              <a:t>cầu</a:t>
            </a:r>
            <a:r>
              <a:rPr lang="fr-FR" b="1" dirty="0">
                <a:solidFill>
                  <a:schemeClr val="accent6">
                    <a:lumMod val="75000"/>
                  </a:schemeClr>
                </a:solidFill>
                <a:latin typeface="Times New Roman" panose="02020603050405020304" pitchFamily="18" charset="0"/>
                <a:ea typeface="Times New Roman" panose="02020603050405020304" pitchFamily="18" charset="0"/>
              </a:rPr>
              <a:t> :</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fr-FR" b="1" dirty="0">
                <a:solidFill>
                  <a:schemeClr val="accent6">
                    <a:lumMod val="75000"/>
                  </a:schemeClr>
                </a:solidFill>
                <a:latin typeface="Times New Roman" panose="02020603050405020304" pitchFamily="18" charset="0"/>
                <a:ea typeface="Times New Roman" panose="02020603050405020304" pitchFamily="18" charset="0"/>
              </a:rPr>
              <a:t>1. </a:t>
            </a:r>
            <a:r>
              <a:rPr lang="en-US" b="1" dirty="0" err="1">
                <a:solidFill>
                  <a:schemeClr val="accent6">
                    <a:lumMod val="75000"/>
                  </a:schemeClr>
                </a:solidFill>
                <a:latin typeface="Times New Roman" panose="02020603050405020304" pitchFamily="18" charset="0"/>
                <a:ea typeface="Times New Roman" panose="02020603050405020304" pitchFamily="18" charset="0"/>
              </a:rPr>
              <a:t>Kiến</a:t>
            </a:r>
            <a:r>
              <a:rPr lang="en-US" b="1" dirty="0">
                <a:solidFill>
                  <a:schemeClr val="accent6">
                    <a:lumMod val="75000"/>
                  </a:schemeClr>
                </a:solidFill>
                <a:latin typeface="Times New Roman" panose="02020603050405020304" pitchFamily="18" charset="0"/>
                <a:ea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Times New Roman" panose="02020603050405020304" pitchFamily="18" charset="0"/>
              </a:rPr>
              <a:t>thức</a:t>
            </a:r>
            <a:r>
              <a:rPr lang="en-US" b="1"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dirty="0">
                <a:solidFill>
                  <a:schemeClr val="accent6">
                    <a:lumMod val="75000"/>
                  </a:schemeClr>
                </a:solidFill>
                <a:latin typeface="Times New Roman" panose="02020603050405020304" pitchFamily="18" charset="0"/>
                <a:ea typeface="Times New Roman" panose="02020603050405020304" pitchFamily="18" charset="0"/>
              </a:rPr>
              <a:t> - </a:t>
            </a:r>
            <a:r>
              <a:rPr lang="en-US" dirty="0" err="1">
                <a:solidFill>
                  <a:schemeClr val="accent6">
                    <a:lumMod val="75000"/>
                  </a:schemeClr>
                </a:solidFill>
                <a:latin typeface="Times New Roman" panose="02020603050405020304" pitchFamily="18" charset="0"/>
                <a:ea typeface="Times New Roman" panose="02020603050405020304" pitchFamily="18" charset="0"/>
              </a:rPr>
              <a:t>Trẻ</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nhận</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biết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và</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nói</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được</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đúng</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màu</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xanh</a:t>
            </a:r>
            <a:r>
              <a:rPr lang="en-US" dirty="0">
                <a:solidFill>
                  <a:schemeClr val="accent6">
                    <a:lumMod val="75000"/>
                  </a:schemeClr>
                </a:solidFill>
                <a:latin typeface="Times New Roman" panose="02020603050405020304" pitchFamily="18" charset="0"/>
                <a:ea typeface="Times New Roman" panose="02020603050405020304" pitchFamily="18" charset="0"/>
              </a:rPr>
              <a:t> , </a:t>
            </a:r>
            <a:r>
              <a:rPr lang="en-US" dirty="0" err="1">
                <a:solidFill>
                  <a:schemeClr val="accent6">
                    <a:lumMod val="75000"/>
                  </a:schemeClr>
                </a:solidFill>
                <a:latin typeface="Times New Roman" panose="02020603050405020304" pitchFamily="18" charset="0"/>
                <a:ea typeface="Times New Roman" panose="02020603050405020304" pitchFamily="18" charset="0"/>
              </a:rPr>
              <a:t>màu</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vàng</a:t>
            </a:r>
            <a:r>
              <a:rPr lang="en-US"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b="1" dirty="0">
                <a:solidFill>
                  <a:schemeClr val="accent6">
                    <a:lumMod val="75000"/>
                  </a:schemeClr>
                </a:solidFill>
                <a:latin typeface="Times New Roman" panose="02020603050405020304" pitchFamily="18" charset="0"/>
                <a:ea typeface="Times New Roman" panose="02020603050405020304" pitchFamily="18" charset="0"/>
              </a:rPr>
              <a:t>2. </a:t>
            </a:r>
            <a:r>
              <a:rPr lang="en-US" b="1" dirty="0" err="1">
                <a:solidFill>
                  <a:schemeClr val="accent6">
                    <a:lumMod val="75000"/>
                  </a:schemeClr>
                </a:solidFill>
                <a:latin typeface="Times New Roman" panose="02020603050405020304" pitchFamily="18" charset="0"/>
                <a:ea typeface="Times New Roman" panose="02020603050405020304" pitchFamily="18" charset="0"/>
              </a:rPr>
              <a:t>Kỹ</a:t>
            </a:r>
            <a:r>
              <a:rPr lang="en-US" b="1" dirty="0">
                <a:solidFill>
                  <a:schemeClr val="accent6">
                    <a:lumMod val="75000"/>
                  </a:schemeClr>
                </a:solidFill>
                <a:latin typeface="Times New Roman" panose="02020603050405020304" pitchFamily="18" charset="0"/>
                <a:ea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Times New Roman" panose="02020603050405020304" pitchFamily="18" charset="0"/>
              </a:rPr>
              <a:t>năng</a:t>
            </a:r>
            <a:r>
              <a:rPr lang="en-US" b="1"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Trẻ</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có</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khả</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năng</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phối</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hợp</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cử</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động</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bàn</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tay</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ngón</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tay</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mắt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biết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cầm</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dây</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xâu</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hạt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với</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nhau</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thành</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chiếc</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vòng</a:t>
            </a:r>
            <a:r>
              <a:rPr lang="en-US" dirty="0">
                <a:solidFill>
                  <a:schemeClr val="accent6">
                    <a:lumMod val="75000"/>
                  </a:schemeClr>
                </a:solidFill>
                <a:latin typeface="Times New Roman" panose="02020603050405020304" pitchFamily="18" charset="0"/>
                <a:ea typeface="Times New Roman" panose="02020603050405020304" pitchFamily="18" charset="0"/>
              </a:rPr>
              <a:t> .</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vi-VN" dirty="0">
                <a:solidFill>
                  <a:schemeClr val="accent6">
                    <a:lumMod val="75000"/>
                  </a:schemeClr>
                </a:solidFill>
                <a:latin typeface="Times New Roman" panose="02020603050405020304" pitchFamily="18" charset="0"/>
                <a:ea typeface="Times New Roman" panose="02020603050405020304" pitchFamily="18" charset="0"/>
              </a:rPr>
              <a:t>- Phát triển ngôn ngữ cho trẻ, dạy trẻ phát âm tốt các từ “chiếc vòng”, “dây xâu”, “màu xanh”, “mầu vàng”</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b="1" dirty="0">
                <a:solidFill>
                  <a:schemeClr val="accent6">
                    <a:lumMod val="75000"/>
                  </a:schemeClr>
                </a:solidFill>
                <a:latin typeface="Times New Roman" panose="02020603050405020304" pitchFamily="18" charset="0"/>
                <a:ea typeface="Times New Roman" panose="02020603050405020304" pitchFamily="18" charset="0"/>
              </a:rPr>
              <a:t>3. </a:t>
            </a:r>
            <a:r>
              <a:rPr lang="vi-VN" b="1" dirty="0">
                <a:solidFill>
                  <a:schemeClr val="accent6">
                    <a:lumMod val="75000"/>
                  </a:schemeClr>
                </a:solidFill>
                <a:latin typeface="Times New Roman" panose="02020603050405020304" pitchFamily="18" charset="0"/>
                <a:ea typeface="Times New Roman" panose="02020603050405020304" pitchFamily="18" charset="0"/>
              </a:rPr>
              <a:t>Thái độ</a:t>
            </a:r>
            <a:r>
              <a:rPr lang="en-US" b="1"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vi-VN" dirty="0">
                <a:solidFill>
                  <a:schemeClr val="accent6">
                    <a:lumMod val="75000"/>
                  </a:schemeClr>
                </a:solidFill>
                <a:latin typeface="Times New Roman" panose="02020603050405020304" pitchFamily="18" charset="0"/>
                <a:ea typeface="Times New Roman" panose="02020603050405020304" pitchFamily="18" charset="0"/>
              </a:rPr>
              <a:t>- Trẻ hứng thú tham gia tiết học của cô</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b="1"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Không</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cho</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hạt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vào</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miệng</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mũi</a:t>
            </a:r>
            <a:r>
              <a:rPr lang="en-US" dirty="0">
                <a:solidFill>
                  <a:schemeClr val="accent6">
                    <a:lumMod val="75000"/>
                  </a:schemeClr>
                </a:solidFill>
                <a:latin typeface="Times New Roman" panose="02020603050405020304" pitchFamily="18" charset="0"/>
                <a:ea typeface="Times New Roman" panose="02020603050405020304" pitchFamily="18" charset="0"/>
              </a:rPr>
              <a:t>, tai</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Giáo</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dục</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trẻ</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vi-VN" dirty="0">
                <a:solidFill>
                  <a:schemeClr val="accent6">
                    <a:lumMod val="75000"/>
                  </a:schemeClr>
                </a:solidFill>
                <a:latin typeface="Times New Roman" panose="02020603050405020304" pitchFamily="18" charset="0"/>
                <a:ea typeface="Times New Roman" panose="02020603050405020304" pitchFamily="18" charset="0"/>
              </a:rPr>
              <a:t>biết yêu quý sản phẩm của mình, của bạn, không tranh giành đồ chơi với bạn, không ném đồ chơi</a:t>
            </a:r>
            <a:r>
              <a:rPr lang="en-US"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latin typeface="Times New Roman" panose="02020603050405020304" pitchFamily="18" charset="0"/>
              <a:ea typeface="Times New Roman" panose="02020603050405020304" pitchFamily="18" charset="0"/>
            </a:endParaRPr>
          </a:p>
          <a:p>
            <a:pPr>
              <a:lnSpc>
                <a:spcPct val="120000"/>
              </a:lnSpc>
              <a:spcAft>
                <a:spcPts val="750"/>
              </a:spcAft>
            </a:pP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Trẻ</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Times New Roman" panose="02020603050405020304" pitchFamily="18" charset="0"/>
              </a:rPr>
              <a:t>biết</a:t>
            </a:r>
            <a:r>
              <a:rPr lang="en-US" dirty="0">
                <a:solidFill>
                  <a:schemeClr val="accent6">
                    <a:lumMod val="75000"/>
                  </a:schemeClr>
                </a:solidFill>
                <a:latin typeface="Times New Roman" panose="02020603050405020304" pitchFamily="18" charset="0"/>
                <a:ea typeface="Times New Roman" panose="02020603050405020304" pitchFamily="18" charset="0"/>
              </a:rPr>
              <a:t> </a:t>
            </a:r>
            <a:r>
              <a:rPr lang="vi-VN" dirty="0">
                <a:solidFill>
                  <a:schemeClr val="accent6">
                    <a:lumMod val="75000"/>
                  </a:schemeClr>
                </a:solidFill>
                <a:latin typeface="Times New Roman" panose="02020603050405020304" pitchFamily="18" charset="0"/>
                <a:ea typeface="Times New Roman" panose="02020603050405020304" pitchFamily="18" charset="0"/>
              </a:rPr>
              <a:t>cất giữ đồ dùng đồ chơi gọn gàng đúng nơi quy định </a:t>
            </a:r>
            <a:r>
              <a:rPr lang="en-US" dirty="0">
                <a:solidFill>
                  <a:schemeClr val="accent6">
                    <a:lumMod val="75000"/>
                  </a:schemeClr>
                </a:solidFill>
                <a:latin typeface="Times New Roman" panose="02020603050405020304" pitchFamily="18" charset="0"/>
                <a:ea typeface="Times New Roman" panose="02020603050405020304" pitchFamily="18" charset="0"/>
              </a:rPr>
              <a:t>.</a:t>
            </a:r>
            <a:endParaRPr lang="en-US" sz="16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58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443"/>
            <a:ext cx="12192000" cy="6851557"/>
          </a:xfrm>
        </p:spPr>
      </p:pic>
      <p:sp>
        <p:nvSpPr>
          <p:cNvPr id="7" name="TextBox 6"/>
          <p:cNvSpPr txBox="1"/>
          <p:nvPr/>
        </p:nvSpPr>
        <p:spPr>
          <a:xfrm>
            <a:off x="2200141" y="2165280"/>
            <a:ext cx="779171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Cô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trẻ</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múa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xem</a:t>
            </a:r>
            <a:r>
              <a:rPr lang="en-US" sz="3600" dirty="0">
                <a:solidFill>
                  <a:srgbClr val="FF0000"/>
                </a:solidFill>
                <a:latin typeface="Times New Roman" panose="02020603050405020304" pitchFamily="18" charset="0"/>
                <a:cs typeface="Times New Roman" panose="02020603050405020304" pitchFamily="18" charset="0"/>
              </a:rPr>
              <a:t>”</a:t>
            </a:r>
          </a:p>
        </p:txBody>
      </p:sp>
      <p:pic>
        <p:nvPicPr>
          <p:cNvPr id="8" name="Múa Cho Mẹ Xem  Candy Ngọc Hà  Nhạc Thiếu Nhi Vui Nhộn">
            <a:hlinkClick r:id="" action="ppaction://media"/>
          </p:cNvPr>
          <p:cNvPicPr>
            <a:picLocks noChangeAspect="1"/>
          </p:cNvPicPr>
          <p:nvPr>
            <a:audioFile r:link="rId1"/>
            <p:extLst>
              <p:ext uri="{DAA4B4D4-6D71-4841-9C94-3DE7FCFB9230}">
                <p14:media xmlns:p14="http://schemas.microsoft.com/office/powerpoint/2010/main" r:embed="rId2">
                  <p14:trim end="156677.3125"/>
                </p14:media>
              </p:ext>
            </p:extLst>
          </p:nvPr>
        </p:nvPicPr>
        <p:blipFill>
          <a:blip r:embed="rId5"/>
          <a:stretch>
            <a:fillRect/>
          </a:stretch>
        </p:blipFill>
        <p:spPr>
          <a:xfrm>
            <a:off x="4778062" y="3124200"/>
            <a:ext cx="1622738" cy="1622738"/>
          </a:xfrm>
          <a:prstGeom prst="rect">
            <a:avLst/>
          </a:prstGeom>
        </p:spPr>
      </p:pic>
    </p:spTree>
    <p:extLst>
      <p:ext uri="{BB962C8B-B14F-4D97-AF65-F5344CB8AC3E}">
        <p14:creationId xmlns:p14="http://schemas.microsoft.com/office/powerpoint/2010/main" val="17059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4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2" y="0"/>
            <a:ext cx="12224892" cy="6958807"/>
          </a:xfrm>
        </p:spPr>
      </p:pic>
      <p:sp>
        <p:nvSpPr>
          <p:cNvPr id="5" name="Rectangle 4"/>
          <p:cNvSpPr/>
          <p:nvPr/>
        </p:nvSpPr>
        <p:spPr>
          <a:xfrm>
            <a:off x="1313645" y="849965"/>
            <a:ext cx="7959144" cy="5258876"/>
          </a:xfrm>
          <a:prstGeom prst="rect">
            <a:avLst/>
          </a:prstGeom>
        </p:spPr>
        <p:txBody>
          <a:bodyPr wrap="square">
            <a:spAutoFit/>
          </a:bodyPr>
          <a:lstStyle/>
          <a:p>
            <a:pPr algn="just">
              <a:lnSpc>
                <a:spcPct val="120000"/>
              </a:lnSpc>
              <a:spcAft>
                <a:spcPts val="800"/>
              </a:spcAft>
            </a:pP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 làm mẫu :</a:t>
            </a: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Đầu tiên cô sẽ cầm dây bằng tay phải, tay mà chúng mình cầm thìa, cô cầm vừa phải, không cầm dài quá và cũng không ngắn quá như vậy chúng mình sẽ không xâu được nhớ chưa nào</a:t>
            </a:r>
            <a:endParaRPr lang="en-US"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Tay trái cô cầm hạt vòng màu xanh, cô cầm để hở lỗ của hạt vòng, không được cầm vào lỗ của hạt vòng thì chúng mình cũng sẽ không xâu được nhớ chưa nào. Tay phải cô luồn dây qua lỗ của hạt vòng rồi nhẹ nhàng kéo xuống.</a:t>
            </a:r>
            <a:endParaRPr lang="en-US"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Cô lấy tiếp hạt vòng màu vàng, chúng mình phát âm lại với cô “hạt vòng màu vàng” cô luồn qua lỗ của hạt vòng rồi nhẹ nhàng kéo xuống</a:t>
            </a:r>
            <a:endParaRPr lang="en-US"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Cô lần lượt lấy hạt vòng màu xanh và vàng để xâu rồi kết hợp hỏi trẻ màu sắc, cô luồn dây qua lỗ của hạt vòng rồi nhẹ nhàng kéo xuống</a:t>
            </a:r>
            <a:endParaRPr lang="en-US"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Cứ như thế cô cứ xâu các hạt vòng màu xanh và vàng lẫn nhau thành chuỗi, xong cô buộc lại và tạo thành 1 chiếc vòng. Như vậy là cô đã xâu xong chiếc vòng rồi, chúng mình thấy có đẹp không nào?</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45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 y="20951"/>
            <a:ext cx="12196105" cy="6858000"/>
          </a:xfrm>
        </p:spPr>
      </p:pic>
      <p:sp>
        <p:nvSpPr>
          <p:cNvPr id="5" name="Rectangle 4"/>
          <p:cNvSpPr/>
          <p:nvPr/>
        </p:nvSpPr>
        <p:spPr>
          <a:xfrm>
            <a:off x="3467099" y="829966"/>
            <a:ext cx="8162523" cy="3371179"/>
          </a:xfrm>
          <a:prstGeom prst="rect">
            <a:avLst/>
          </a:prstGeom>
        </p:spPr>
        <p:txBody>
          <a:bodyPr wrap="square">
            <a:spAutoFit/>
          </a:bodyPr>
          <a:lstStyle/>
          <a:p>
            <a:pPr algn="just">
              <a:lnSpc>
                <a:spcPct val="120000"/>
              </a:lnSpc>
              <a:spcAft>
                <a:spcPts val="800"/>
              </a:spcAft>
            </a:pP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Giáo dục :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 xâu vòng chúng mình nhớ không được cho hạt vào mũi hay ngậm hạt vào miệng đâu vì sẽ gây hóc, sặc rất nguy hiểm đấy. Khi học xong, các con phải cất hạt vào nơi quy định, không được vứt bừa bãi như thế các con mới là những học sinh ngoan được cô yêu quý!</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Bây giờ chúng mình có muốn xâu chiếc vòng đẹp giống của cô không? Vậy cô mời chúng mình nhẹ nhàng di chuyển vào bàn </a:t>
            </a:r>
            <a:r>
              <a:rPr lang="vi-VN" dirty="0">
                <a:latin typeface="Times New Roman" panose="02020603050405020304" pitchFamily="18" charset="0"/>
                <a:ea typeface="Calibri" panose="020F0502020204030204" pitchFamily="34" charset="0"/>
                <a:cs typeface="Times New Roman" panose="02020603050405020304" pitchFamily="18" charset="0"/>
              </a:rPr>
              <a:t>nhé</a:t>
            </a:r>
            <a:endParaRPr lang="en-US" dirty="0"/>
          </a:p>
        </p:txBody>
      </p:sp>
    </p:spTree>
    <p:extLst>
      <p:ext uri="{BB962C8B-B14F-4D97-AF65-F5344CB8AC3E}">
        <p14:creationId xmlns:p14="http://schemas.microsoft.com/office/powerpoint/2010/main" val="423540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12246429" cy="6858000"/>
          </a:xfrm>
        </p:spPr>
      </p:pic>
      <p:pic>
        <p:nvPicPr>
          <p:cNvPr id="3" name="TRƯỜNG CHÚNG CHÁU LÀ TRƯỜNG MẦM NON - BÀI HÁT CA NHẠC THIẾU NHI VUI NHỘN CHO BÉ RẤT H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4" name="TextBox 3"/>
          <p:cNvSpPr txBox="1"/>
          <p:nvPr/>
        </p:nvSpPr>
        <p:spPr>
          <a:xfrm>
            <a:off x="3348111" y="1690688"/>
            <a:ext cx="7526215" cy="923330"/>
          </a:xfrm>
          <a:prstGeom prst="rect">
            <a:avLst/>
          </a:prstGeom>
          <a:noFill/>
        </p:spPr>
        <p:txBody>
          <a:bodyPr wrap="square" rtlCol="0">
            <a:spAutoFit/>
          </a:bodyPr>
          <a:lstStyle/>
          <a:p>
            <a:r>
              <a:rPr lang="en-US" sz="5400" dirty="0" err="1">
                <a:solidFill>
                  <a:srgbClr val="FF0000"/>
                </a:solidFill>
                <a:latin typeface="Times New Roman" panose="02020603050405020304" pitchFamily="18" charset="0"/>
                <a:cs typeface="Times New Roman" panose="02020603050405020304" pitchFamily="18" charset="0"/>
              </a:rPr>
              <a:t>Trẻ</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thực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hành</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xâu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vòng</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185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14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134"/>
            <a:ext cx="12192000" cy="6915955"/>
          </a:xfrm>
        </p:spPr>
      </p:pic>
    </p:spTree>
    <p:extLst>
      <p:ext uri="{BB962C8B-B14F-4D97-AF65-F5344CB8AC3E}">
        <p14:creationId xmlns:p14="http://schemas.microsoft.com/office/powerpoint/2010/main" val="110441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2704563" y="365125"/>
            <a:ext cx="8783392"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Trưng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sản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phẩm-nhận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xét</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7318"/>
          </a:xfrm>
        </p:spPr>
      </p:pic>
      <p:sp>
        <p:nvSpPr>
          <p:cNvPr id="8" name="Rectangle 7"/>
          <p:cNvSpPr/>
          <p:nvPr/>
        </p:nvSpPr>
        <p:spPr>
          <a:xfrm>
            <a:off x="2704563" y="320020"/>
            <a:ext cx="6813468" cy="707886"/>
          </a:xfrm>
          <a:prstGeom prst="rect">
            <a:avLst/>
          </a:prstGeom>
        </p:spPr>
        <p:txBody>
          <a:bodyPr wrap="none">
            <a:spAutoFit/>
          </a:bodyPr>
          <a:lstStyle/>
          <a:p>
            <a:r>
              <a:rPr lang="en-US" sz="4000" b="1" dirty="0" err="1">
                <a:solidFill>
                  <a:srgbClr val="FF0000"/>
                </a:solidFill>
                <a:latin typeface="Times New Roman" panose="02020603050405020304" pitchFamily="18" charset="0"/>
                <a:cs typeface="Times New Roman" panose="02020603050405020304" pitchFamily="18" charset="0"/>
              </a:rPr>
              <a:t>Trưng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phẩm-nhận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xét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83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45465" y="338753"/>
            <a:ext cx="8023538"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đến</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đây</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kết</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thúc</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rồi</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Xin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chào</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bậc</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phụ</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huynh</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hẹn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gặp</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lại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con ở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lần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sau</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4133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571</Words>
  <Application>Microsoft Office PowerPoint</Application>
  <PresentationFormat>Widescreen</PresentationFormat>
  <Paragraphs>34</Paragraphs>
  <Slides>9</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2025-11-01T13:27:02Z</dcterms:created>
  <dcterms:modified xsi:type="dcterms:W3CDTF">2025-11-01T13:31:54Z</dcterms:modified>
</cp:coreProperties>
</file>