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62" r:id="rId5"/>
    <p:sldId id="266" r:id="rId6"/>
    <p:sldId id="258" r:id="rId7"/>
    <p:sldId id="260" r:id="rId8"/>
    <p:sldId id="261"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showGuides="1">
      <p:cViewPr varScale="1">
        <p:scale>
          <a:sx n="73" d="100"/>
          <a:sy n="73" d="100"/>
        </p:scale>
        <p:origin x="618"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F64092-E4E7-4FC5-BE4B-CC10ABDD6DC7}" type="datetimeFigureOut">
              <a:rPr lang="en-US" smtClean="0"/>
              <a:t>01/11/2025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3377955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F64092-E4E7-4FC5-BE4B-CC10ABDD6DC7}" type="datetimeFigureOut">
              <a:rPr lang="en-US" smtClean="0"/>
              <a:t>01/11/2025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1319036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F64092-E4E7-4FC5-BE4B-CC10ABDD6DC7}" type="datetimeFigureOut">
              <a:rPr lang="en-US" smtClean="0"/>
              <a:t>01/11/2025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860441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F64092-E4E7-4FC5-BE4B-CC10ABDD6DC7}" type="datetimeFigureOut">
              <a:rPr lang="en-US" smtClean="0"/>
              <a:t>01/11/2025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2922047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9F64092-E4E7-4FC5-BE4B-CC10ABDD6DC7}" type="datetimeFigureOut">
              <a:rPr lang="en-US" smtClean="0"/>
              <a:t>01/11/2025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2166583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9F64092-E4E7-4FC5-BE4B-CC10ABDD6DC7}" type="datetimeFigureOut">
              <a:rPr lang="en-US" smtClean="0"/>
              <a:t>01/11/2025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1104676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F64092-E4E7-4FC5-BE4B-CC10ABDD6DC7}" type="datetimeFigureOut">
              <a:rPr lang="en-US" smtClean="0"/>
              <a:t>01/11/2025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3924842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F64092-E4E7-4FC5-BE4B-CC10ABDD6DC7}" type="datetimeFigureOut">
              <a:rPr lang="en-US" smtClean="0"/>
              <a:t>01/11/2025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3801196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F64092-E4E7-4FC5-BE4B-CC10ABDD6DC7}" type="datetimeFigureOut">
              <a:rPr lang="en-US" smtClean="0"/>
              <a:t>01/11/2025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503683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9F64092-E4E7-4FC5-BE4B-CC10ABDD6DC7}" type="datetimeFigureOut">
              <a:rPr lang="en-US" smtClean="0"/>
              <a:t>01/11/2025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446986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9F64092-E4E7-4FC5-BE4B-CC10ABDD6DC7}" type="datetimeFigureOut">
              <a:rPr lang="en-US" smtClean="0"/>
              <a:t>01/11/2025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708782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F64092-E4E7-4FC5-BE4B-CC10ABDD6DC7}" type="datetimeFigureOut">
              <a:rPr lang="en-US" smtClean="0"/>
              <a:t>01/11/2025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0D990A-F9A7-41E2-B7A3-ABF799DA2EC8}" type="slidenum">
              <a:rPr lang="en-US" smtClean="0"/>
              <a:t>‹#›</a:t>
            </a:fld>
            <a:endParaRPr lang="en-US"/>
          </a:p>
        </p:txBody>
      </p:sp>
    </p:spTree>
    <p:extLst>
      <p:ext uri="{BB962C8B-B14F-4D97-AF65-F5344CB8AC3E}">
        <p14:creationId xmlns:p14="http://schemas.microsoft.com/office/powerpoint/2010/main" val="1284473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161"/>
            <a:ext cx="12192000" cy="6868161"/>
          </a:xfrm>
          <a:prstGeom prst="rect">
            <a:avLst/>
          </a:prstGeom>
        </p:spPr>
      </p:pic>
      <p:sp>
        <p:nvSpPr>
          <p:cNvPr id="7" name="Rectangle 6"/>
          <p:cNvSpPr/>
          <p:nvPr/>
        </p:nvSpPr>
        <p:spPr>
          <a:xfrm>
            <a:off x="3685673" y="222069"/>
            <a:ext cx="6096000" cy="707886"/>
          </a:xfrm>
          <a:prstGeom prst="rect">
            <a:avLst/>
          </a:prstGeom>
        </p:spPr>
        <p:txBody>
          <a:bodyPr>
            <a:spAutoFit/>
          </a:bodyPr>
          <a:lstStyle/>
          <a:p>
            <a:pPr algn="ctr"/>
            <a:endParaRPr lang="vi-VN" sz="2000" b="1" dirty="0">
              <a:solidFill>
                <a:srgbClr val="0070C0"/>
              </a:solidFill>
              <a:latin typeface="Times New Roman" panose="02020603050405020304" pitchFamily="18" charset="0"/>
              <a:cs typeface="Times New Roman" panose="02020603050405020304" pitchFamily="18" charset="0"/>
            </a:endParaRPr>
          </a:p>
          <a:p>
            <a:pPr algn="ctr"/>
            <a:r>
              <a:rPr lang="vi-VN" sz="2000" b="1" dirty="0">
                <a:solidFill>
                  <a:srgbClr val="0070C0"/>
                </a:solidFill>
                <a:latin typeface="Times New Roman" panose="02020603050405020304" pitchFamily="18" charset="0"/>
                <a:cs typeface="Times New Roman" panose="02020603050405020304" pitchFamily="18" charset="0"/>
              </a:rPr>
              <a:t>TRƯỜNG MẦM NON BẮC BIÊN</a:t>
            </a:r>
            <a:endParaRPr lang="en-US" sz="2000" b="1" dirty="0">
              <a:solidFill>
                <a:srgbClr val="0070C0"/>
              </a:solidFill>
              <a:latin typeface="Times New Roman" panose="02020603050405020304" pitchFamily="18" charset="0"/>
              <a:cs typeface="Times New Roman" panose="02020603050405020304" pitchFamily="18" charset="0"/>
            </a:endParaRPr>
          </a:p>
        </p:txBody>
      </p:sp>
      <p:sp>
        <p:nvSpPr>
          <p:cNvPr id="10" name="TextBox 9"/>
          <p:cNvSpPr txBox="1"/>
          <p:nvPr/>
        </p:nvSpPr>
        <p:spPr>
          <a:xfrm>
            <a:off x="4973509" y="3109847"/>
            <a:ext cx="5727032" cy="1569660"/>
          </a:xfrm>
          <a:prstGeom prst="rect">
            <a:avLst/>
          </a:prstGeom>
          <a:noFill/>
        </p:spPr>
        <p:txBody>
          <a:bodyPr wrap="square" rtlCol="0">
            <a:spAutoFit/>
          </a:bodyPr>
          <a:lstStyle/>
          <a:p>
            <a:r>
              <a:rPr lang="en-US" sz="2400" b="1" dirty="0" err="1">
                <a:solidFill>
                  <a:srgbClr val="7030A0"/>
                </a:solidFill>
                <a:latin typeface="Times New Roman" panose="02020603050405020304" pitchFamily="18" charset="0"/>
                <a:cs typeface="Times New Roman" panose="02020603050405020304" pitchFamily="18" charset="0"/>
              </a:rPr>
              <a:t>LĨNH</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VỰC</a:t>
            </a:r>
            <a:r>
              <a:rPr lang="en-US" sz="2400" b="1" dirty="0">
                <a:solidFill>
                  <a:srgbClr val="7030A0"/>
                </a:solidFill>
                <a:latin typeface="Times New Roman" panose="02020603050405020304" pitchFamily="18" charset="0"/>
                <a:cs typeface="Times New Roman" panose="02020603050405020304" pitchFamily="18" charset="0"/>
              </a:rPr>
              <a:t> </a:t>
            </a:r>
            <a:r>
              <a:rPr lang="vi-VN" sz="2400" b="1" dirty="0">
                <a:solidFill>
                  <a:srgbClr val="7030A0"/>
                </a:solidFill>
                <a:latin typeface="Times New Roman" panose="02020603050405020304" pitchFamily="18" charset="0"/>
                <a:cs typeface="Times New Roman" panose="02020603050405020304" pitchFamily="18" charset="0"/>
              </a:rPr>
              <a:t>PHÁT TRIỂN NGÔN NGỮ</a:t>
            </a:r>
          </a:p>
          <a:p>
            <a:r>
              <a:rPr lang="vi-VN" sz="2400" b="1" dirty="0">
                <a:solidFill>
                  <a:srgbClr val="7030A0"/>
                </a:solidFill>
                <a:latin typeface="Times New Roman" panose="02020603050405020304" pitchFamily="18" charset="0"/>
                <a:cs typeface="Times New Roman" panose="02020603050405020304" pitchFamily="18" charset="0"/>
              </a:rPr>
              <a:t>ĐỀ TÀI: THƠ </a:t>
            </a:r>
            <a:r>
              <a:rPr lang="vi-VN" sz="2400" b="1" dirty="0" smtClean="0">
                <a:solidFill>
                  <a:srgbClr val="7030A0"/>
                </a:solidFill>
                <a:latin typeface="Times New Roman" panose="02020603050405020304" pitchFamily="18" charset="0"/>
                <a:cs typeface="Times New Roman" panose="02020603050405020304" pitchFamily="18" charset="0"/>
              </a:rPr>
              <a:t>“CÔ GIÁO CỦA EM”</a:t>
            </a:r>
            <a:endParaRPr lang="vi-VN" sz="2400" b="1" dirty="0">
              <a:solidFill>
                <a:srgbClr val="7030A0"/>
              </a:solidFill>
              <a:latin typeface="Times New Roman" panose="02020603050405020304" pitchFamily="18" charset="0"/>
              <a:cs typeface="Times New Roman" panose="02020603050405020304" pitchFamily="18" charset="0"/>
            </a:endParaRPr>
          </a:p>
          <a:p>
            <a:r>
              <a:rPr lang="vi-VN" sz="2400" b="1" dirty="0">
                <a:solidFill>
                  <a:srgbClr val="7030A0"/>
                </a:solidFill>
                <a:latin typeface="Times New Roman" panose="02020603050405020304" pitchFamily="18" charset="0"/>
                <a:cs typeface="Times New Roman" panose="02020603050405020304" pitchFamily="18" charset="0"/>
              </a:rPr>
              <a:t>Lứa tuổi: </a:t>
            </a:r>
            <a:r>
              <a:rPr lang="en-US" sz="2400" b="1" dirty="0" err="1">
                <a:solidFill>
                  <a:srgbClr val="7030A0"/>
                </a:solidFill>
                <a:latin typeface="Times New Roman" panose="02020603050405020304" pitchFamily="18" charset="0"/>
                <a:cs typeface="Times New Roman" panose="02020603050405020304" pitchFamily="18" charset="0"/>
              </a:rPr>
              <a:t>Mẫu</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giáo</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smtClean="0">
                <a:solidFill>
                  <a:srgbClr val="7030A0"/>
                </a:solidFill>
                <a:latin typeface="Times New Roman" panose="02020603050405020304" pitchFamily="18" charset="0"/>
                <a:cs typeface="Times New Roman" panose="02020603050405020304" pitchFamily="18" charset="0"/>
              </a:rPr>
              <a:t>bé</a:t>
            </a:r>
            <a:endParaRPr lang="en-US" sz="2400" b="1" dirty="0" smtClean="0">
              <a:solidFill>
                <a:srgbClr val="7030A0"/>
              </a:solidFill>
              <a:latin typeface="Times New Roman" panose="02020603050405020304" pitchFamily="18" charset="0"/>
              <a:cs typeface="Times New Roman" panose="02020603050405020304" pitchFamily="18" charset="0"/>
            </a:endParaRPr>
          </a:p>
          <a:p>
            <a:r>
              <a:rPr lang="en-US" sz="2400" b="1" dirty="0" err="1" smtClean="0">
                <a:solidFill>
                  <a:srgbClr val="7030A0"/>
                </a:solidFill>
                <a:latin typeface="Times New Roman" panose="02020603050405020304" pitchFamily="18" charset="0"/>
                <a:cs typeface="Times New Roman" panose="02020603050405020304" pitchFamily="18" charset="0"/>
              </a:rPr>
              <a:t>Giáo</a:t>
            </a:r>
            <a:r>
              <a:rPr lang="en-US" sz="2400" b="1" dirty="0" smtClean="0">
                <a:solidFill>
                  <a:srgbClr val="7030A0"/>
                </a:solidFill>
                <a:latin typeface="Times New Roman" panose="02020603050405020304" pitchFamily="18" charset="0"/>
                <a:cs typeface="Times New Roman" panose="02020603050405020304" pitchFamily="18" charset="0"/>
              </a:rPr>
              <a:t> </a:t>
            </a:r>
            <a:r>
              <a:rPr lang="en-US" sz="2400" b="1" dirty="0" err="1" smtClean="0">
                <a:solidFill>
                  <a:srgbClr val="7030A0"/>
                </a:solidFill>
                <a:latin typeface="Times New Roman" panose="02020603050405020304" pitchFamily="18" charset="0"/>
                <a:cs typeface="Times New Roman" panose="02020603050405020304" pitchFamily="18" charset="0"/>
              </a:rPr>
              <a:t>viên</a:t>
            </a:r>
            <a:r>
              <a:rPr lang="en-US" sz="2400" b="1" dirty="0" smtClean="0">
                <a:solidFill>
                  <a:srgbClr val="7030A0"/>
                </a:solidFill>
                <a:latin typeface="Times New Roman" panose="02020603050405020304" pitchFamily="18" charset="0"/>
                <a:cs typeface="Times New Roman" panose="02020603050405020304" pitchFamily="18" charset="0"/>
              </a:rPr>
              <a:t>: </a:t>
            </a:r>
            <a:r>
              <a:rPr lang="vi-VN" sz="2400" b="1" dirty="0" smtClean="0">
                <a:solidFill>
                  <a:srgbClr val="7030A0"/>
                </a:solidFill>
                <a:latin typeface="Times New Roman" panose="02020603050405020304" pitchFamily="18" charset="0"/>
                <a:cs typeface="Times New Roman" panose="02020603050405020304" pitchFamily="18" charset="0"/>
              </a:rPr>
              <a:t>Nguyễn Thu Hoài</a:t>
            </a:r>
            <a:endParaRPr lang="en-US" sz="2400" b="1" dirty="0">
              <a:solidFill>
                <a:srgbClr val="7030A0"/>
              </a:solidFill>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33424" y="929955"/>
            <a:ext cx="1800498" cy="1800498"/>
          </a:xfrm>
          <a:prstGeom prst="rect">
            <a:avLst/>
          </a:prstGeom>
        </p:spPr>
      </p:pic>
    </p:spTree>
    <p:extLst>
      <p:ext uri="{BB962C8B-B14F-4D97-AF65-F5344CB8AC3E}">
        <p14:creationId xmlns:p14="http://schemas.microsoft.com/office/powerpoint/2010/main" val="10611141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6253"/>
            <a:ext cx="12192000" cy="6954253"/>
          </a:xfrm>
          <a:prstGeom prst="rect">
            <a:avLst/>
          </a:prstGeom>
        </p:spPr>
      </p:pic>
      <p:sp>
        <p:nvSpPr>
          <p:cNvPr id="5" name="Rectangle 4"/>
          <p:cNvSpPr/>
          <p:nvPr/>
        </p:nvSpPr>
        <p:spPr>
          <a:xfrm>
            <a:off x="1772652" y="2334996"/>
            <a:ext cx="6096000" cy="1631216"/>
          </a:xfrm>
          <a:prstGeom prst="rect">
            <a:avLst/>
          </a:prstGeom>
        </p:spPr>
        <p:txBody>
          <a:bodyPr>
            <a:spAutoFit/>
          </a:bodyPr>
          <a:lstStyle/>
          <a:p>
            <a:r>
              <a:rPr lang="vi-VN" sz="2000" b="1" dirty="0" smtClean="0"/>
              <a:t>Ổn định tổ chức:</a:t>
            </a:r>
            <a:r>
              <a:rPr lang="vi-VN" sz="2000" b="1" dirty="0" smtClean="0">
                <a:solidFill>
                  <a:schemeClr val="bg1"/>
                </a:solidFill>
              </a:rPr>
              <a:t>ỔỔn </a:t>
            </a:r>
          </a:p>
          <a:p>
            <a:r>
              <a:rPr lang="vi-VN" sz="2000" dirty="0" smtClean="0"/>
              <a:t>- </a:t>
            </a:r>
            <a:r>
              <a:rPr lang="vi-VN" sz="2000" dirty="0"/>
              <a:t>Cô và trẻ cùng hát bài “Đi hoc”</a:t>
            </a:r>
          </a:p>
          <a:p>
            <a:r>
              <a:rPr lang="vi-VN" sz="2000" b="1" dirty="0"/>
              <a:t>- </a:t>
            </a:r>
            <a:r>
              <a:rPr lang="vi-VN" sz="2000" dirty="0"/>
              <a:t>Trò chuyện về việc tới trường  của bé</a:t>
            </a:r>
          </a:p>
          <a:p>
            <a:r>
              <a:rPr lang="vi-VN" sz="2000" b="1" dirty="0"/>
              <a:t>-</a:t>
            </a:r>
            <a:r>
              <a:rPr lang="vi-VN" sz="2000" dirty="0"/>
              <a:t> Cô giới thiệu tên bài thơ: Cô giáo của con của tác giả Chu Huy</a:t>
            </a:r>
            <a:endParaRPr lang="vi-VN" sz="2000" dirty="0"/>
          </a:p>
        </p:txBody>
      </p:sp>
    </p:spTree>
    <p:extLst>
      <p:ext uri="{BB962C8B-B14F-4D97-AF65-F5344CB8AC3E}">
        <p14:creationId xmlns:p14="http://schemas.microsoft.com/office/powerpoint/2010/main" val="11732085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7809"/>
            <a:ext cx="12192000" cy="6925809"/>
          </a:xfrm>
          <a:prstGeom prst="rect">
            <a:avLst/>
          </a:prstGeom>
        </p:spPr>
      </p:pic>
      <p:sp>
        <p:nvSpPr>
          <p:cNvPr id="5" name="Rectangle 4"/>
          <p:cNvSpPr/>
          <p:nvPr/>
        </p:nvSpPr>
        <p:spPr>
          <a:xfrm>
            <a:off x="5129483" y="396631"/>
            <a:ext cx="1697901" cy="369332"/>
          </a:xfrm>
          <a:prstGeom prst="rect">
            <a:avLst/>
          </a:prstGeom>
        </p:spPr>
        <p:txBody>
          <a:bodyPr wrap="none">
            <a:spAutoFit/>
          </a:bodyPr>
          <a:lstStyle/>
          <a:p>
            <a:r>
              <a:rPr lang="vi-VN" b="1" dirty="0"/>
              <a:t>Cô đọc lần 1: </a:t>
            </a:r>
            <a:endParaRPr lang="en-US" b="1" dirty="0"/>
          </a:p>
        </p:txBody>
      </p:sp>
      <p:sp>
        <p:nvSpPr>
          <p:cNvPr id="6" name="Rectangle 5"/>
          <p:cNvSpPr/>
          <p:nvPr/>
        </p:nvSpPr>
        <p:spPr>
          <a:xfrm>
            <a:off x="3048000" y="884651"/>
            <a:ext cx="6096000" cy="5355312"/>
          </a:xfrm>
          <a:prstGeom prst="rect">
            <a:avLst/>
          </a:prstGeom>
        </p:spPr>
        <p:txBody>
          <a:bodyPr>
            <a:spAutoFit/>
          </a:bodyPr>
          <a:lstStyle/>
          <a:p>
            <a:pPr algn="ctr" fontAlgn="base"/>
            <a:r>
              <a:rPr lang="vi-VN" b="1" dirty="0" smtClean="0">
                <a:solidFill>
                  <a:srgbClr val="333333"/>
                </a:solidFill>
                <a:latin typeface="+mj-lt"/>
              </a:rPr>
              <a:t>Cô giáo của em</a:t>
            </a:r>
          </a:p>
          <a:p>
            <a:pPr algn="ctr" fontAlgn="base"/>
            <a:r>
              <a:rPr lang="vi-VN" dirty="0" smtClean="0">
                <a:solidFill>
                  <a:srgbClr val="333333"/>
                </a:solidFill>
                <a:latin typeface="+mj-lt"/>
              </a:rPr>
              <a:t>Cô </a:t>
            </a:r>
            <a:r>
              <a:rPr lang="vi-VN" dirty="0">
                <a:solidFill>
                  <a:srgbClr val="333333"/>
                </a:solidFill>
                <a:latin typeface="+mj-lt"/>
              </a:rPr>
              <a:t>dạy em xếp hàng</a:t>
            </a:r>
          </a:p>
          <a:p>
            <a:pPr algn="ctr" fontAlgn="base"/>
            <a:r>
              <a:rPr lang="vi-VN" dirty="0">
                <a:solidFill>
                  <a:srgbClr val="333333"/>
                </a:solidFill>
                <a:latin typeface="+mj-lt"/>
              </a:rPr>
              <a:t>Bạn sau nhường bạn trước</a:t>
            </a:r>
          </a:p>
          <a:p>
            <a:pPr algn="ctr" fontAlgn="base"/>
            <a:r>
              <a:rPr lang="vi-VN" dirty="0">
                <a:solidFill>
                  <a:srgbClr val="333333"/>
                </a:solidFill>
                <a:latin typeface="+mj-lt"/>
              </a:rPr>
              <a:t>Cùng nhau đi đều bước</a:t>
            </a:r>
          </a:p>
          <a:p>
            <a:pPr algn="ctr" fontAlgn="base"/>
            <a:r>
              <a:rPr lang="vi-VN" dirty="0">
                <a:solidFill>
                  <a:srgbClr val="333333"/>
                </a:solidFill>
                <a:latin typeface="+mj-lt"/>
              </a:rPr>
              <a:t>Ngay ngắn và </a:t>
            </a:r>
            <a:r>
              <a:rPr lang="vi-VN" dirty="0" smtClean="0">
                <a:solidFill>
                  <a:srgbClr val="333333"/>
                </a:solidFill>
                <a:latin typeface="+mj-lt"/>
              </a:rPr>
              <a:t>nghiêm </a:t>
            </a:r>
            <a:r>
              <a:rPr lang="vi-VN" dirty="0">
                <a:solidFill>
                  <a:srgbClr val="333333"/>
                </a:solidFill>
                <a:latin typeface="+mj-lt"/>
              </a:rPr>
              <a:t>trang</a:t>
            </a:r>
          </a:p>
          <a:p>
            <a:pPr algn="ctr" fontAlgn="base"/>
            <a:r>
              <a:rPr lang="vi-VN" dirty="0">
                <a:solidFill>
                  <a:srgbClr val="333333"/>
                </a:solidFill>
                <a:latin typeface="+mj-lt"/>
              </a:rPr>
              <a:t>Chúng em ngồi thẳng hàng</a:t>
            </a:r>
          </a:p>
          <a:p>
            <a:pPr algn="ctr" fontAlgn="base"/>
            <a:r>
              <a:rPr lang="vi-VN" dirty="0">
                <a:solidFill>
                  <a:srgbClr val="333333"/>
                </a:solidFill>
                <a:latin typeface="+mj-lt"/>
              </a:rPr>
              <a:t>Học chữ qua hình vẽ</a:t>
            </a:r>
          </a:p>
          <a:p>
            <a:pPr algn="ctr" fontAlgn="base"/>
            <a:r>
              <a:rPr lang="vi-VN" dirty="0">
                <a:solidFill>
                  <a:srgbClr val="333333"/>
                </a:solidFill>
                <a:latin typeface="+mj-lt"/>
              </a:rPr>
              <a:t>Chữ O hình tròn nhé</a:t>
            </a:r>
          </a:p>
          <a:p>
            <a:pPr algn="ctr" fontAlgn="base"/>
            <a:r>
              <a:rPr lang="vi-VN" dirty="0">
                <a:solidFill>
                  <a:srgbClr val="333333"/>
                </a:solidFill>
                <a:latin typeface="+mj-lt"/>
              </a:rPr>
              <a:t>Chữ Ô hình cái ô</a:t>
            </a:r>
          </a:p>
          <a:p>
            <a:pPr algn="ctr" fontAlgn="base"/>
            <a:r>
              <a:rPr lang="vi-VN" dirty="0">
                <a:solidFill>
                  <a:srgbClr val="333333"/>
                </a:solidFill>
                <a:latin typeface="+mj-lt"/>
              </a:rPr>
              <a:t>Rồi cô kể chuyện thỏ</a:t>
            </a:r>
          </a:p>
          <a:p>
            <a:pPr algn="ctr" fontAlgn="base"/>
            <a:r>
              <a:rPr lang="vi-VN" dirty="0">
                <a:solidFill>
                  <a:srgbClr val="333333"/>
                </a:solidFill>
                <a:latin typeface="+mj-lt"/>
              </a:rPr>
              <a:t>Chuyện bác Gấu, chuyện Voi</a:t>
            </a:r>
          </a:p>
          <a:p>
            <a:pPr algn="ctr" fontAlgn="base"/>
            <a:r>
              <a:rPr lang="vi-VN" dirty="0">
                <a:solidFill>
                  <a:srgbClr val="333333"/>
                </a:solidFill>
                <a:latin typeface="+mj-lt"/>
              </a:rPr>
              <a:t>Chuyện nhổ cây củ cải</a:t>
            </a:r>
          </a:p>
          <a:p>
            <a:pPr algn="ctr" fontAlgn="base"/>
            <a:r>
              <a:rPr lang="vi-VN" dirty="0">
                <a:solidFill>
                  <a:srgbClr val="333333"/>
                </a:solidFill>
                <a:latin typeface="+mj-lt"/>
              </a:rPr>
              <a:t>Cho cả lớp cùng chơi.</a:t>
            </a:r>
          </a:p>
          <a:p>
            <a:pPr algn="ctr" fontAlgn="base"/>
            <a:r>
              <a:rPr lang="vi-VN" dirty="0">
                <a:solidFill>
                  <a:srgbClr val="333333"/>
                </a:solidFill>
                <a:latin typeface="+mj-lt"/>
              </a:rPr>
              <a:t>Em yêu cô giáo thế</a:t>
            </a:r>
          </a:p>
          <a:p>
            <a:pPr algn="ctr" fontAlgn="base"/>
            <a:r>
              <a:rPr lang="vi-VN" dirty="0">
                <a:solidFill>
                  <a:srgbClr val="333333"/>
                </a:solidFill>
                <a:latin typeface="+mj-lt"/>
              </a:rPr>
              <a:t>Như yêu mẹ của em</a:t>
            </a:r>
          </a:p>
          <a:p>
            <a:pPr algn="ctr" fontAlgn="base"/>
            <a:r>
              <a:rPr lang="vi-VN" dirty="0">
                <a:solidFill>
                  <a:srgbClr val="333333"/>
                </a:solidFill>
                <a:latin typeface="+mj-lt"/>
              </a:rPr>
              <a:t>Thầm thì em gọi nhỏ:</a:t>
            </a:r>
          </a:p>
          <a:p>
            <a:pPr algn="ctr" fontAlgn="base"/>
            <a:r>
              <a:rPr lang="vi-VN" dirty="0">
                <a:solidFill>
                  <a:srgbClr val="333333"/>
                </a:solidFill>
                <a:latin typeface="+mj-lt"/>
              </a:rPr>
              <a:t>“ Cô giáo hiền của em”.</a:t>
            </a:r>
          </a:p>
          <a:p>
            <a:pPr algn="r" fontAlgn="base"/>
            <a:endParaRPr lang="vi-VN" b="1" dirty="0" smtClean="0">
              <a:solidFill>
                <a:srgbClr val="3C3C3C"/>
              </a:solidFill>
              <a:latin typeface="+mj-lt"/>
            </a:endParaRPr>
          </a:p>
          <a:p>
            <a:pPr algn="r" fontAlgn="base"/>
            <a:r>
              <a:rPr lang="vi-VN" b="1" dirty="0" smtClean="0">
                <a:solidFill>
                  <a:srgbClr val="3C3C3C"/>
                </a:solidFill>
                <a:latin typeface="+mj-lt"/>
              </a:rPr>
              <a:t>Tác giả: Chu </a:t>
            </a:r>
            <a:r>
              <a:rPr lang="vi-VN" b="1" dirty="0">
                <a:solidFill>
                  <a:srgbClr val="3C3C3C"/>
                </a:solidFill>
                <a:latin typeface="+mj-lt"/>
              </a:rPr>
              <a:t>Huy</a:t>
            </a:r>
            <a:endParaRPr lang="vi-VN" b="1" i="0" dirty="0">
              <a:solidFill>
                <a:srgbClr val="3C3C3C"/>
              </a:solidFill>
              <a:effectLst/>
              <a:latin typeface="+mj-lt"/>
            </a:endParaRPr>
          </a:p>
        </p:txBody>
      </p:sp>
    </p:spTree>
    <p:extLst>
      <p:ext uri="{BB962C8B-B14F-4D97-AF65-F5344CB8AC3E}">
        <p14:creationId xmlns:p14="http://schemas.microsoft.com/office/powerpoint/2010/main" val="690568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01579" y="144379"/>
            <a:ext cx="3212432" cy="400110"/>
          </a:xfrm>
          <a:prstGeom prst="rect">
            <a:avLst/>
          </a:prstGeom>
          <a:noFill/>
        </p:spPr>
        <p:txBody>
          <a:bodyPr wrap="square" rtlCol="0">
            <a:spAutoFit/>
          </a:bodyPr>
          <a:lstStyle/>
          <a:p>
            <a:r>
              <a:rPr lang="vi-VN" sz="2000" b="1" dirty="0" smtClean="0">
                <a:latin typeface="+mj-lt"/>
              </a:rPr>
              <a:t>Cô đọc thơ lần 2:</a:t>
            </a:r>
            <a:endParaRPr lang="en-US" sz="2000" b="1" dirty="0">
              <a:latin typeface="+mj-lt"/>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3692" y="704724"/>
            <a:ext cx="4320672" cy="3132275"/>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3692" y="3997234"/>
            <a:ext cx="4320672" cy="2860766"/>
          </a:xfrm>
          <a:prstGeom prst="rect">
            <a:avLst/>
          </a:prstGeom>
        </p:spPr>
      </p:pic>
      <p:sp>
        <p:nvSpPr>
          <p:cNvPr id="10" name="Rectangle 9"/>
          <p:cNvSpPr/>
          <p:nvPr/>
        </p:nvSpPr>
        <p:spPr>
          <a:xfrm>
            <a:off x="5190309" y="704724"/>
            <a:ext cx="6096000" cy="5632311"/>
          </a:xfrm>
          <a:prstGeom prst="rect">
            <a:avLst/>
          </a:prstGeom>
        </p:spPr>
        <p:txBody>
          <a:bodyPr>
            <a:spAutoFit/>
          </a:bodyPr>
          <a:lstStyle/>
          <a:p>
            <a:pPr algn="ctr" fontAlgn="base"/>
            <a:r>
              <a:rPr lang="vi-VN" sz="2000" b="1" dirty="0">
                <a:solidFill>
                  <a:srgbClr val="333333"/>
                </a:solidFill>
              </a:rPr>
              <a:t>Cô giáo của </a:t>
            </a:r>
            <a:r>
              <a:rPr lang="vi-VN" sz="2000" b="1" dirty="0" smtClean="0">
                <a:solidFill>
                  <a:srgbClr val="333333"/>
                </a:solidFill>
              </a:rPr>
              <a:t>em</a:t>
            </a:r>
          </a:p>
          <a:p>
            <a:pPr algn="ctr" fontAlgn="base"/>
            <a:endParaRPr lang="vi-VN" sz="2000" b="1" dirty="0">
              <a:solidFill>
                <a:srgbClr val="333333"/>
              </a:solidFill>
            </a:endParaRPr>
          </a:p>
          <a:p>
            <a:pPr algn="ctr" fontAlgn="base"/>
            <a:r>
              <a:rPr lang="vi-VN" sz="2000" dirty="0">
                <a:solidFill>
                  <a:srgbClr val="333333"/>
                </a:solidFill>
              </a:rPr>
              <a:t>Cô dạy em xếp hàng</a:t>
            </a:r>
          </a:p>
          <a:p>
            <a:pPr algn="ctr" fontAlgn="base"/>
            <a:r>
              <a:rPr lang="vi-VN" sz="2000" dirty="0">
                <a:solidFill>
                  <a:srgbClr val="333333"/>
                </a:solidFill>
              </a:rPr>
              <a:t>Bạn sau nhường bạn trước</a:t>
            </a:r>
          </a:p>
          <a:p>
            <a:pPr algn="ctr" fontAlgn="base"/>
            <a:r>
              <a:rPr lang="vi-VN" sz="2000" dirty="0">
                <a:solidFill>
                  <a:srgbClr val="333333"/>
                </a:solidFill>
              </a:rPr>
              <a:t>Cùng nhau đi đều bước</a:t>
            </a:r>
          </a:p>
          <a:p>
            <a:pPr algn="ctr" fontAlgn="base"/>
            <a:r>
              <a:rPr lang="vi-VN" sz="2000" dirty="0">
                <a:solidFill>
                  <a:srgbClr val="333333"/>
                </a:solidFill>
              </a:rPr>
              <a:t>Ngay ngắn và nghiêm trang</a:t>
            </a:r>
          </a:p>
          <a:p>
            <a:pPr algn="ctr" fontAlgn="base"/>
            <a:r>
              <a:rPr lang="vi-VN" sz="2000" dirty="0">
                <a:solidFill>
                  <a:srgbClr val="333333"/>
                </a:solidFill>
              </a:rPr>
              <a:t>Chúng em ngồi thẳng hàng</a:t>
            </a:r>
          </a:p>
          <a:p>
            <a:pPr algn="ctr" fontAlgn="base"/>
            <a:r>
              <a:rPr lang="vi-VN" sz="2000" dirty="0">
                <a:solidFill>
                  <a:srgbClr val="333333"/>
                </a:solidFill>
              </a:rPr>
              <a:t>Học chữ qua hình vẽ</a:t>
            </a:r>
          </a:p>
          <a:p>
            <a:pPr algn="ctr" fontAlgn="base"/>
            <a:r>
              <a:rPr lang="vi-VN" sz="2000" dirty="0">
                <a:solidFill>
                  <a:srgbClr val="333333"/>
                </a:solidFill>
              </a:rPr>
              <a:t>Chữ O hình tròn nhé</a:t>
            </a:r>
          </a:p>
          <a:p>
            <a:pPr algn="ctr" fontAlgn="base"/>
            <a:r>
              <a:rPr lang="vi-VN" sz="2000" dirty="0">
                <a:solidFill>
                  <a:srgbClr val="333333"/>
                </a:solidFill>
              </a:rPr>
              <a:t>Chữ Ô hình cái ô</a:t>
            </a:r>
          </a:p>
          <a:p>
            <a:pPr algn="ctr" fontAlgn="base"/>
            <a:r>
              <a:rPr lang="vi-VN" sz="2000" dirty="0">
                <a:solidFill>
                  <a:srgbClr val="333333"/>
                </a:solidFill>
              </a:rPr>
              <a:t>Rồi cô kể chuyện thỏ</a:t>
            </a:r>
          </a:p>
          <a:p>
            <a:pPr algn="ctr" fontAlgn="base"/>
            <a:r>
              <a:rPr lang="vi-VN" sz="2000" dirty="0">
                <a:solidFill>
                  <a:srgbClr val="333333"/>
                </a:solidFill>
              </a:rPr>
              <a:t>Chuyện bác Gấu, chuyện Voi</a:t>
            </a:r>
          </a:p>
          <a:p>
            <a:pPr algn="ctr" fontAlgn="base"/>
            <a:r>
              <a:rPr lang="vi-VN" sz="2000" dirty="0">
                <a:solidFill>
                  <a:srgbClr val="333333"/>
                </a:solidFill>
              </a:rPr>
              <a:t>Chuyện nhổ cây củ cải</a:t>
            </a:r>
          </a:p>
          <a:p>
            <a:pPr algn="ctr" fontAlgn="base"/>
            <a:r>
              <a:rPr lang="vi-VN" sz="2000" dirty="0">
                <a:solidFill>
                  <a:srgbClr val="333333"/>
                </a:solidFill>
              </a:rPr>
              <a:t>Cho cả lớp cùng chơi.</a:t>
            </a:r>
          </a:p>
          <a:p>
            <a:pPr algn="ctr" fontAlgn="base"/>
            <a:r>
              <a:rPr lang="vi-VN" sz="2000" dirty="0">
                <a:solidFill>
                  <a:srgbClr val="333333"/>
                </a:solidFill>
              </a:rPr>
              <a:t>Em yêu cô giáo thế</a:t>
            </a:r>
          </a:p>
          <a:p>
            <a:pPr algn="ctr" fontAlgn="base"/>
            <a:r>
              <a:rPr lang="vi-VN" sz="2000" dirty="0">
                <a:solidFill>
                  <a:srgbClr val="333333"/>
                </a:solidFill>
              </a:rPr>
              <a:t>Như yêu mẹ của em</a:t>
            </a:r>
          </a:p>
          <a:p>
            <a:pPr algn="ctr" fontAlgn="base"/>
            <a:r>
              <a:rPr lang="vi-VN" sz="2000" dirty="0">
                <a:solidFill>
                  <a:srgbClr val="333333"/>
                </a:solidFill>
              </a:rPr>
              <a:t>Thầm thì em gọi nhỏ:</a:t>
            </a:r>
          </a:p>
          <a:p>
            <a:pPr algn="ctr" fontAlgn="base"/>
            <a:r>
              <a:rPr lang="vi-VN" sz="2000" dirty="0">
                <a:solidFill>
                  <a:srgbClr val="333333"/>
                </a:solidFill>
              </a:rPr>
              <a:t>“ Cô giáo hiền của em”.</a:t>
            </a:r>
          </a:p>
        </p:txBody>
      </p:sp>
    </p:spTree>
    <p:extLst>
      <p:ext uri="{BB962C8B-B14F-4D97-AF65-F5344CB8AC3E}">
        <p14:creationId xmlns:p14="http://schemas.microsoft.com/office/powerpoint/2010/main" val="16888081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p:cNvSpPr/>
          <p:nvPr/>
        </p:nvSpPr>
        <p:spPr>
          <a:xfrm>
            <a:off x="2891246" y="2384699"/>
            <a:ext cx="6096000" cy="1323439"/>
          </a:xfrm>
          <a:prstGeom prst="rect">
            <a:avLst/>
          </a:prstGeom>
        </p:spPr>
        <p:txBody>
          <a:bodyPr>
            <a:spAutoFit/>
          </a:bodyPr>
          <a:lstStyle/>
          <a:p>
            <a:r>
              <a:rPr lang="nl-NL" sz="2000" i="1" dirty="0">
                <a:solidFill>
                  <a:srgbClr val="000000"/>
                </a:solidFill>
                <a:latin typeface="Arial" panose="020B0604020202020204" pitchFamily="34" charset="0"/>
              </a:rPr>
              <a:t> Giảng nội dung:</a:t>
            </a:r>
            <a:r>
              <a:rPr lang="vi-VN" sz="2000" dirty="0">
                <a:solidFill>
                  <a:srgbClr val="000000"/>
                </a:solidFill>
              </a:rPr>
              <a:t> Bài thơ kể về công việc hàng ngày của cô giáo khi đến lớp, cô dạy bé xếp hàng, dạy học chữ, kể chuyện cho bé nghe. Và em bé rất yêu cô giáo như yêu mẹ của mình.</a:t>
            </a:r>
            <a:endParaRPr lang="en-US" sz="2000" dirty="0"/>
          </a:p>
        </p:txBody>
      </p:sp>
    </p:spTree>
    <p:extLst>
      <p:ext uri="{BB962C8B-B14F-4D97-AF65-F5344CB8AC3E}">
        <p14:creationId xmlns:p14="http://schemas.microsoft.com/office/powerpoint/2010/main" val="2130445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081"/>
            <a:ext cx="12182983" cy="6863081"/>
          </a:xfrm>
          <a:prstGeom prst="rect">
            <a:avLst/>
          </a:prstGeom>
        </p:spPr>
      </p:pic>
      <p:sp>
        <p:nvSpPr>
          <p:cNvPr id="4" name="TextBox 3"/>
          <p:cNvSpPr txBox="1"/>
          <p:nvPr/>
        </p:nvSpPr>
        <p:spPr>
          <a:xfrm>
            <a:off x="2923674" y="914400"/>
            <a:ext cx="7255042" cy="2616101"/>
          </a:xfrm>
          <a:prstGeom prst="rect">
            <a:avLst/>
          </a:prstGeom>
          <a:noFill/>
        </p:spPr>
        <p:txBody>
          <a:bodyPr wrap="square" rtlCol="0">
            <a:spAutoFit/>
          </a:bodyPr>
          <a:lstStyle/>
          <a:p>
            <a:pPr algn="ctr"/>
            <a:r>
              <a:rPr lang="vi-VN" sz="2000" b="1" dirty="0" smtClean="0">
                <a:latin typeface="+mj-lt"/>
              </a:rPr>
              <a:t>Đàm thoại</a:t>
            </a:r>
            <a:r>
              <a:rPr lang="vi-VN" sz="2000" b="1" dirty="0" smtClean="0">
                <a:latin typeface="+mj-lt"/>
              </a:rPr>
              <a:t>:</a:t>
            </a:r>
          </a:p>
          <a:p>
            <a:r>
              <a:rPr lang="vi-VN" dirty="0"/>
              <a:t> </a:t>
            </a:r>
            <a:r>
              <a:rPr lang="vi-VN" dirty="0" smtClean="0"/>
              <a:t>+ Bài </a:t>
            </a:r>
            <a:r>
              <a:rPr lang="vi-VN" dirty="0"/>
              <a:t>thơ đã nói về ai?</a:t>
            </a:r>
          </a:p>
          <a:p>
            <a:r>
              <a:rPr lang="vi-VN" dirty="0"/>
              <a:t>+ Cô giáo đã dạy bé những gì?</a:t>
            </a:r>
          </a:p>
          <a:p>
            <a:r>
              <a:rPr lang="vi-VN" dirty="0"/>
              <a:t>+ Các bạn ngồi thành hàng để làm gì?</a:t>
            </a:r>
          </a:p>
          <a:p>
            <a:r>
              <a:rPr lang="vi-VN" dirty="0"/>
              <a:t>+ Cô giáo đã kể cho cả lớp nghe những chuyện gì?</a:t>
            </a:r>
          </a:p>
          <a:p>
            <a:r>
              <a:rPr lang="vi-VN" dirty="0"/>
              <a:t>+ Bạn nhỏ yêu Cô giáo như yêu ai?</a:t>
            </a:r>
          </a:p>
          <a:p>
            <a:r>
              <a:rPr lang="vi-VN" dirty="0"/>
              <a:t>+ Bạn đà thì thầm điều gì?</a:t>
            </a:r>
          </a:p>
          <a:p>
            <a:r>
              <a:rPr lang="vi-VN" dirty="0"/>
              <a:t>+  Các con thấy bạn nhỏ trong bài thơ có đáng yêu không? Vì sao?</a:t>
            </a:r>
          </a:p>
          <a:p>
            <a:r>
              <a:rPr lang="vi-VN" dirty="0"/>
              <a:t>+ Qua bài thơ các con học tập được điều gì?</a:t>
            </a:r>
          </a:p>
        </p:txBody>
      </p:sp>
    </p:spTree>
    <p:extLst>
      <p:ext uri="{BB962C8B-B14F-4D97-AF65-F5344CB8AC3E}">
        <p14:creationId xmlns:p14="http://schemas.microsoft.com/office/powerpoint/2010/main" val="19582532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240"/>
            <a:ext cx="12219214" cy="6842760"/>
          </a:xfrm>
          <a:prstGeom prst="rect">
            <a:avLst/>
          </a:prstGeom>
        </p:spPr>
      </p:pic>
      <p:sp>
        <p:nvSpPr>
          <p:cNvPr id="5" name="Rectangle 4"/>
          <p:cNvSpPr/>
          <p:nvPr/>
        </p:nvSpPr>
        <p:spPr>
          <a:xfrm>
            <a:off x="3084095" y="3334162"/>
            <a:ext cx="6505074" cy="1323439"/>
          </a:xfrm>
          <a:prstGeom prst="rect">
            <a:avLst/>
          </a:prstGeom>
        </p:spPr>
        <p:txBody>
          <a:bodyPr wrap="square">
            <a:spAutoFit/>
          </a:bodyPr>
          <a:lstStyle/>
          <a:p>
            <a:r>
              <a:rPr lang="vi-VN" sz="2400" dirty="0" smtClean="0">
                <a:solidFill>
                  <a:srgbClr val="3C3C3C"/>
                </a:solidFill>
                <a:latin typeface="+mj-lt"/>
              </a:rPr>
              <a:t>=&gt;</a:t>
            </a:r>
            <a:r>
              <a:rPr lang="vi-VN" sz="2400" b="1" dirty="0" smtClean="0">
                <a:solidFill>
                  <a:srgbClr val="3C3C3C"/>
                </a:solidFill>
                <a:latin typeface="+mj-lt"/>
              </a:rPr>
              <a:t>Giáo dục</a:t>
            </a:r>
            <a:r>
              <a:rPr lang="vi-VN" sz="2400" dirty="0" smtClean="0">
                <a:solidFill>
                  <a:srgbClr val="3C3C3C"/>
                </a:solidFill>
                <a:latin typeface="+mj-lt"/>
              </a:rPr>
              <a:t>: </a:t>
            </a:r>
            <a:r>
              <a:rPr lang="vi-VN" dirty="0"/>
              <a:t> </a:t>
            </a:r>
            <a:endParaRPr lang="vi-VN" dirty="0" smtClean="0"/>
          </a:p>
          <a:p>
            <a:r>
              <a:rPr lang="vi-VN" sz="2800" dirty="0" smtClean="0"/>
              <a:t>Trẻ </a:t>
            </a:r>
            <a:r>
              <a:rPr lang="vi-VN" sz="2800" dirty="0"/>
              <a:t>yêu quý, kính trọng và lễ phép với cô giáo.</a:t>
            </a:r>
            <a:endParaRPr lang="vi-VN" sz="2800" b="0" i="0" dirty="0">
              <a:solidFill>
                <a:srgbClr val="3C3C3C"/>
              </a:solidFill>
              <a:effectLst/>
              <a:latin typeface="+mj-lt"/>
            </a:endParaRPr>
          </a:p>
        </p:txBody>
      </p:sp>
    </p:spTree>
    <p:extLst>
      <p:ext uri="{BB962C8B-B14F-4D97-AF65-F5344CB8AC3E}">
        <p14:creationId xmlns:p14="http://schemas.microsoft.com/office/powerpoint/2010/main" val="12577639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6939"/>
            <a:ext cx="12192000" cy="6884939"/>
          </a:xfrm>
          <a:prstGeom prst="rect">
            <a:avLst/>
          </a:prstGeom>
        </p:spPr>
      </p:pic>
      <p:sp>
        <p:nvSpPr>
          <p:cNvPr id="5" name="TextBox 4"/>
          <p:cNvSpPr txBox="1"/>
          <p:nvPr/>
        </p:nvSpPr>
        <p:spPr>
          <a:xfrm>
            <a:off x="1095904" y="1335505"/>
            <a:ext cx="6519741" cy="2185214"/>
          </a:xfrm>
          <a:prstGeom prst="rect">
            <a:avLst/>
          </a:prstGeom>
          <a:noFill/>
        </p:spPr>
        <p:txBody>
          <a:bodyPr wrap="square" rtlCol="0">
            <a:spAutoFit/>
          </a:bodyPr>
          <a:lstStyle/>
          <a:p>
            <a:r>
              <a:rPr lang="vi-VN" sz="2800" dirty="0" smtClean="0">
                <a:solidFill>
                  <a:srgbClr val="7030A0"/>
                </a:solidFill>
                <a:latin typeface="+mj-lt"/>
              </a:rPr>
              <a:t>Cô cho trẻ đọc bài thơ “ </a:t>
            </a:r>
            <a:r>
              <a:rPr lang="vi-VN" sz="2800" dirty="0" smtClean="0">
                <a:solidFill>
                  <a:srgbClr val="7030A0"/>
                </a:solidFill>
                <a:latin typeface="+mj-lt"/>
              </a:rPr>
              <a:t>Cô giáo của em”</a:t>
            </a:r>
          </a:p>
          <a:p>
            <a:endParaRPr lang="vi-VN" sz="2800" dirty="0">
              <a:solidFill>
                <a:srgbClr val="7030A0"/>
              </a:solidFill>
              <a:latin typeface="+mj-lt"/>
            </a:endParaRPr>
          </a:p>
          <a:p>
            <a:r>
              <a:rPr lang="vi-VN" sz="2000" dirty="0" smtClean="0">
                <a:latin typeface="+mj-lt"/>
              </a:rPr>
              <a:t>- Cho </a:t>
            </a:r>
            <a:r>
              <a:rPr lang="vi-VN" sz="2000" dirty="0">
                <a:latin typeface="+mj-lt"/>
              </a:rPr>
              <a:t>cả lớp </a:t>
            </a:r>
            <a:r>
              <a:rPr lang="nl-NL" sz="2000" dirty="0">
                <a:latin typeface="+mj-lt"/>
              </a:rPr>
              <a:t>đọc thơ </a:t>
            </a:r>
            <a:r>
              <a:rPr lang="vi-VN" sz="2000" dirty="0">
                <a:latin typeface="+mj-lt"/>
              </a:rPr>
              <a:t>cùng cô </a:t>
            </a:r>
            <a:r>
              <a:rPr lang="nl-NL" sz="2000" dirty="0">
                <a:latin typeface="+mj-lt"/>
              </a:rPr>
              <a:t>2,3 </a:t>
            </a:r>
            <a:r>
              <a:rPr lang="nl-NL" sz="2000" dirty="0" smtClean="0">
                <a:latin typeface="+mj-lt"/>
              </a:rPr>
              <a:t>lần</a:t>
            </a:r>
            <a:endParaRPr lang="vi-VN" sz="2000" dirty="0" smtClean="0">
              <a:latin typeface="+mj-lt"/>
            </a:endParaRPr>
          </a:p>
          <a:p>
            <a:r>
              <a:rPr lang="vi-VN" sz="2000" dirty="0" smtClean="0">
                <a:latin typeface="+mj-lt"/>
              </a:rPr>
              <a:t>- </a:t>
            </a:r>
            <a:r>
              <a:rPr lang="nl-NL" sz="2000" dirty="0" smtClean="0">
                <a:latin typeface="+mj-lt"/>
              </a:rPr>
              <a:t>Thi </a:t>
            </a:r>
            <a:r>
              <a:rPr lang="nl-NL" sz="2000" dirty="0">
                <a:latin typeface="+mj-lt"/>
              </a:rPr>
              <a:t>đua các tổ</a:t>
            </a:r>
            <a:r>
              <a:rPr lang="vi-VN" sz="2000" dirty="0">
                <a:latin typeface="+mj-lt"/>
              </a:rPr>
              <a:t>, nhóm</a:t>
            </a:r>
            <a:r>
              <a:rPr lang="nl-NL" sz="2000" dirty="0">
                <a:latin typeface="+mj-lt"/>
              </a:rPr>
              <a:t> </a:t>
            </a:r>
            <a:endParaRPr lang="vi-VN" sz="2000" dirty="0" smtClean="0">
              <a:solidFill>
                <a:srgbClr val="7030A0"/>
              </a:solidFill>
              <a:latin typeface="+mj-lt"/>
            </a:endParaRPr>
          </a:p>
          <a:p>
            <a:r>
              <a:rPr lang="vi-VN" sz="2000" dirty="0" smtClean="0">
                <a:latin typeface="+mj-lt"/>
              </a:rPr>
              <a:t>- Cá </a:t>
            </a:r>
            <a:r>
              <a:rPr lang="vi-VN" sz="2000" dirty="0">
                <a:latin typeface="+mj-lt"/>
              </a:rPr>
              <a:t>nhân đọc </a:t>
            </a:r>
            <a:r>
              <a:rPr lang="vi-VN" sz="2000" dirty="0" smtClean="0">
                <a:latin typeface="+mj-lt"/>
              </a:rPr>
              <a:t>thơ</a:t>
            </a:r>
          </a:p>
          <a:p>
            <a:r>
              <a:rPr lang="en-US" sz="2000" dirty="0">
                <a:latin typeface="+mj-lt"/>
              </a:rPr>
              <a:t> </a:t>
            </a:r>
            <a:r>
              <a:rPr lang="vi-VN" sz="2000" dirty="0" smtClean="0">
                <a:latin typeface="+mj-lt"/>
              </a:rPr>
              <a:t>- </a:t>
            </a:r>
            <a:r>
              <a:rPr lang="en-US" sz="2000" dirty="0" err="1" smtClean="0">
                <a:latin typeface="+mj-lt"/>
              </a:rPr>
              <a:t>Cô</a:t>
            </a:r>
            <a:r>
              <a:rPr lang="en-US" sz="2000" dirty="0" smtClean="0">
                <a:latin typeface="+mj-lt"/>
              </a:rPr>
              <a:t> </a:t>
            </a:r>
            <a:r>
              <a:rPr lang="en-US" sz="2000" dirty="0" err="1">
                <a:latin typeface="+mj-lt"/>
              </a:rPr>
              <a:t>động</a:t>
            </a:r>
            <a:r>
              <a:rPr lang="en-US" sz="2000" dirty="0">
                <a:latin typeface="+mj-lt"/>
              </a:rPr>
              <a:t> </a:t>
            </a:r>
            <a:r>
              <a:rPr lang="en-US" sz="2000" dirty="0" err="1">
                <a:latin typeface="+mj-lt"/>
              </a:rPr>
              <a:t>viên</a:t>
            </a:r>
            <a:r>
              <a:rPr lang="en-US" sz="2000" dirty="0">
                <a:latin typeface="+mj-lt"/>
              </a:rPr>
              <a:t> </a:t>
            </a:r>
            <a:r>
              <a:rPr lang="en-US" sz="2000" dirty="0" err="1">
                <a:latin typeface="+mj-lt"/>
              </a:rPr>
              <a:t>và</a:t>
            </a:r>
            <a:r>
              <a:rPr lang="en-US" sz="2000" dirty="0">
                <a:latin typeface="+mj-lt"/>
              </a:rPr>
              <a:t> </a:t>
            </a:r>
            <a:r>
              <a:rPr lang="en-US" sz="2000" dirty="0" err="1">
                <a:latin typeface="+mj-lt"/>
              </a:rPr>
              <a:t>khen</a:t>
            </a:r>
            <a:r>
              <a:rPr lang="en-US" sz="2000" dirty="0">
                <a:latin typeface="+mj-lt"/>
              </a:rPr>
              <a:t> </a:t>
            </a:r>
            <a:r>
              <a:rPr lang="en-US" sz="2000" dirty="0" err="1">
                <a:latin typeface="+mj-lt"/>
              </a:rPr>
              <a:t>trẻ</a:t>
            </a:r>
            <a:endParaRPr lang="en-US" sz="2000" dirty="0">
              <a:solidFill>
                <a:srgbClr val="7030A0"/>
              </a:solidFill>
              <a:latin typeface="+mj-lt"/>
            </a:endParaRPr>
          </a:p>
        </p:txBody>
      </p:sp>
      <p:sp>
        <p:nvSpPr>
          <p:cNvPr id="3" name="Rectangle 2"/>
          <p:cNvSpPr>
            <a:spLocks noChangeArrowheads="1"/>
          </p:cNvSpPr>
          <p:nvPr/>
        </p:nvSpPr>
        <p:spPr bwMode="auto">
          <a:xfrm>
            <a:off x="5978019" y="-138499"/>
            <a:ext cx="235962"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nl-NL" altLang="en-US" sz="12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a:t>
            </a:r>
            <a:endParaRPr kumimoji="0" lang="nl-NL"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185440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1902" y="1179095"/>
            <a:ext cx="8131194" cy="4710142"/>
          </a:xfrm>
          <a:prstGeom prst="rect">
            <a:avLst/>
          </a:prstGeom>
        </p:spPr>
      </p:pic>
    </p:spTree>
    <p:extLst>
      <p:ext uri="{BB962C8B-B14F-4D97-AF65-F5344CB8AC3E}">
        <p14:creationId xmlns:p14="http://schemas.microsoft.com/office/powerpoint/2010/main" val="20853185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TotalTime>
  <Words>267</Words>
  <Application>Microsoft Office PowerPoint</Application>
  <PresentationFormat>Widescreen</PresentationFormat>
  <Paragraphs>68</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15</cp:revision>
  <dcterms:created xsi:type="dcterms:W3CDTF">2024-08-14T09:05:18Z</dcterms:created>
  <dcterms:modified xsi:type="dcterms:W3CDTF">2025-11-01T05:52:12Z</dcterms:modified>
</cp:coreProperties>
</file>